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3"/>
  </p:notesMasterIdLst>
  <p:sldIdLst>
    <p:sldId id="266" r:id="rId2"/>
    <p:sldId id="256" r:id="rId3"/>
    <p:sldId id="257" r:id="rId4"/>
    <p:sldId id="258" r:id="rId5"/>
    <p:sldId id="259" r:id="rId6"/>
    <p:sldId id="260" r:id="rId7"/>
    <p:sldId id="261" r:id="rId8"/>
    <p:sldId id="262" r:id="rId9"/>
    <p:sldId id="263" r:id="rId10"/>
    <p:sldId id="264" r:id="rId11"/>
    <p:sldId id="265" r:id="rId12"/>
  </p:sldIdLst>
  <p:sldSz cx="10080625" cy="7559675"/>
  <p:notesSz cx="7772400" cy="10058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1" y="187"/>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587500" y="1006475"/>
            <a:ext cx="4594225" cy="3444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1185863" y="4787900"/>
            <a:ext cx="5405437" cy="382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3" name="Rectangle 1"/>
          <p:cNvSpPr txBox="1">
            <a:spLocks noGrp="1" noRot="1" noChangeAspect="1"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4" name="Rectangle 2"/>
          <p:cNvSpPr txBox="1">
            <a:spLocks noGrp="1"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Rectangle 1"/>
          <p:cNvSpPr txBox="1">
            <a:spLocks noGrp="1" noRot="1" noChangeAspect="1"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p:cNvSpPr txBox="1">
            <a:spLocks noGrp="1"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7" name="Rectangle 1"/>
          <p:cNvSpPr txBox="1">
            <a:spLocks noGrp="1" noRot="1" noChangeAspect="1"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8" name="Rectangle 2"/>
          <p:cNvSpPr txBox="1">
            <a:spLocks noGrp="1"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Rectangle 1"/>
          <p:cNvSpPr txBox="1">
            <a:spLocks noGrp="1" noRot="1" noChangeAspect="1"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2" name="Rectangle 2"/>
          <p:cNvSpPr txBox="1">
            <a:spLocks noGrp="1"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Rectangle 1"/>
          <p:cNvSpPr txBox="1">
            <a:spLocks noGrp="1" noRot="1" noChangeAspect="1"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6" name="Rectangle 2"/>
          <p:cNvSpPr txBox="1">
            <a:spLocks noGrp="1"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p:cNvSpPr txBox="1">
            <a:spLocks noGrp="1" noRot="1" noChangeAspect="1"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p:cNvSpPr txBox="1">
            <a:spLocks noGrp="1"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Grp="1" noRot="1" noChangeAspect="1"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p:cNvSpPr txBox="1">
            <a:spLocks noGrp="1"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p:cNvSpPr txBox="1">
            <a:spLocks noGrp="1" noRot="1" noChangeAspect="1"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Grp="1"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p:cNvSpPr txBox="1">
            <a:spLocks noGrp="1" noRot="1" noChangeAspect="1"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p:cNvSpPr txBox="1">
            <a:spLocks noGrp="1"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Rectangle 1"/>
          <p:cNvSpPr txBox="1">
            <a:spLocks noGrp="1" noRot="1" noChangeAspect="1" noChangeArrowheads="1"/>
          </p:cNvSpPr>
          <p:nvPr>
            <p:ph type="sldImg"/>
          </p:nvPr>
        </p:nvSpPr>
        <p:spPr bwMode="auto">
          <a:xfrm>
            <a:off x="1587500" y="1006475"/>
            <a:ext cx="4595813" cy="34464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p:cNvSpPr txBox="1">
            <a:spLocks noGrp="1" noChangeArrowheads="1"/>
          </p:cNvSpPr>
          <p:nvPr>
            <p:ph type="body" idx="1"/>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6047" y="1237197"/>
            <a:ext cx="856853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260078" y="3970580"/>
            <a:ext cx="7560469"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99810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44340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402483"/>
            <a:ext cx="2173635"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3044" y="402483"/>
            <a:ext cx="6394896" cy="64064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28373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93603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793" y="1884671"/>
            <a:ext cx="869453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687793" y="5059035"/>
            <a:ext cx="869453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62214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3043" y="2012414"/>
            <a:ext cx="4284266"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03316" y="2012414"/>
            <a:ext cx="4284266"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81035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4356" y="402484"/>
            <a:ext cx="869453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4357" y="1853171"/>
            <a:ext cx="4264576"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Edit Master text styles</a:t>
            </a:r>
          </a:p>
        </p:txBody>
      </p:sp>
      <p:sp>
        <p:nvSpPr>
          <p:cNvPr id="4" name="Content Placeholder 3"/>
          <p:cNvSpPr>
            <a:spLocks noGrp="1"/>
          </p:cNvSpPr>
          <p:nvPr>
            <p:ph sz="half" idx="2"/>
          </p:nvPr>
        </p:nvSpPr>
        <p:spPr>
          <a:xfrm>
            <a:off x="694357" y="2761381"/>
            <a:ext cx="4264576"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03317" y="1853171"/>
            <a:ext cx="4285579"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Edit Master text styles</a:t>
            </a:r>
          </a:p>
        </p:txBody>
      </p:sp>
      <p:sp>
        <p:nvSpPr>
          <p:cNvPr id="6" name="Content Placeholder 5"/>
          <p:cNvSpPr>
            <a:spLocks noGrp="1"/>
          </p:cNvSpPr>
          <p:nvPr>
            <p:ph sz="quarter" idx="4"/>
          </p:nvPr>
        </p:nvSpPr>
        <p:spPr>
          <a:xfrm>
            <a:off x="5103317" y="2761381"/>
            <a:ext cx="4285579"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33868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22109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9612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356" y="503978"/>
            <a:ext cx="3251264"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285579" y="1088455"/>
            <a:ext cx="5103316"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4356" y="2267902"/>
            <a:ext cx="3251264"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17749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356" y="503978"/>
            <a:ext cx="3251264"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285579" y="1088455"/>
            <a:ext cx="5103316"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694356" y="2267902"/>
            <a:ext cx="3251264"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10871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402484"/>
            <a:ext cx="869453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3043" y="2012414"/>
            <a:ext cx="8694539" cy="479654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3043" y="7006700"/>
            <a:ext cx="2268141"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C764DE79-268F-4C1A-8933-263129D2AF90}" type="datetimeFigureOut">
              <a:rPr lang="en-US" dirty="0"/>
              <a:t>5/28/2016</a:t>
            </a:fld>
            <a:endParaRPr lang="en-US" dirty="0"/>
          </a:p>
        </p:txBody>
      </p:sp>
      <p:sp>
        <p:nvSpPr>
          <p:cNvPr id="5" name="Footer Placeholder 4"/>
          <p:cNvSpPr>
            <a:spLocks noGrp="1"/>
          </p:cNvSpPr>
          <p:nvPr>
            <p:ph type="ftr" sz="quarter" idx="3"/>
          </p:nvPr>
        </p:nvSpPr>
        <p:spPr>
          <a:xfrm>
            <a:off x="3339207" y="7006700"/>
            <a:ext cx="3402211"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19441" y="7006700"/>
            <a:ext cx="2268141"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15879983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047" y="2408237"/>
            <a:ext cx="8568531" cy="2743200"/>
          </a:xfrm>
        </p:spPr>
        <p:txBody>
          <a:bodyPr anchor="ctr" anchorCtr="1">
            <a:noAutofit/>
          </a:bodyPr>
          <a:lstStyle/>
          <a:p>
            <a:r>
              <a:rPr lang="en-US" sz="9600" dirty="0">
                <a:latin typeface="+mn-lt"/>
              </a:rPr>
              <a:t>A Different Kind of People</a:t>
            </a:r>
          </a:p>
        </p:txBody>
      </p:sp>
    </p:spTree>
    <p:extLst>
      <p:ext uri="{BB962C8B-B14F-4D97-AF65-F5344CB8AC3E}">
        <p14:creationId xmlns:p14="http://schemas.microsoft.com/office/powerpoint/2010/main" val="3130661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38125" y="88900"/>
            <a:ext cx="9601200" cy="828675"/>
          </a:xfrm>
          <a:ln/>
        </p:spPr>
        <p:txBody>
          <a:bodyPr>
            <a:no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6600" b="1" dirty="0"/>
              <a:t>Different Kind of People</a:t>
            </a:r>
          </a:p>
        </p:txBody>
      </p:sp>
      <p:sp>
        <p:nvSpPr>
          <p:cNvPr id="11266" name="Rectangle 2"/>
          <p:cNvSpPr>
            <a:spLocks noGrp="1" noChangeArrowheads="1"/>
          </p:cNvSpPr>
          <p:nvPr>
            <p:ph idx="1"/>
          </p:nvPr>
        </p:nvSpPr>
        <p:spPr>
          <a:xfrm>
            <a:off x="238125" y="1493837"/>
            <a:ext cx="9601200" cy="5948363"/>
          </a:xfrm>
          <a:ln/>
        </p:spPr>
        <p:txBody>
          <a:bodyPr>
            <a:normAutofit/>
          </a:bodyPr>
          <a:lstStyle/>
          <a:p>
            <a:pPr marL="431800" indent="-323850">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dirty="0"/>
              <a:t>There are good reasons for Christians to stay away from anything that appears evil</a:t>
            </a:r>
          </a:p>
          <a:p>
            <a:pPr marL="431800" indent="-323850">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dirty="0"/>
              <a:t>Evil is contagious</a:t>
            </a:r>
          </a:p>
          <a:p>
            <a:pPr marL="863600" lvl="1" indent="-287338">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i="1" dirty="0">
                <a:solidFill>
                  <a:srgbClr val="FFFF00"/>
                </a:solidFill>
              </a:rPr>
              <a:t>“...Evil company corrupts good habits.”   </a:t>
            </a:r>
            <a:r>
              <a:rPr lang="en-US" altLang="en-US" sz="3200" dirty="0">
                <a:solidFill>
                  <a:srgbClr val="FFFF00"/>
                </a:solidFill>
              </a:rPr>
              <a:t> </a:t>
            </a:r>
            <a:r>
              <a:rPr lang="en-US" altLang="en-US" sz="3200" b="1" dirty="0"/>
              <a:t>1Corinthians 15:33</a:t>
            </a:r>
          </a:p>
          <a:p>
            <a:pPr marL="863600" lvl="1" indent="-287338">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i="1" dirty="0">
                <a:solidFill>
                  <a:srgbClr val="FFFF00"/>
                </a:solidFill>
              </a:rPr>
              <a:t>“...Do you not know that a little leaven leavens the whole lump?...”</a:t>
            </a:r>
            <a:r>
              <a:rPr lang="en-US" altLang="en-US" sz="3200" dirty="0">
                <a:solidFill>
                  <a:srgbClr val="FFFF00"/>
                </a:solidFill>
              </a:rPr>
              <a:t> </a:t>
            </a:r>
            <a:r>
              <a:rPr lang="en-US" altLang="en-US" sz="3200" b="1" dirty="0"/>
              <a:t>1Corinthians 5:6-7</a:t>
            </a:r>
            <a:r>
              <a:rPr lang="en-US" altLang="en-US" sz="3200" dirty="0"/>
              <a:t> </a:t>
            </a:r>
          </a:p>
          <a:p>
            <a:pPr marL="431800" indent="-323850">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dirty="0"/>
              <a:t>Do not think you are above sin</a:t>
            </a:r>
          </a:p>
          <a:p>
            <a:pPr marL="863600" lvl="1" indent="-287338">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i="1" dirty="0">
                <a:solidFill>
                  <a:srgbClr val="FFFF00"/>
                </a:solidFill>
              </a:rPr>
              <a:t>“Therefore let him who thinks he stands take heed lest he fall.”</a:t>
            </a:r>
            <a:r>
              <a:rPr lang="en-US" altLang="en-US" sz="3200" dirty="0">
                <a:solidFill>
                  <a:srgbClr val="FFFF00"/>
                </a:solidFill>
              </a:rPr>
              <a:t> </a:t>
            </a:r>
            <a:r>
              <a:rPr lang="en-US" altLang="en-US" sz="3200" b="1" dirty="0"/>
              <a:t>1Corinthians 10:12</a:t>
            </a:r>
          </a:p>
        </p:txBody>
      </p:sp>
    </p:spTree>
  </p:cSld>
  <p:clrMapOvr>
    <a:masterClrMapping/>
  </p:clrMapOvr>
  <p:transition>
    <p:checker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238125" y="88900"/>
            <a:ext cx="9601200" cy="828675"/>
          </a:xfrm>
          <a:ln/>
        </p:spPr>
        <p:txBody>
          <a:bodyPr>
            <a:no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6600" b="1" dirty="0"/>
              <a:t>Different Kind of People</a:t>
            </a:r>
          </a:p>
        </p:txBody>
      </p:sp>
      <p:sp>
        <p:nvSpPr>
          <p:cNvPr id="12290" name="Rectangle 2"/>
          <p:cNvSpPr>
            <a:spLocks noGrp="1" noChangeArrowheads="1"/>
          </p:cNvSpPr>
          <p:nvPr>
            <p:ph idx="1"/>
          </p:nvPr>
        </p:nvSpPr>
        <p:spPr>
          <a:xfrm>
            <a:off x="238125" y="1646237"/>
            <a:ext cx="9601200" cy="5330826"/>
          </a:xfrm>
          <a:ln/>
        </p:spPr>
        <p:txBody>
          <a:bodyPr>
            <a:normAutofit/>
          </a:bodyPr>
          <a:lstStyle/>
          <a:p>
            <a:pPr marL="431800" indent="-323850">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dirty="0"/>
              <a:t>We do not want to give others the idea that we are doing or being around evil things:</a:t>
            </a:r>
          </a:p>
          <a:p>
            <a:pPr marL="431800" indent="-323850">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dirty="0"/>
              <a:t>We are to be a good example, not bad one</a:t>
            </a:r>
          </a:p>
          <a:p>
            <a:pPr marL="863600" lvl="1" indent="-287338">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i="1" dirty="0">
                <a:solidFill>
                  <a:srgbClr val="FFFF00"/>
                </a:solidFill>
              </a:rPr>
              <a:t>“You are the light of the world. A city that is set on a hill cannot be hidden.</a:t>
            </a:r>
            <a:r>
              <a:rPr lang="en-US" altLang="en-US" sz="3200" i="1" baseline="19000" dirty="0">
                <a:solidFill>
                  <a:srgbClr val="FFFF00"/>
                </a:solidFill>
              </a:rPr>
              <a:t> </a:t>
            </a:r>
            <a:r>
              <a:rPr lang="en-US" altLang="en-US" sz="3200" i="1" dirty="0">
                <a:solidFill>
                  <a:srgbClr val="FFFF00"/>
                </a:solidFill>
              </a:rPr>
              <a:t>Nor do they light a lamp and put it under a basket, but on a lampstand, and it gives light to all who are in the house. Let your light so shine before men, that they may see your good works and glorify your Father in heaven.”</a:t>
            </a:r>
            <a:r>
              <a:rPr lang="en-US" altLang="en-US" sz="3200" dirty="0">
                <a:solidFill>
                  <a:srgbClr val="FFFF00"/>
                </a:solidFill>
              </a:rPr>
              <a:t> </a:t>
            </a:r>
            <a:r>
              <a:rPr lang="en-US" altLang="en-US" sz="3200" b="1" dirty="0"/>
              <a:t>Matthew 5:14-16</a:t>
            </a:r>
          </a:p>
        </p:txBody>
      </p:sp>
    </p:spTree>
  </p:cSld>
  <p:clrMapOvr>
    <a:masterClrMapping/>
  </p:clrMapOvr>
  <p:transition>
    <p:checker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38125" y="88900"/>
            <a:ext cx="9601200" cy="828675"/>
          </a:xfrm>
          <a:ln/>
        </p:spPr>
        <p:txBody>
          <a:bodyPr>
            <a:no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6600" b="1" dirty="0"/>
              <a:t>Different Kind of People</a:t>
            </a:r>
          </a:p>
        </p:txBody>
      </p:sp>
      <p:sp>
        <p:nvSpPr>
          <p:cNvPr id="3074" name="Rectangle 2"/>
          <p:cNvSpPr>
            <a:spLocks noGrp="1" noChangeArrowheads="1"/>
          </p:cNvSpPr>
          <p:nvPr>
            <p:ph idx="1"/>
          </p:nvPr>
        </p:nvSpPr>
        <p:spPr>
          <a:xfrm>
            <a:off x="238125" y="1417637"/>
            <a:ext cx="9601200" cy="5954713"/>
          </a:xfrm>
          <a:ln/>
        </p:spPr>
        <p:txBody>
          <a:bodyPr>
            <a:normAutofit/>
          </a:bodyPr>
          <a:lstStyle/>
          <a:p>
            <a:pPr marL="431800" indent="-323850">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i="1" dirty="0">
                <a:solidFill>
                  <a:srgbClr val="FFFF00"/>
                </a:solidFill>
              </a:rPr>
              <a:t>“...purify for Himself His own special people...”</a:t>
            </a:r>
            <a:r>
              <a:rPr lang="en-US" altLang="en-US" sz="3600" dirty="0">
                <a:solidFill>
                  <a:srgbClr val="FFFF00"/>
                </a:solidFill>
              </a:rPr>
              <a:t> </a:t>
            </a:r>
            <a:r>
              <a:rPr lang="en-US" altLang="en-US" sz="3600" b="1" dirty="0"/>
              <a:t>Titus 2:13-14</a:t>
            </a:r>
          </a:p>
          <a:p>
            <a:pPr marL="431800" indent="-323850">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i="1" dirty="0">
                <a:solidFill>
                  <a:srgbClr val="FFFF00"/>
                </a:solidFill>
              </a:rPr>
              <a:t>“...you are a chosen generation, a royal priesthood, a holy nation, His own special people...”</a:t>
            </a:r>
            <a:r>
              <a:rPr lang="en-US" altLang="en-US" sz="3600" dirty="0">
                <a:solidFill>
                  <a:srgbClr val="FFFF00"/>
                </a:solidFill>
              </a:rPr>
              <a:t> </a:t>
            </a:r>
            <a:r>
              <a:rPr lang="en-US" altLang="en-US" sz="3600" b="1" dirty="0"/>
              <a:t>1Peter 2:9</a:t>
            </a:r>
          </a:p>
          <a:p>
            <a:pPr marL="431800" indent="-323850">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dirty="0" err="1"/>
              <a:t>Periousios</a:t>
            </a:r>
            <a:r>
              <a:rPr lang="en-US" altLang="en-US" sz="3600" dirty="0"/>
              <a:t> – Special (NKV) Peculiar (KJV)</a:t>
            </a:r>
          </a:p>
          <a:p>
            <a:pPr marL="863600" lvl="1" indent="-287338">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t>that which is one's own, belonging to one's possessions </a:t>
            </a:r>
          </a:p>
          <a:p>
            <a:pPr marL="863600" lvl="1" indent="-287338">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t>a people selected by God from the other nations for his own possession</a:t>
            </a:r>
          </a:p>
        </p:txBody>
      </p:sp>
    </p:spTree>
  </p:cSld>
  <p:clrMapOvr>
    <a:masterClrMapping/>
  </p:clrMapOvr>
  <p:transition>
    <p:checker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38125" y="88900"/>
            <a:ext cx="9601200" cy="828675"/>
          </a:xfrm>
          <a:ln/>
        </p:spPr>
        <p:txBody>
          <a:bodyPr>
            <a:no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6600" b="1" dirty="0"/>
              <a:t>Different Kind of People</a:t>
            </a:r>
          </a:p>
        </p:txBody>
      </p:sp>
      <p:sp>
        <p:nvSpPr>
          <p:cNvPr id="4098" name="Rectangle 2"/>
          <p:cNvSpPr>
            <a:spLocks noGrp="1" noChangeArrowheads="1"/>
          </p:cNvSpPr>
          <p:nvPr>
            <p:ph idx="1"/>
          </p:nvPr>
        </p:nvSpPr>
        <p:spPr>
          <a:xfrm>
            <a:off x="238125" y="1722437"/>
            <a:ext cx="9601200" cy="5486400"/>
          </a:xfrm>
          <a:ln/>
        </p:spPr>
        <p:txBody>
          <a:bodyPr>
            <a:normAutofit/>
          </a:bodyPr>
          <a:lstStyle/>
          <a:p>
            <a:pPr marL="431800" indent="-323850">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dirty="0"/>
              <a:t>No longer in World, but in God's Realm</a:t>
            </a:r>
          </a:p>
          <a:p>
            <a:pPr marL="863600" lvl="1" indent="-287338">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i="1" dirty="0">
                <a:solidFill>
                  <a:srgbClr val="FFFF00"/>
                </a:solidFill>
              </a:rPr>
              <a:t>“He has delivered us from the power of darkness and conveyed us into the kingdom of the Son of His love,”</a:t>
            </a:r>
            <a:r>
              <a:rPr lang="en-US" altLang="en-US" sz="3200" dirty="0">
                <a:solidFill>
                  <a:srgbClr val="FFFF00"/>
                </a:solidFill>
              </a:rPr>
              <a:t> </a:t>
            </a:r>
            <a:r>
              <a:rPr lang="en-US" altLang="en-US" sz="3200" b="1" dirty="0"/>
              <a:t>Colossians 1:13</a:t>
            </a:r>
          </a:p>
          <a:p>
            <a:pPr marL="431800" indent="-323850">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dirty="0"/>
              <a:t>Thus we must think &amp; act differently</a:t>
            </a:r>
          </a:p>
          <a:p>
            <a:pPr marL="863600" lvl="1" indent="-287338">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i="1" dirty="0">
                <a:solidFill>
                  <a:srgbClr val="FFFF00"/>
                </a:solidFill>
              </a:rPr>
              <a:t>“...do not be conformed to this world, but be transformed...”</a:t>
            </a:r>
            <a:r>
              <a:rPr lang="en-US" altLang="en-US" sz="3200" dirty="0">
                <a:solidFill>
                  <a:srgbClr val="FFFF00"/>
                </a:solidFill>
              </a:rPr>
              <a:t> </a:t>
            </a:r>
            <a:r>
              <a:rPr lang="en-US" altLang="en-US" sz="3200" b="1" dirty="0"/>
              <a:t>Romans 12:1-2</a:t>
            </a:r>
          </a:p>
          <a:p>
            <a:pPr marL="863600" lvl="1" indent="-287338">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i="1" dirty="0">
                <a:solidFill>
                  <a:srgbClr val="FFFF00"/>
                </a:solidFill>
              </a:rPr>
              <a:t>“Do not love the world or the things in the world...”</a:t>
            </a:r>
            <a:r>
              <a:rPr lang="en-US" altLang="en-US" sz="3200" dirty="0">
                <a:solidFill>
                  <a:srgbClr val="FFFF00"/>
                </a:solidFill>
              </a:rPr>
              <a:t> </a:t>
            </a:r>
            <a:r>
              <a:rPr lang="en-US" altLang="en-US" sz="3200" b="1" dirty="0"/>
              <a:t>1John 2:15-17</a:t>
            </a:r>
          </a:p>
        </p:txBody>
      </p:sp>
    </p:spTree>
  </p:cSld>
  <p:clrMapOvr>
    <a:masterClrMapping/>
  </p:clrMapOvr>
  <p:transition>
    <p:checker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38125" y="88900"/>
            <a:ext cx="9601200" cy="828675"/>
          </a:xfrm>
          <a:ln/>
        </p:spPr>
        <p:txBody>
          <a:bodyPr>
            <a:no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6600" b="1" dirty="0"/>
              <a:t>Different Kind of People</a:t>
            </a:r>
          </a:p>
        </p:txBody>
      </p:sp>
      <p:sp>
        <p:nvSpPr>
          <p:cNvPr id="5122" name="Rectangle 2"/>
          <p:cNvSpPr>
            <a:spLocks noGrp="1" noChangeArrowheads="1"/>
          </p:cNvSpPr>
          <p:nvPr>
            <p:ph idx="1"/>
          </p:nvPr>
        </p:nvSpPr>
        <p:spPr>
          <a:xfrm>
            <a:off x="238125" y="1570037"/>
            <a:ext cx="9601200" cy="4953000"/>
          </a:xfrm>
          <a:ln/>
        </p:spPr>
        <p:txBody>
          <a:bodyPr>
            <a:normAutofit/>
          </a:bodyPr>
          <a:lstStyle/>
          <a:p>
            <a:pPr marL="431800" indent="-323850">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i="1" dirty="0">
                <a:solidFill>
                  <a:srgbClr val="FFFF00"/>
                </a:solidFill>
              </a:rPr>
              <a:t>"...Abhor what is evil..."</a:t>
            </a:r>
            <a:r>
              <a:rPr lang="en-US" altLang="en-US" sz="3600" dirty="0">
                <a:solidFill>
                  <a:srgbClr val="FFFF00"/>
                </a:solidFill>
              </a:rPr>
              <a:t> </a:t>
            </a:r>
            <a:r>
              <a:rPr lang="en-US" altLang="en-US" sz="3600" b="1" dirty="0"/>
              <a:t>Romans 12:9</a:t>
            </a:r>
          </a:p>
          <a:p>
            <a:pPr marL="431800" indent="-323850">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dirty="0" err="1"/>
              <a:t>apostugeo</a:t>
            </a:r>
            <a:r>
              <a:rPr lang="en-US" altLang="en-US" sz="3600" dirty="0"/>
              <a:t> </a:t>
            </a:r>
            <a:r>
              <a:rPr lang="en-US" altLang="en-US" sz="3600" dirty="0" err="1"/>
              <a:t>ap</a:t>
            </a:r>
            <a:r>
              <a:rPr lang="en-US" altLang="en-US" sz="3600" dirty="0"/>
              <a:t>-</a:t>
            </a:r>
            <a:r>
              <a:rPr lang="en-US" altLang="en-US" sz="3600" dirty="0" err="1"/>
              <a:t>os</a:t>
            </a:r>
            <a:r>
              <a:rPr lang="en-US" altLang="en-US" sz="3600" dirty="0"/>
              <a:t>-</a:t>
            </a:r>
            <a:r>
              <a:rPr lang="en-US" altLang="en-US" sz="3600" dirty="0" err="1"/>
              <a:t>toog</a:t>
            </a:r>
            <a:r>
              <a:rPr lang="en-US" altLang="en-US" sz="3600" dirty="0"/>
              <a:t>-eh'-o – Abhor</a:t>
            </a:r>
          </a:p>
          <a:p>
            <a:pPr marL="863600" lvl="1" indent="-287338">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t>to dislike, abhor, have a horror of</a:t>
            </a:r>
          </a:p>
          <a:p>
            <a:pPr marL="431800" indent="-323850">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dirty="0" err="1"/>
              <a:t>poneros</a:t>
            </a:r>
            <a:r>
              <a:rPr lang="en-US" altLang="en-US" sz="3600" dirty="0"/>
              <a:t> </a:t>
            </a:r>
            <a:r>
              <a:rPr lang="en-US" altLang="en-US" sz="3600" dirty="0" err="1"/>
              <a:t>pon</a:t>
            </a:r>
            <a:r>
              <a:rPr lang="en-US" altLang="en-US" sz="3600" dirty="0"/>
              <a:t>-ay-</a:t>
            </a:r>
            <a:r>
              <a:rPr lang="en-US" altLang="en-US" sz="3600" dirty="0" err="1"/>
              <a:t>ros</a:t>
            </a:r>
            <a:r>
              <a:rPr lang="en-US" altLang="en-US" sz="3600" dirty="0"/>
              <a:t>' – Evil</a:t>
            </a:r>
          </a:p>
          <a:p>
            <a:pPr marL="863600" lvl="1" indent="-287338">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t>bad, of a bad nature or condition </a:t>
            </a:r>
          </a:p>
          <a:p>
            <a:pPr marL="863600" lvl="1" indent="-287338">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t>in a physical sense: diseased or blind </a:t>
            </a:r>
          </a:p>
          <a:p>
            <a:pPr marL="863600" lvl="1" indent="-287338">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t>in an ethical sense: evil wicked, bad </a:t>
            </a:r>
          </a:p>
        </p:txBody>
      </p:sp>
    </p:spTree>
  </p:cSld>
  <p:clrMapOvr>
    <a:masterClrMapping/>
  </p:clrMapOvr>
  <p:transition>
    <p:checker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38125" y="88900"/>
            <a:ext cx="9601200" cy="828675"/>
          </a:xfrm>
          <a:ln/>
        </p:spPr>
        <p:txBody>
          <a:bodyPr>
            <a:no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6600" b="1" dirty="0"/>
              <a:t>Different Kind of People</a:t>
            </a:r>
          </a:p>
        </p:txBody>
      </p:sp>
      <p:sp>
        <p:nvSpPr>
          <p:cNvPr id="6146" name="Rectangle 2"/>
          <p:cNvSpPr>
            <a:spLocks noGrp="1" noChangeArrowheads="1"/>
          </p:cNvSpPr>
          <p:nvPr>
            <p:ph idx="1"/>
          </p:nvPr>
        </p:nvSpPr>
        <p:spPr>
          <a:xfrm>
            <a:off x="238125" y="1798637"/>
            <a:ext cx="9601200" cy="4838701"/>
          </a:xfrm>
          <a:ln/>
        </p:spPr>
        <p:txBody>
          <a:bodyPr>
            <a:normAutofit/>
          </a:bodyPr>
          <a:lstStyle/>
          <a:p>
            <a:pPr marL="431800" indent="-323850">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dirty="0"/>
              <a:t>The Scriptures are plain “abhor evil”</a:t>
            </a:r>
          </a:p>
          <a:p>
            <a:pPr marL="863600" lvl="1" indent="-287338">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i="1" dirty="0">
                <a:solidFill>
                  <a:srgbClr val="FFFF00"/>
                </a:solidFill>
              </a:rPr>
              <a:t>“...You shall utterly detest it &amp; utterly abhor it...”</a:t>
            </a:r>
            <a:r>
              <a:rPr lang="en-US" altLang="en-US" sz="3200" dirty="0">
                <a:solidFill>
                  <a:srgbClr val="FFFF00"/>
                </a:solidFill>
              </a:rPr>
              <a:t> </a:t>
            </a:r>
            <a:r>
              <a:rPr lang="en-US" altLang="en-US" sz="3200" b="1" dirty="0"/>
              <a:t>Deuteronomy 7:26</a:t>
            </a:r>
          </a:p>
          <a:p>
            <a:pPr marL="863600" lvl="1" indent="-287338">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i="1" dirty="0">
                <a:solidFill>
                  <a:srgbClr val="FFFF00"/>
                </a:solidFill>
              </a:rPr>
              <a:t>“You who love the LORD, hate evil!...” </a:t>
            </a:r>
            <a:r>
              <a:rPr lang="en-US" altLang="en-US" sz="3200" b="1" dirty="0"/>
              <a:t>Psalms 97:10</a:t>
            </a:r>
          </a:p>
          <a:p>
            <a:pPr marL="863600" lvl="1" indent="-287338">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i="1" dirty="0">
                <a:solidFill>
                  <a:srgbClr val="FFFF00"/>
                </a:solidFill>
              </a:rPr>
              <a:t>“I hate the work of those who fall away...”</a:t>
            </a:r>
            <a:r>
              <a:rPr lang="en-US" altLang="en-US" sz="3200" dirty="0">
                <a:solidFill>
                  <a:srgbClr val="FFFF00"/>
                </a:solidFill>
              </a:rPr>
              <a:t> </a:t>
            </a:r>
            <a:r>
              <a:rPr lang="en-US" altLang="en-US" sz="3200" b="1" dirty="0"/>
              <a:t>Psalms 101:3</a:t>
            </a:r>
          </a:p>
          <a:p>
            <a:pPr marL="863600" lvl="1" indent="-287338">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i="1" dirty="0">
                <a:solidFill>
                  <a:srgbClr val="FFFF00"/>
                </a:solidFill>
              </a:rPr>
              <a:t>“...I hate every false way”</a:t>
            </a:r>
            <a:r>
              <a:rPr lang="en-US" altLang="en-US" sz="3200" dirty="0">
                <a:solidFill>
                  <a:srgbClr val="FFFF00"/>
                </a:solidFill>
              </a:rPr>
              <a:t> </a:t>
            </a:r>
            <a:r>
              <a:rPr lang="en-US" altLang="en-US" sz="3200" b="1" dirty="0"/>
              <a:t>Psalms 119:104</a:t>
            </a:r>
            <a:r>
              <a:rPr lang="en-US" altLang="en-US" sz="3200" dirty="0"/>
              <a:t> </a:t>
            </a:r>
          </a:p>
          <a:p>
            <a:pPr marL="863600" lvl="1" indent="-287338">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i="1" dirty="0">
                <a:solidFill>
                  <a:srgbClr val="FFFF00"/>
                </a:solidFill>
              </a:rPr>
              <a:t>“...Hate evil, love good...”</a:t>
            </a:r>
            <a:r>
              <a:rPr lang="en-US" altLang="en-US" sz="3200" dirty="0">
                <a:solidFill>
                  <a:srgbClr val="FFFF00"/>
                </a:solidFill>
              </a:rPr>
              <a:t> </a:t>
            </a:r>
            <a:r>
              <a:rPr lang="en-US" altLang="en-US" sz="3200" b="1" dirty="0"/>
              <a:t>Amos 5:14-15</a:t>
            </a:r>
          </a:p>
        </p:txBody>
      </p:sp>
    </p:spTree>
  </p:cSld>
  <p:clrMapOvr>
    <a:masterClrMapping/>
  </p:clrMapOvr>
  <p:transition>
    <p:checker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238125" y="88900"/>
            <a:ext cx="9601200" cy="828675"/>
          </a:xfrm>
          <a:ln/>
        </p:spPr>
        <p:txBody>
          <a:bodyPr>
            <a:no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6600" b="1" dirty="0"/>
              <a:t>Different Kind of People</a:t>
            </a:r>
          </a:p>
        </p:txBody>
      </p:sp>
      <p:sp>
        <p:nvSpPr>
          <p:cNvPr id="7170" name="Rectangle 2"/>
          <p:cNvSpPr>
            <a:spLocks noGrp="1" noChangeArrowheads="1"/>
          </p:cNvSpPr>
          <p:nvPr>
            <p:ph idx="1"/>
          </p:nvPr>
        </p:nvSpPr>
        <p:spPr>
          <a:xfrm>
            <a:off x="238125" y="1112837"/>
            <a:ext cx="9601200" cy="6484938"/>
          </a:xfrm>
          <a:ln/>
        </p:spPr>
        <p:txBody>
          <a:bodyPr>
            <a:normAutofit/>
          </a:bodyPr>
          <a:lstStyle/>
          <a:p>
            <a:pPr marL="431800" indent="-323850">
              <a:spcAft>
                <a:spcPts val="725"/>
              </a:spcAft>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i="1" dirty="0">
                <a:solidFill>
                  <a:srgbClr val="FFFF00"/>
                </a:solidFill>
              </a:rPr>
              <a:t>"...Cling to what is good..."</a:t>
            </a:r>
            <a:r>
              <a:rPr lang="en-US" altLang="en-US" sz="3600" dirty="0">
                <a:solidFill>
                  <a:srgbClr val="FFFF00"/>
                </a:solidFill>
              </a:rPr>
              <a:t> </a:t>
            </a:r>
            <a:r>
              <a:rPr lang="en-US" altLang="en-US" sz="3600" b="1" dirty="0"/>
              <a:t>Romans 12:9</a:t>
            </a:r>
          </a:p>
          <a:p>
            <a:pPr marL="431800" indent="-323850">
              <a:spcAft>
                <a:spcPts val="288"/>
              </a:spcAft>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dirty="0" err="1"/>
              <a:t>kollao</a:t>
            </a:r>
            <a:r>
              <a:rPr lang="en-US" altLang="en-US" sz="3600" dirty="0"/>
              <a:t> </a:t>
            </a:r>
            <a:r>
              <a:rPr lang="en-US" altLang="en-US" sz="3600" dirty="0" err="1"/>
              <a:t>kol</a:t>
            </a:r>
            <a:r>
              <a:rPr lang="en-US" altLang="en-US" sz="3600" dirty="0"/>
              <a:t>-</a:t>
            </a:r>
            <a:r>
              <a:rPr lang="en-US" altLang="en-US" sz="3600" dirty="0" err="1"/>
              <a:t>lah</a:t>
            </a:r>
            <a:r>
              <a:rPr lang="en-US" altLang="en-US" sz="3600" dirty="0"/>
              <a:t>'-o – Cling</a:t>
            </a:r>
          </a:p>
          <a:p>
            <a:pPr marL="863600" lvl="1" indent="-287338">
              <a:spcAft>
                <a:spcPts val="150"/>
              </a:spcAft>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t>to glue, to glue together, cement, fasten together</a:t>
            </a:r>
          </a:p>
          <a:p>
            <a:pPr marL="863600" lvl="1" indent="-287338">
              <a:spcAft>
                <a:spcPts val="150"/>
              </a:spcAft>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t>to join or fasten firmly together </a:t>
            </a:r>
          </a:p>
          <a:p>
            <a:pPr marL="863600" lvl="1" indent="-287338">
              <a:spcAft>
                <a:spcPts val="725"/>
              </a:spcAft>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t>to join one's self to, cleave to </a:t>
            </a:r>
          </a:p>
          <a:p>
            <a:pPr marL="431800" indent="-323850">
              <a:spcAft>
                <a:spcPts val="288"/>
              </a:spcAft>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dirty="0" err="1"/>
              <a:t>agathos</a:t>
            </a:r>
            <a:r>
              <a:rPr lang="en-US" altLang="en-US" sz="3600" dirty="0"/>
              <a:t> ag-</a:t>
            </a:r>
            <a:r>
              <a:rPr lang="en-US" altLang="en-US" sz="3600" dirty="0" err="1"/>
              <a:t>ath</a:t>
            </a:r>
            <a:r>
              <a:rPr lang="en-US" altLang="en-US" sz="3600" dirty="0"/>
              <a:t>-</a:t>
            </a:r>
            <a:r>
              <a:rPr lang="en-US" altLang="en-US" sz="3600" dirty="0" err="1"/>
              <a:t>os'</a:t>
            </a:r>
            <a:r>
              <a:rPr lang="en-US" altLang="en-US" sz="3600" dirty="0"/>
              <a:t> – Good</a:t>
            </a:r>
          </a:p>
          <a:p>
            <a:pPr marL="863600" lvl="1" indent="-287338">
              <a:spcAft>
                <a:spcPts val="150"/>
              </a:spcAft>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t>of good constitution or nature</a:t>
            </a:r>
          </a:p>
          <a:p>
            <a:pPr marL="863600" lvl="1" indent="-287338">
              <a:spcAft>
                <a:spcPts val="150"/>
              </a:spcAft>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t>useful, salutary</a:t>
            </a:r>
          </a:p>
          <a:p>
            <a:pPr marL="863600" lvl="1" indent="-287338">
              <a:spcAft>
                <a:spcPts val="150"/>
              </a:spcAft>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t>good, pleasant, agreeable, joyful, happy</a:t>
            </a:r>
          </a:p>
          <a:p>
            <a:pPr marL="863600" lvl="1" indent="-287338">
              <a:spcAft>
                <a:spcPts val="150"/>
              </a:spcAft>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t>excellent, distinguished</a:t>
            </a:r>
          </a:p>
          <a:p>
            <a:pPr marL="863600" lvl="1" indent="-287338">
              <a:spcAft>
                <a:spcPts val="150"/>
              </a:spcAft>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t>upright, </a:t>
            </a:r>
            <a:r>
              <a:rPr lang="en-US" altLang="en-US" sz="3200" dirty="0" err="1"/>
              <a:t>honourable</a:t>
            </a:r>
            <a:endParaRPr lang="en-US" altLang="en-US" sz="3200" dirty="0"/>
          </a:p>
        </p:txBody>
      </p:sp>
    </p:spTree>
  </p:cSld>
  <p:clrMapOvr>
    <a:masterClrMapping/>
  </p:clrMapOvr>
  <p:transition>
    <p:checker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238125" y="88900"/>
            <a:ext cx="9601200" cy="828675"/>
          </a:xfrm>
          <a:ln/>
        </p:spPr>
        <p:txBody>
          <a:bodyPr>
            <a:no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6600" b="1" dirty="0"/>
              <a:t>Different Kind of People</a:t>
            </a:r>
          </a:p>
        </p:txBody>
      </p:sp>
      <p:sp>
        <p:nvSpPr>
          <p:cNvPr id="8194" name="Rectangle 2"/>
          <p:cNvSpPr>
            <a:spLocks noGrp="1" noChangeArrowheads="1"/>
          </p:cNvSpPr>
          <p:nvPr>
            <p:ph idx="1"/>
          </p:nvPr>
        </p:nvSpPr>
        <p:spPr>
          <a:xfrm>
            <a:off x="238125" y="1874837"/>
            <a:ext cx="9601200" cy="4343400"/>
          </a:xfrm>
          <a:ln/>
        </p:spPr>
        <p:txBody>
          <a:bodyPr>
            <a:normAutofit/>
          </a:bodyPr>
          <a:lstStyle/>
          <a:p>
            <a:pPr marL="431800" indent="-323850">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dirty="0"/>
              <a:t>Christ did good</a:t>
            </a:r>
          </a:p>
          <a:p>
            <a:pPr marL="863600" lvl="1" indent="-287338">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i="1" dirty="0">
                <a:solidFill>
                  <a:srgbClr val="FFFF00"/>
                </a:solidFill>
              </a:rPr>
              <a:t>“...Jesus of Nazareth... who went about doing good and healing all who were oppressed by the devil, for God was with Him.”</a:t>
            </a:r>
            <a:r>
              <a:rPr lang="en-US" altLang="en-US" sz="3200" dirty="0">
                <a:solidFill>
                  <a:srgbClr val="FFFF00"/>
                </a:solidFill>
              </a:rPr>
              <a:t> </a:t>
            </a:r>
            <a:r>
              <a:rPr lang="en-US" altLang="en-US" sz="3200" b="1" dirty="0"/>
              <a:t>Acts 10:38</a:t>
            </a:r>
          </a:p>
          <a:p>
            <a:pPr marL="431800" indent="-323850">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dirty="0"/>
              <a:t>Christ is our example to follow</a:t>
            </a:r>
          </a:p>
          <a:p>
            <a:pPr marL="863600" lvl="1" indent="-287338">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i="1" dirty="0">
                <a:solidFill>
                  <a:srgbClr val="FFFF00"/>
                </a:solidFill>
              </a:rPr>
              <a:t>“...Christ also suffered for us, leaving us an example, that you should follow His steps:”</a:t>
            </a:r>
            <a:r>
              <a:rPr lang="en-US" altLang="en-US" sz="3200" dirty="0">
                <a:solidFill>
                  <a:srgbClr val="FFFF00"/>
                </a:solidFill>
              </a:rPr>
              <a:t> </a:t>
            </a:r>
            <a:r>
              <a:rPr lang="en-US" altLang="en-US" sz="3200" b="1" dirty="0"/>
              <a:t>1Peter 2:21</a:t>
            </a:r>
          </a:p>
        </p:txBody>
      </p:sp>
    </p:spTree>
  </p:cSld>
  <p:clrMapOvr>
    <a:masterClrMapping/>
  </p:clrMapOvr>
  <p:transition>
    <p:checker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38125" y="88900"/>
            <a:ext cx="9601200" cy="828675"/>
          </a:xfrm>
          <a:ln/>
        </p:spPr>
        <p:txBody>
          <a:bodyPr>
            <a:no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6600" b="1" dirty="0"/>
              <a:t>Different Kind of People</a:t>
            </a:r>
          </a:p>
        </p:txBody>
      </p:sp>
      <p:sp>
        <p:nvSpPr>
          <p:cNvPr id="9218" name="Rectangle 2"/>
          <p:cNvSpPr>
            <a:spLocks noGrp="1" noChangeArrowheads="1"/>
          </p:cNvSpPr>
          <p:nvPr>
            <p:ph idx="1"/>
          </p:nvPr>
        </p:nvSpPr>
        <p:spPr>
          <a:xfrm>
            <a:off x="238125" y="1341437"/>
            <a:ext cx="9601200" cy="6111876"/>
          </a:xfrm>
          <a:ln/>
        </p:spPr>
        <p:txBody>
          <a:bodyPr>
            <a:normAutofit/>
          </a:bodyPr>
          <a:lstStyle/>
          <a:p>
            <a:pPr marL="431800" indent="-323850">
              <a:spcAft>
                <a:spcPts val="288"/>
              </a:spcAft>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dirty="0"/>
              <a:t>Good is what we are to do to defeat evil</a:t>
            </a:r>
          </a:p>
          <a:p>
            <a:pPr marL="863600" lvl="1" indent="-287338">
              <a:spcAft>
                <a:spcPts val="725"/>
              </a:spcAft>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i="1" dirty="0">
                <a:solidFill>
                  <a:srgbClr val="FFFF00"/>
                </a:solidFill>
              </a:rPr>
              <a:t>“...but overcome evil with good.”</a:t>
            </a:r>
            <a:r>
              <a:rPr lang="en-US" altLang="en-US" sz="3200" dirty="0">
                <a:solidFill>
                  <a:srgbClr val="FFFF00"/>
                </a:solidFill>
              </a:rPr>
              <a:t> </a:t>
            </a:r>
            <a:r>
              <a:rPr lang="en-US" altLang="en-US" sz="3200" b="1" dirty="0"/>
              <a:t>Romans 12:21</a:t>
            </a:r>
          </a:p>
          <a:p>
            <a:pPr marL="431800" indent="-323850">
              <a:spcAft>
                <a:spcPts val="288"/>
              </a:spcAft>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dirty="0"/>
              <a:t>Good is what we should do and walk in</a:t>
            </a:r>
          </a:p>
          <a:p>
            <a:pPr marL="863600" lvl="1" indent="-287338">
              <a:spcAft>
                <a:spcPts val="725"/>
              </a:spcAft>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i="1" dirty="0">
                <a:solidFill>
                  <a:srgbClr val="FFFF00"/>
                </a:solidFill>
              </a:rPr>
              <a:t>“...created in Christ Jesus for good works, ... that we should walk in them.”</a:t>
            </a:r>
            <a:r>
              <a:rPr lang="en-US" altLang="en-US" sz="3200" dirty="0">
                <a:solidFill>
                  <a:srgbClr val="FFFF00"/>
                </a:solidFill>
              </a:rPr>
              <a:t> </a:t>
            </a:r>
            <a:r>
              <a:rPr lang="en-US" altLang="en-US" sz="3200" b="1" dirty="0"/>
              <a:t>Ephesus 2:10</a:t>
            </a:r>
          </a:p>
          <a:p>
            <a:pPr marL="431800" indent="-323850">
              <a:spcAft>
                <a:spcPts val="288"/>
              </a:spcAft>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dirty="0"/>
              <a:t>Good is what we are to do for all men as we have opportunity</a:t>
            </a:r>
          </a:p>
          <a:p>
            <a:pPr marL="863600" lvl="1" indent="-287338">
              <a:spcAft>
                <a:spcPts val="288"/>
              </a:spcAft>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i="1" dirty="0">
                <a:solidFill>
                  <a:srgbClr val="FFFF00"/>
                </a:solidFill>
              </a:rPr>
              <a:t>“...as we have opportunity, let us do good to all...”</a:t>
            </a:r>
            <a:r>
              <a:rPr lang="en-US" altLang="en-US" sz="3200" dirty="0">
                <a:solidFill>
                  <a:srgbClr val="FFFF00"/>
                </a:solidFill>
              </a:rPr>
              <a:t> </a:t>
            </a:r>
            <a:r>
              <a:rPr lang="en-US" altLang="en-US" sz="3200" b="1" dirty="0"/>
              <a:t>Galatians 6:10</a:t>
            </a:r>
          </a:p>
          <a:p>
            <a:pPr marL="863600" lvl="1" indent="-287338">
              <a:spcAft>
                <a:spcPts val="725"/>
              </a:spcAft>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i="1" dirty="0">
                <a:solidFill>
                  <a:srgbClr val="FFFF00"/>
                </a:solidFill>
              </a:rPr>
              <a:t>“...always pursue what is good both for yourselves and for all.”</a:t>
            </a:r>
            <a:r>
              <a:rPr lang="en-US" altLang="en-US" sz="3200" dirty="0">
                <a:solidFill>
                  <a:srgbClr val="FFFF00"/>
                </a:solidFill>
              </a:rPr>
              <a:t> </a:t>
            </a:r>
            <a:r>
              <a:rPr lang="en-US" altLang="en-US" sz="3200" b="1" dirty="0"/>
              <a:t>1Thessalonians 5:15 </a:t>
            </a:r>
          </a:p>
        </p:txBody>
      </p:sp>
    </p:spTree>
  </p:cSld>
  <p:clrMapOvr>
    <a:masterClrMapping/>
  </p:clrMapOvr>
  <p:transition>
    <p:checker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238125" y="88900"/>
            <a:ext cx="9601200" cy="828675"/>
          </a:xfrm>
          <a:ln/>
        </p:spPr>
        <p:txBody>
          <a:bodyPr>
            <a:no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6600" b="1" dirty="0"/>
              <a:t>Different Kind of People</a:t>
            </a:r>
          </a:p>
        </p:txBody>
      </p:sp>
      <p:sp>
        <p:nvSpPr>
          <p:cNvPr id="10242" name="Rectangle 2"/>
          <p:cNvSpPr>
            <a:spLocks noGrp="1" noChangeArrowheads="1"/>
          </p:cNvSpPr>
          <p:nvPr>
            <p:ph idx="1"/>
          </p:nvPr>
        </p:nvSpPr>
        <p:spPr>
          <a:xfrm>
            <a:off x="238125" y="1417637"/>
            <a:ext cx="9601200" cy="6211888"/>
          </a:xfrm>
          <a:ln/>
        </p:spPr>
        <p:txBody>
          <a:bodyPr>
            <a:normAutofit/>
          </a:bodyPr>
          <a:lstStyle/>
          <a:p>
            <a:pPr marL="431800" indent="-323850">
              <a:spcAft>
                <a:spcPts val="725"/>
              </a:spcAft>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i="1" dirty="0">
                <a:solidFill>
                  <a:srgbClr val="FFFF00"/>
                </a:solidFill>
              </a:rPr>
              <a:t>“Abstain from every form of evil”</a:t>
            </a:r>
            <a:r>
              <a:rPr lang="en-US" altLang="en-US" sz="3600" dirty="0">
                <a:solidFill>
                  <a:srgbClr val="FFFF00"/>
                </a:solidFill>
              </a:rPr>
              <a:t> </a:t>
            </a:r>
            <a:r>
              <a:rPr lang="en-US" altLang="en-US" sz="3600" b="1" dirty="0"/>
              <a:t>1Thes 5:22</a:t>
            </a:r>
          </a:p>
          <a:p>
            <a:pPr marL="431800" indent="-323850">
              <a:spcAft>
                <a:spcPts val="150"/>
              </a:spcAft>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dirty="0" err="1"/>
              <a:t>apechomai</a:t>
            </a:r>
            <a:r>
              <a:rPr lang="en-US" altLang="en-US" sz="3600" dirty="0"/>
              <a:t> </a:t>
            </a:r>
            <a:r>
              <a:rPr lang="en-US" altLang="en-US" sz="3600" dirty="0" err="1"/>
              <a:t>ap</a:t>
            </a:r>
            <a:r>
              <a:rPr lang="en-US" altLang="en-US" sz="3600" dirty="0"/>
              <a:t>-</a:t>
            </a:r>
            <a:r>
              <a:rPr lang="en-US" altLang="en-US" sz="3600" dirty="0" err="1"/>
              <a:t>ekh</a:t>
            </a:r>
            <a:r>
              <a:rPr lang="en-US" altLang="en-US" sz="3600" dirty="0"/>
              <a:t>'-om-</a:t>
            </a:r>
            <a:r>
              <a:rPr lang="en-US" altLang="en-US" sz="3600" dirty="0" err="1"/>
              <a:t>ahee</a:t>
            </a:r>
            <a:r>
              <a:rPr lang="en-US" altLang="en-US" sz="3600" dirty="0"/>
              <a:t> – Abstain</a:t>
            </a:r>
          </a:p>
          <a:p>
            <a:pPr marL="863600" lvl="1" indent="-287338">
              <a:spcAft>
                <a:spcPts val="725"/>
              </a:spcAft>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t>to hold one's self off, refrain, abstain</a:t>
            </a:r>
          </a:p>
          <a:p>
            <a:pPr marL="431800" indent="-323850">
              <a:spcAft>
                <a:spcPts val="150"/>
              </a:spcAft>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dirty="0" err="1"/>
              <a:t>eidos</a:t>
            </a:r>
            <a:r>
              <a:rPr lang="en-US" altLang="en-US" sz="3600" dirty="0"/>
              <a:t> </a:t>
            </a:r>
            <a:r>
              <a:rPr lang="en-US" altLang="en-US" sz="3600" dirty="0" err="1"/>
              <a:t>i</a:t>
            </a:r>
            <a:r>
              <a:rPr lang="en-US" altLang="en-US" sz="3600" dirty="0"/>
              <a:t>'-dos – Form</a:t>
            </a:r>
          </a:p>
          <a:p>
            <a:pPr marL="863600" lvl="1" indent="-287338">
              <a:spcAft>
                <a:spcPct val="0"/>
              </a:spcAft>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t>external or outward appearance, form figure, shape </a:t>
            </a:r>
          </a:p>
          <a:p>
            <a:pPr marL="863600" lvl="1" indent="-287338">
              <a:spcAft>
                <a:spcPts val="725"/>
              </a:spcAft>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t>form, kind</a:t>
            </a:r>
          </a:p>
          <a:p>
            <a:pPr marL="431800" indent="-323850">
              <a:spcAft>
                <a:spcPts val="150"/>
              </a:spcAft>
              <a:buSzPct val="80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600" dirty="0" err="1"/>
              <a:t>poneros</a:t>
            </a:r>
            <a:r>
              <a:rPr lang="en-US" altLang="en-US" sz="3600" dirty="0"/>
              <a:t> </a:t>
            </a:r>
            <a:r>
              <a:rPr lang="en-US" altLang="en-US" sz="3600" dirty="0" err="1"/>
              <a:t>pon</a:t>
            </a:r>
            <a:r>
              <a:rPr lang="en-US" altLang="en-US" sz="3600" dirty="0"/>
              <a:t>-ay-</a:t>
            </a:r>
            <a:r>
              <a:rPr lang="en-US" altLang="en-US" sz="3600" dirty="0" err="1"/>
              <a:t>ros</a:t>
            </a:r>
            <a:r>
              <a:rPr lang="en-US" altLang="en-US" sz="3600" dirty="0"/>
              <a:t>' – Evil</a:t>
            </a:r>
          </a:p>
          <a:p>
            <a:pPr marL="863600" lvl="1" indent="-287338">
              <a:spcAft>
                <a:spcPct val="0"/>
              </a:spcAft>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t>bad, of a bad nature or condition </a:t>
            </a:r>
          </a:p>
          <a:p>
            <a:pPr marL="863600" lvl="1" indent="-287338">
              <a:spcAft>
                <a:spcPct val="0"/>
              </a:spcAft>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t>in a physical sense: diseased or blind </a:t>
            </a:r>
          </a:p>
          <a:p>
            <a:pPr marL="863600" lvl="1" indent="-287338">
              <a:spcAft>
                <a:spcPct val="0"/>
              </a:spcAft>
              <a:buSzPct val="7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t>in an ethical sense: evil wicked, bad </a:t>
            </a:r>
          </a:p>
        </p:txBody>
      </p:sp>
    </p:spTree>
  </p:cSld>
  <p:clrMapOvr>
    <a:masterClrMapping/>
  </p:clrMapOvr>
  <p:transition>
    <p:checker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1483</TotalTime>
  <Words>759</Words>
  <Application>Microsoft Office PowerPoint</Application>
  <PresentationFormat>Custom</PresentationFormat>
  <Paragraphs>75</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vt:lpstr>
      <vt:lpstr>Office Theme</vt:lpstr>
      <vt:lpstr>A Different Kind of People</vt:lpstr>
      <vt:lpstr>Different Kind of People</vt:lpstr>
      <vt:lpstr>Different Kind of People</vt:lpstr>
      <vt:lpstr>Different Kind of People</vt:lpstr>
      <vt:lpstr>Different Kind of People</vt:lpstr>
      <vt:lpstr>Different Kind of People</vt:lpstr>
      <vt:lpstr>Different Kind of People</vt:lpstr>
      <vt:lpstr>Different Kind of People</vt:lpstr>
      <vt:lpstr>Different Kind of People</vt:lpstr>
      <vt:lpstr>Different Kind of People</vt:lpstr>
      <vt:lpstr>Different Kind of People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 Kind of People</dc:title>
  <dc:creator>Dan Henderson</dc:creator>
  <cp:lastModifiedBy>Dan Henderson</cp:lastModifiedBy>
  <cp:revision>15</cp:revision>
  <cp:lastPrinted>1601-01-01T00:00:00Z</cp:lastPrinted>
  <dcterms:created xsi:type="dcterms:W3CDTF">2004-04-17T21:31:48Z</dcterms:created>
  <dcterms:modified xsi:type="dcterms:W3CDTF">2016-05-29T00:49:44Z</dcterms:modified>
</cp:coreProperties>
</file>