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7" r:id="rId3"/>
    <p:sldId id="258" r:id="rId4"/>
    <p:sldId id="259" r:id="rId5"/>
    <p:sldId id="260" r:id="rId6"/>
    <p:sldId id="264" r:id="rId7"/>
    <p:sldId id="263" r:id="rId8"/>
    <p:sldId id="266" r:id="rId9"/>
    <p:sldId id="267" r:id="rId10"/>
    <p:sldId id="268" r:id="rId11"/>
    <p:sldId id="262" r:id="rId12"/>
    <p:sldId id="265" r:id="rId13"/>
    <p:sldId id="261" r:id="rId14"/>
    <p:sldId id="269" r:id="rId15"/>
    <p:sldId id="270" r:id="rId16"/>
    <p:sldId id="271" r:id="rId17"/>
    <p:sldId id="272" r:id="rId18"/>
    <p:sldId id="275" r:id="rId19"/>
    <p:sldId id="276" r:id="rId20"/>
    <p:sldId id="273" r:id="rId21"/>
    <p:sldId id="277" r:id="rId22"/>
    <p:sldId id="274" r:id="rId23"/>
    <p:sldId id="278" r:id="rId24"/>
    <p:sldId id="280" r:id="rId25"/>
    <p:sldId id="279"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97" autoAdjust="0"/>
  </p:normalViewPr>
  <p:slideViewPr>
    <p:cSldViewPr>
      <p:cViewPr varScale="1">
        <p:scale>
          <a:sx n="73" d="100"/>
          <a:sy n="73" d="100"/>
        </p:scale>
        <p:origin x="17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7F638-D345-4726-85DD-9C10B40066ED}" type="datetimeFigureOut">
              <a:rPr lang="en-US" smtClean="0"/>
              <a:t>5/7/2016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6F39E8-BF7A-4594-A5DD-CC94E91B3BB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Ever experienced the agony of defeat? Wide World of Sports</a:t>
            </a:r>
          </a:p>
          <a:p>
            <a:pPr rtl="0"/>
            <a:r>
              <a:rPr lang="en-US" dirty="0"/>
              <a:t>Real life: filled w/tragic loss of life; failed business; broken hearts.</a:t>
            </a:r>
          </a:p>
          <a:p>
            <a:pPr rtl="0"/>
            <a:r>
              <a:rPr lang="en-US" dirty="0"/>
              <a:t>Consider how David survived the many setbacks &amp; defeats of his life.</a:t>
            </a:r>
          </a:p>
        </p:txBody>
      </p:sp>
      <p:sp>
        <p:nvSpPr>
          <p:cNvPr id="4" name="Slide Number Placeholder 3"/>
          <p:cNvSpPr>
            <a:spLocks noGrp="1"/>
          </p:cNvSpPr>
          <p:nvPr>
            <p:ph type="sldNum" sz="quarter" idx="10"/>
          </p:nvPr>
        </p:nvSpPr>
        <p:spPr/>
        <p:txBody>
          <a:bodyPr/>
          <a:lstStyle/>
          <a:p>
            <a:fld id="{666F39E8-BF7A-4594-A5DD-CC94E91B3BB3}"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 defeat – not blame God – but look upward to God to receive help/guidance/strength.</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searched his heart for sin. (not saying all adversity caused by sin)</a:t>
            </a:r>
          </a:p>
          <a:p>
            <a:pPr rtl="0"/>
            <a:r>
              <a:rPr lang="en-US" dirty="0"/>
              <a:t>self examination can lead to one’s asking: What did this defeat tell me about my weaknesses? Can lead one to look for ways to improve himself.</a:t>
            </a:r>
          </a:p>
          <a:p>
            <a:pPr rtl="0"/>
            <a:r>
              <a:rPr lang="en-US" dirty="0"/>
              <a:t>Note: didn’t have these ideas when looking at himself:</a:t>
            </a:r>
          </a:p>
          <a:p>
            <a:pPr rtl="0"/>
            <a:r>
              <a:rPr lang="en-US" dirty="0"/>
              <a:t>nothing ever goes right for me; I’ll never be happy again; I don’t have any abilities at all; took an honest approach to himself.</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did not constantly look back on things he could not change.</a:t>
            </a:r>
          </a:p>
          <a:p>
            <a:pPr rtl="0"/>
            <a:r>
              <a:rPr lang="en-US" dirty="0"/>
              <a:t>Some: mire up in self pity and negativism.</a:t>
            </a:r>
          </a:p>
          <a:p>
            <a:pPr rtl="0"/>
            <a:r>
              <a:rPr lang="en-US" dirty="0"/>
              <a:t>Sometimes get caught up in thinking: Life should treat me fairly.</a:t>
            </a:r>
          </a:p>
          <a:p>
            <a:pPr rtl="0"/>
            <a:r>
              <a:rPr lang="en-US" dirty="0"/>
              <a:t>If I am a good person nothing tragic should ever happen to me.</a:t>
            </a:r>
          </a:p>
          <a:p>
            <a:pPr rtl="0"/>
            <a:r>
              <a:rPr lang="en-US" dirty="0"/>
              <a:t>I should have known better to do this/that.</a:t>
            </a:r>
          </a:p>
          <a:p>
            <a:pPr rtl="0"/>
            <a:r>
              <a:rPr lang="en-US" dirty="0"/>
              <a:t>what “should be” rarely is “what will be.” </a:t>
            </a:r>
          </a:p>
          <a:p>
            <a:pPr rtl="0"/>
            <a:r>
              <a:rPr lang="en-US" dirty="0"/>
              <a:t>Must accept that this world is cursed w/sin &amp; inhabited by imperfect people who sometimes intentionally cruel.</a:t>
            </a:r>
          </a:p>
          <a:p>
            <a:pPr rtl="0"/>
            <a:r>
              <a:rPr lang="en-US" dirty="0"/>
              <a:t>David looked forward when defeat came searched for ways to use defeat as opportunities for doing something for God he had not planned.</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did not constantly look back on things he could not change.</a:t>
            </a:r>
          </a:p>
          <a:p>
            <a:pPr rtl="0"/>
            <a:r>
              <a:rPr lang="en-US" dirty="0"/>
              <a:t>Some: mire up in self pity and negativism.</a:t>
            </a:r>
          </a:p>
          <a:p>
            <a:pPr rtl="0"/>
            <a:r>
              <a:rPr lang="en-US" dirty="0"/>
              <a:t>Sometimes get caught up in thinking: Life should treat me fairly.</a:t>
            </a:r>
          </a:p>
          <a:p>
            <a:pPr rtl="0"/>
            <a:r>
              <a:rPr lang="en-US" dirty="0"/>
              <a:t>If I am a good person nothing tragic should ever happen to me.</a:t>
            </a:r>
          </a:p>
          <a:p>
            <a:pPr rtl="0"/>
            <a:r>
              <a:rPr lang="en-US" dirty="0"/>
              <a:t>I should have known better to do this/that.</a:t>
            </a:r>
          </a:p>
          <a:p>
            <a:pPr rtl="0"/>
            <a:r>
              <a:rPr lang="en-US" dirty="0"/>
              <a:t>what “should be” rarely is “what will be.” </a:t>
            </a:r>
          </a:p>
          <a:p>
            <a:pPr rtl="0"/>
            <a:r>
              <a:rPr lang="en-US" dirty="0"/>
              <a:t>Must accept that this world is cursed w/sin &amp; inhabited by imperfect people who sometimes intentionally cruel.</a:t>
            </a:r>
          </a:p>
          <a:p>
            <a:pPr rtl="0"/>
            <a:r>
              <a:rPr lang="en-US" dirty="0"/>
              <a:t>David looked forward when defeat came searched for ways to use defeat as opportunities for doing something for God he had not planned.</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1Sam 27:8 – hunted by Saul – made war on Israel’s enemies to prepare his kingdom.</a:t>
            </a:r>
          </a:p>
          <a:p>
            <a:pPr rtl="0"/>
            <a:r>
              <a:rPr lang="en-US" dirty="0"/>
              <a:t>1Chron 22:15 – could not build temple – gathered all the pieces.</a:t>
            </a:r>
          </a:p>
          <a:p>
            <a:pPr rtl="0"/>
            <a:r>
              <a:rPr lang="en-US" dirty="0"/>
              <a:t>2Sam 24:25 – pestilence – made altar for God.</a:t>
            </a:r>
          </a:p>
          <a:p>
            <a:pPr rtl="0"/>
            <a:r>
              <a:rPr lang="en-US" dirty="0"/>
              <a:t>in face of defeat we should turn to God</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Paul turned “defeat” into Victory!</a:t>
            </a:r>
          </a:p>
        </p:txBody>
      </p:sp>
      <p:sp>
        <p:nvSpPr>
          <p:cNvPr id="4" name="Slide Number Placeholder 3"/>
          <p:cNvSpPr>
            <a:spLocks noGrp="1"/>
          </p:cNvSpPr>
          <p:nvPr>
            <p:ph type="sldNum" sz="quarter" idx="10"/>
          </p:nvPr>
        </p:nvSpPr>
        <p:spPr/>
        <p:txBody>
          <a:bodyPr/>
          <a:lstStyle/>
          <a:p>
            <a:fld id="{666F39E8-BF7A-4594-A5DD-CC94E91B3BB3}" type="slidenum">
              <a:rPr lang="en-US" smtClean="0"/>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Adversity can actually accomplish a lot in our life.</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can humble us. We begin to realize that we:</a:t>
            </a:r>
          </a:p>
          <a:p>
            <a:pPr rtl="0"/>
            <a:r>
              <a:rPr lang="en-US" dirty="0"/>
              <a:t>not perfect; make mistakes; can be defeated; should trust in God &amp; not in ourselves.</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lead us toward greater spiritual maturity.</a:t>
            </a:r>
          </a:p>
          <a:p>
            <a:pPr rtl="0"/>
            <a:r>
              <a:rPr lang="en-US" dirty="0"/>
              <a:t>must keep in mind that the trial will make us stronger even though we don’t like it at the time</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equips us to comfort others.</a:t>
            </a:r>
          </a:p>
          <a:p>
            <a:pPr rtl="0"/>
            <a:r>
              <a:rPr lang="en-US" dirty="0"/>
              <a:t>helps us be there for someone in their greatest time of need.</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David experienced tremendous success</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During adversity the child of God must learn to look to Jesus.</a:t>
            </a:r>
          </a:p>
        </p:txBody>
      </p:sp>
      <p:sp>
        <p:nvSpPr>
          <p:cNvPr id="4" name="Slide Number Placeholder 3"/>
          <p:cNvSpPr>
            <a:spLocks noGrp="1"/>
          </p:cNvSpPr>
          <p:nvPr>
            <p:ph type="sldNum" sz="quarter" idx="10"/>
          </p:nvPr>
        </p:nvSpPr>
        <p:spPr/>
        <p:txBody>
          <a:bodyPr/>
          <a:lstStyle/>
          <a:p>
            <a:fld id="{666F39E8-BF7A-4594-A5DD-CC94E91B3BB3}" type="slidenum">
              <a:rPr lang="en-US" smtClean="0"/>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But….gut-wrenching defeat/adversity also came his way.</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Suffered set backs involving gross immorality; heart breaking family tragedies; colossal failures as a leader in governing Israel.</a:t>
            </a:r>
          </a:p>
        </p:txBody>
      </p:sp>
      <p:sp>
        <p:nvSpPr>
          <p:cNvPr id="4" name="Slide Number Placeholder 3"/>
          <p:cNvSpPr>
            <a:spLocks noGrp="1"/>
          </p:cNvSpPr>
          <p:nvPr>
            <p:ph type="sldNum" sz="quarter" idx="10"/>
          </p:nvPr>
        </p:nvSpPr>
        <p:spPr/>
        <p:txBody>
          <a:bodyPr/>
          <a:lstStyle/>
          <a:p>
            <a:fld id="{666F39E8-BF7A-4594-A5DD-CC94E91B3BB3}"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David DID survive!</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don’t discount this just b/c David viewed as Bible super-hero.</a:t>
            </a:r>
          </a:p>
          <a:p>
            <a:pPr rtl="0"/>
            <a:r>
              <a:rPr lang="en-US" dirty="0"/>
              <a:t>don’t forget he didn’t always act like Bible super-hero. Recount failures above.</a:t>
            </a:r>
          </a:p>
          <a:p>
            <a:pPr rtl="0"/>
            <a:r>
              <a:rPr lang="en-US" dirty="0"/>
              <a:t>Even the great victories….were by God’s power.</a:t>
            </a:r>
          </a:p>
          <a:p>
            <a:pPr rtl="0"/>
            <a:r>
              <a:rPr lang="en-US" dirty="0"/>
              <a:t>David made mistakes just like we do – yet he survived. We can too!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What David did to deal with Defeat.</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a:t>searched his heart for sin. (not saying all adversity caused by sin)</a:t>
            </a:r>
          </a:p>
          <a:p>
            <a:pPr rtl="0"/>
            <a:r>
              <a:rPr lang="en-US" dirty="0"/>
              <a:t>self examination can lead to one’s asking: What did this defeat tell me about my weaknesses? Can lead one to look for ways to improve himself.</a:t>
            </a:r>
          </a:p>
          <a:p>
            <a:pPr rtl="0"/>
            <a:r>
              <a:rPr lang="en-US" dirty="0"/>
              <a:t>Note: didn’t have these ideas when looking at himself:</a:t>
            </a:r>
          </a:p>
          <a:p>
            <a:pPr rtl="0"/>
            <a:r>
              <a:rPr lang="en-US" dirty="0"/>
              <a:t>nothing ever goes right for me; I’ll never be happy again; I don’t have any abilities at all; took an honest approach to himself.</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Note the constant focus on God – which steadied him from the constant blows of life.</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note at the end of life: see any bitterness?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 defeat – not blame God – but look upward to God to receive help/guidance/strength.</a:t>
            </a:r>
          </a:p>
          <a:p>
            <a:endParaRPr lang="en-US" dirty="0"/>
          </a:p>
        </p:txBody>
      </p:sp>
      <p:sp>
        <p:nvSpPr>
          <p:cNvPr id="4" name="Slide Number Placeholder 3"/>
          <p:cNvSpPr>
            <a:spLocks noGrp="1"/>
          </p:cNvSpPr>
          <p:nvPr>
            <p:ph type="sldNum" sz="quarter" idx="10"/>
          </p:nvPr>
        </p:nvSpPr>
        <p:spPr/>
        <p:txBody>
          <a:bodyPr/>
          <a:lstStyle/>
          <a:p>
            <a:fld id="{666F39E8-BF7A-4594-A5DD-CC94E91B3BB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280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8007" name="Rectangle 7"/>
          <p:cNvSpPr>
            <a:spLocks noGrp="1" noChangeArrowheads="1"/>
          </p:cNvSpPr>
          <p:nvPr>
            <p:ph type="dt" sz="quarter" idx="2"/>
          </p:nvPr>
        </p:nvSpPr>
        <p:spPr/>
        <p:txBody>
          <a:bodyPr/>
          <a:lstStyle>
            <a:lvl1pPr>
              <a:defRPr/>
            </a:lvl1pPr>
          </a:lstStyle>
          <a:p>
            <a:fld id="{A10CC42F-57FA-4874-B40F-3D81193AB44F}" type="datetimeFigureOut">
              <a:rPr lang="en-US" smtClean="0"/>
              <a:t>5/7/2016</a:t>
            </a:fld>
            <a:endParaRPr lang="en-US"/>
          </a:p>
        </p:txBody>
      </p:sp>
      <p:sp>
        <p:nvSpPr>
          <p:cNvPr id="128008" name="Rectangle 8"/>
          <p:cNvSpPr>
            <a:spLocks noGrp="1" noChangeArrowheads="1"/>
          </p:cNvSpPr>
          <p:nvPr>
            <p:ph type="ftr" sz="quarter" idx="3"/>
          </p:nvPr>
        </p:nvSpPr>
        <p:spPr/>
        <p:txBody>
          <a:bodyPr/>
          <a:lstStyle>
            <a:lvl1pPr>
              <a:defRPr/>
            </a:lvl1pPr>
          </a:lstStyle>
          <a:p>
            <a:endParaRPr lang="en-US"/>
          </a:p>
        </p:txBody>
      </p:sp>
      <p:sp>
        <p:nvSpPr>
          <p:cNvPr id="128009" name="Rectangle 9"/>
          <p:cNvSpPr>
            <a:spLocks noGrp="1" noChangeArrowheads="1"/>
          </p:cNvSpPr>
          <p:nvPr>
            <p:ph type="sldNum" sz="quarter" idx="4"/>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10CC42F-57FA-4874-B40F-3D81193AB44F}" type="datetimeFigureOut">
              <a:rPr lang="en-US" smtClean="0"/>
              <a:t>5/7/2016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C8772C-A51C-47C9-A617-507EC74ED772}" type="slidenum">
              <a:rPr lang="en-US" smtClean="0"/>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26979" name="Rectangle 3"/>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6980" name="Rectangle 4"/>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6985" name="Rectangle 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itchFamily="34" charset="0"/>
              </a:defRPr>
            </a:lvl1pPr>
          </a:lstStyle>
          <a:p>
            <a:fld id="{A10CC42F-57FA-4874-B40F-3D81193AB44F}" type="datetimeFigureOut">
              <a:rPr lang="en-US" smtClean="0"/>
              <a:t>5/7/2016</a:t>
            </a:fld>
            <a:endParaRPr lang="en-US"/>
          </a:p>
        </p:txBody>
      </p:sp>
      <p:sp>
        <p:nvSpPr>
          <p:cNvPr id="126986" name="Rectangle 1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itchFamily="34" charset="0"/>
              </a:defRPr>
            </a:lvl1pPr>
          </a:lstStyle>
          <a:p>
            <a:endParaRPr lang="en-US"/>
          </a:p>
        </p:txBody>
      </p:sp>
      <p:sp>
        <p:nvSpPr>
          <p:cNvPr id="126987" name="Rectangle 1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itchFamily="34" charset="0"/>
              </a:defRPr>
            </a:lvl1pPr>
          </a:lstStyle>
          <a:p>
            <a:fld id="{BAC8772C-A51C-47C9-A617-507EC74ED772}"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9600" dirty="0"/>
              <a:t>Adversity</a:t>
            </a:r>
          </a:p>
        </p:txBody>
      </p:sp>
      <p:sp>
        <p:nvSpPr>
          <p:cNvPr id="3" name="Subtitle 2"/>
          <p:cNvSpPr>
            <a:spLocks noGrp="1"/>
          </p:cNvSpPr>
          <p:nvPr>
            <p:ph type="subTitle" sz="quarter" idx="1"/>
          </p:nvPr>
        </p:nvSpPr>
        <p:spPr/>
        <p:txBody>
          <a:bodyPr/>
          <a:lstStyle/>
          <a:p>
            <a:r>
              <a:rPr lang="en-US" sz="6000" dirty="0"/>
              <a:t>How did David survive adversity?</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1Chronicles 29:17</a:t>
            </a:r>
          </a:p>
        </p:txBody>
      </p:sp>
      <p:sp>
        <p:nvSpPr>
          <p:cNvPr id="3" name="Content Placeholder 2"/>
          <p:cNvSpPr>
            <a:spLocks noGrp="1"/>
          </p:cNvSpPr>
          <p:nvPr>
            <p:ph idx="1"/>
          </p:nvPr>
        </p:nvSpPr>
        <p:spPr>
          <a:xfrm>
            <a:off x="228600" y="1066800"/>
            <a:ext cx="8686800" cy="5486400"/>
          </a:xfrm>
        </p:spPr>
        <p:txBody>
          <a:bodyPr lIns="0" tIns="0" rIns="0" bIns="0" anchor="ctr">
            <a:normAutofit lnSpcReduction="10000"/>
          </a:bodyPr>
          <a:lstStyle/>
          <a:p>
            <a:pPr marL="0" indent="0">
              <a:spcBef>
                <a:spcPts val="0"/>
              </a:spcBef>
              <a:buNone/>
            </a:pPr>
            <a:r>
              <a:rPr lang="en-US" sz="4800" dirty="0"/>
              <a:t>I know, my God, that you test the heart and have pleasure in uprightness. In the uprightness of my heart I have freely offered all these things, and now I have seen your people, who are present here, offering freely and joyously to you.</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How Did He Survive?</a:t>
            </a:r>
          </a:p>
        </p:txBody>
      </p:sp>
      <p:sp>
        <p:nvSpPr>
          <p:cNvPr id="3" name="Content Placeholder 2"/>
          <p:cNvSpPr>
            <a:spLocks noGrp="1"/>
          </p:cNvSpPr>
          <p:nvPr>
            <p:ph idx="1"/>
          </p:nvPr>
        </p:nvSpPr>
        <p:spPr>
          <a:xfrm>
            <a:off x="457200" y="990600"/>
            <a:ext cx="8229600" cy="5486400"/>
          </a:xfrm>
        </p:spPr>
        <p:txBody>
          <a:bodyPr/>
          <a:lstStyle/>
          <a:p>
            <a:r>
              <a:rPr lang="en-US" sz="4800" dirty="0">
                <a:solidFill>
                  <a:schemeClr val="accent6">
                    <a:lumMod val="50000"/>
                  </a:schemeClr>
                </a:solidFill>
              </a:rPr>
              <a:t>Psalm 7:1-2 </a:t>
            </a:r>
            <a:r>
              <a:rPr lang="en-US" sz="4800" dirty="0"/>
              <a:t>- </a:t>
            </a:r>
            <a:r>
              <a:rPr lang="en-US" sz="4800" dirty="0">
                <a:solidFill>
                  <a:schemeClr val="accent1">
                    <a:lumMod val="40000"/>
                    <a:lumOff val="60000"/>
                  </a:schemeClr>
                </a:solidFill>
              </a:rPr>
              <a:t>Upward</a:t>
            </a:r>
          </a:p>
          <a:p>
            <a:pPr lvl="1"/>
            <a:r>
              <a:rPr lang="en-US" sz="4400" dirty="0"/>
              <a:t> To God</a:t>
            </a:r>
          </a:p>
          <a:p>
            <a:r>
              <a:rPr lang="en-US" sz="4800" dirty="0">
                <a:solidFill>
                  <a:schemeClr val="accent6">
                    <a:lumMod val="50000"/>
                  </a:schemeClr>
                </a:solidFill>
              </a:rPr>
              <a:t>Psalm 7:3-5</a:t>
            </a:r>
            <a:r>
              <a:rPr lang="en-US" sz="4800" dirty="0"/>
              <a:t> - </a:t>
            </a:r>
            <a:r>
              <a:rPr lang="en-US" sz="4800" dirty="0">
                <a:solidFill>
                  <a:schemeClr val="accent1">
                    <a:lumMod val="40000"/>
                    <a:lumOff val="60000"/>
                  </a:schemeClr>
                </a:solidFill>
              </a:rPr>
              <a:t>Inward</a:t>
            </a:r>
          </a:p>
          <a:p>
            <a:pPr lvl="1"/>
            <a:r>
              <a:rPr lang="en-US" sz="4400" dirty="0"/>
              <a:t> Examined Self</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Psalms 7:3-5</a:t>
            </a:r>
          </a:p>
        </p:txBody>
      </p:sp>
      <p:sp>
        <p:nvSpPr>
          <p:cNvPr id="3" name="Content Placeholder 2"/>
          <p:cNvSpPr>
            <a:spLocks noGrp="1"/>
          </p:cNvSpPr>
          <p:nvPr>
            <p:ph idx="1"/>
          </p:nvPr>
        </p:nvSpPr>
        <p:spPr>
          <a:xfrm>
            <a:off x="228600" y="1066800"/>
            <a:ext cx="8686800" cy="5486400"/>
          </a:xfrm>
        </p:spPr>
        <p:txBody>
          <a:bodyPr lIns="0" tIns="0" rIns="0" bIns="0" anchor="ctr">
            <a:normAutofit lnSpcReduction="10000"/>
          </a:bodyPr>
          <a:lstStyle/>
          <a:p>
            <a:pPr marL="0" indent="0">
              <a:spcBef>
                <a:spcPts val="0"/>
              </a:spcBef>
              <a:buNone/>
            </a:pPr>
            <a:r>
              <a:rPr lang="en-US" sz="4800" dirty="0"/>
              <a:t>O Lord my God, if I have done this, if there is wrong in my hands, if I have repaid my friend with evil or plundered my enemy without cause, let the enemy pursue my soul and overtake it, and let him trample my life to the ground and lay my glory in the dust.</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How Did He Survive?</a:t>
            </a:r>
          </a:p>
        </p:txBody>
      </p:sp>
      <p:sp>
        <p:nvSpPr>
          <p:cNvPr id="3" name="Content Placeholder 2"/>
          <p:cNvSpPr>
            <a:spLocks noGrp="1"/>
          </p:cNvSpPr>
          <p:nvPr>
            <p:ph idx="1"/>
          </p:nvPr>
        </p:nvSpPr>
        <p:spPr>
          <a:xfrm>
            <a:off x="457200" y="990600"/>
            <a:ext cx="8229600" cy="5486400"/>
          </a:xfrm>
        </p:spPr>
        <p:txBody>
          <a:bodyPr/>
          <a:lstStyle/>
          <a:p>
            <a:r>
              <a:rPr lang="en-US" sz="4800" dirty="0">
                <a:solidFill>
                  <a:schemeClr val="accent6">
                    <a:lumMod val="50000"/>
                  </a:schemeClr>
                </a:solidFill>
              </a:rPr>
              <a:t>Psalm 7:1-2 </a:t>
            </a:r>
            <a:r>
              <a:rPr lang="en-US" sz="4800" dirty="0"/>
              <a:t>- </a:t>
            </a:r>
            <a:r>
              <a:rPr lang="en-US" sz="4800" dirty="0">
                <a:solidFill>
                  <a:schemeClr val="accent1">
                    <a:lumMod val="40000"/>
                    <a:lumOff val="60000"/>
                  </a:schemeClr>
                </a:solidFill>
              </a:rPr>
              <a:t>Upward</a:t>
            </a:r>
          </a:p>
          <a:p>
            <a:pPr lvl="1"/>
            <a:r>
              <a:rPr lang="en-US" sz="4400" dirty="0"/>
              <a:t> To God</a:t>
            </a:r>
          </a:p>
          <a:p>
            <a:r>
              <a:rPr lang="en-US" sz="4800" dirty="0">
                <a:solidFill>
                  <a:schemeClr val="accent6">
                    <a:lumMod val="50000"/>
                  </a:schemeClr>
                </a:solidFill>
              </a:rPr>
              <a:t>Psalm 7:3-5</a:t>
            </a:r>
            <a:r>
              <a:rPr lang="en-US" sz="4800" dirty="0"/>
              <a:t> - </a:t>
            </a:r>
            <a:r>
              <a:rPr lang="en-US" sz="4800" dirty="0">
                <a:solidFill>
                  <a:schemeClr val="accent1">
                    <a:lumMod val="40000"/>
                    <a:lumOff val="60000"/>
                  </a:schemeClr>
                </a:solidFill>
              </a:rPr>
              <a:t>Inward</a:t>
            </a:r>
          </a:p>
          <a:p>
            <a:pPr lvl="1"/>
            <a:r>
              <a:rPr lang="en-US" sz="4400" dirty="0"/>
              <a:t> Examined Self</a:t>
            </a:r>
          </a:p>
          <a:p>
            <a:r>
              <a:rPr lang="en-US" sz="4800" dirty="0">
                <a:solidFill>
                  <a:schemeClr val="accent6">
                    <a:lumMod val="50000"/>
                  </a:schemeClr>
                </a:solidFill>
              </a:rPr>
              <a:t>2Samuel 12:19-23 </a:t>
            </a:r>
            <a:r>
              <a:rPr lang="en-US" sz="4800" dirty="0"/>
              <a:t>- </a:t>
            </a:r>
            <a:r>
              <a:rPr lang="en-US" sz="4800" dirty="0">
                <a:solidFill>
                  <a:schemeClr val="accent1">
                    <a:lumMod val="40000"/>
                    <a:lumOff val="60000"/>
                  </a:schemeClr>
                </a:solidFill>
              </a:rPr>
              <a:t>Forward</a:t>
            </a:r>
          </a:p>
          <a:p>
            <a:pPr lvl="1"/>
            <a:r>
              <a:rPr lang="en-US" sz="4400" dirty="0"/>
              <a:t> To The Future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2Samuel 12:19-23</a:t>
            </a:r>
          </a:p>
        </p:txBody>
      </p:sp>
      <p:sp>
        <p:nvSpPr>
          <p:cNvPr id="3" name="Content Placeholder 2"/>
          <p:cNvSpPr>
            <a:spLocks noGrp="1"/>
          </p:cNvSpPr>
          <p:nvPr>
            <p:ph idx="1"/>
          </p:nvPr>
        </p:nvSpPr>
        <p:spPr>
          <a:xfrm>
            <a:off x="228600" y="1066800"/>
            <a:ext cx="8686800" cy="5486400"/>
          </a:xfrm>
        </p:spPr>
        <p:txBody>
          <a:bodyPr lIns="0" tIns="0" rIns="0" bIns="0" anchor="ctr">
            <a:normAutofit fontScale="77500" lnSpcReduction="20000"/>
          </a:bodyPr>
          <a:lstStyle/>
          <a:p>
            <a:pPr marL="0" indent="0">
              <a:spcBef>
                <a:spcPts val="0"/>
              </a:spcBef>
              <a:buNone/>
            </a:pPr>
            <a:r>
              <a:rPr lang="en-US" sz="4800" dirty="0"/>
              <a:t>But when David saw that his servants were whispering together, David understood that the child was dead. And David said to his servants, "Is the child dead?" They said, "He is dead.“</a:t>
            </a:r>
          </a:p>
          <a:p>
            <a:pPr marL="0" indent="0">
              <a:spcBef>
                <a:spcPts val="0"/>
              </a:spcBef>
              <a:buNone/>
            </a:pPr>
            <a:r>
              <a:rPr lang="en-US" sz="4800" dirty="0"/>
              <a:t>Then David arose from the earth and washed and anointed himself and changed his clothes. And he went into the house of the Lord and worshiped. He then went to his own house. And when he asked, they set food before him, and he ate.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2Samuel 12:19-23</a:t>
            </a:r>
          </a:p>
        </p:txBody>
      </p:sp>
      <p:sp>
        <p:nvSpPr>
          <p:cNvPr id="3" name="Content Placeholder 2"/>
          <p:cNvSpPr>
            <a:spLocks noGrp="1"/>
          </p:cNvSpPr>
          <p:nvPr>
            <p:ph idx="1"/>
          </p:nvPr>
        </p:nvSpPr>
        <p:spPr>
          <a:xfrm>
            <a:off x="228600" y="1066800"/>
            <a:ext cx="8686800" cy="5486400"/>
          </a:xfrm>
        </p:spPr>
        <p:txBody>
          <a:bodyPr lIns="0" tIns="0" rIns="0" bIns="0" anchor="ctr">
            <a:normAutofit fontScale="77500" lnSpcReduction="20000"/>
          </a:bodyPr>
          <a:lstStyle/>
          <a:p>
            <a:pPr marL="0" indent="0">
              <a:spcBef>
                <a:spcPts val="0"/>
              </a:spcBef>
              <a:buNone/>
            </a:pPr>
            <a:r>
              <a:rPr lang="en-US" sz="4800" dirty="0"/>
              <a:t>Then his servants said to him, "What is this thing that you have done? You fasted and wept for the child while he was alive; but when the child died, you arose and ate food.“</a:t>
            </a:r>
          </a:p>
          <a:p>
            <a:pPr marL="0" indent="0">
              <a:spcBef>
                <a:spcPts val="0"/>
              </a:spcBef>
              <a:buNone/>
            </a:pPr>
            <a:r>
              <a:rPr lang="en-US" sz="4800" dirty="0"/>
              <a:t>He said, "While the child was still alive, I fasted and wept, for I said, 'Who knows whether the Lord will be gracious to me, that the child may live?‘</a:t>
            </a:r>
          </a:p>
          <a:p>
            <a:pPr marL="0" indent="0">
              <a:spcBef>
                <a:spcPts val="0"/>
              </a:spcBef>
              <a:buNone/>
            </a:pPr>
            <a:r>
              <a:rPr lang="en-US" sz="4800" dirty="0"/>
              <a:t>But now he is dead. Why should I fast? Can I bring him back again? I shall go to him, but he will not return to me."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Philippians 1:12-13</a:t>
            </a:r>
          </a:p>
        </p:txBody>
      </p:sp>
      <p:sp>
        <p:nvSpPr>
          <p:cNvPr id="3" name="Content Placeholder 2"/>
          <p:cNvSpPr>
            <a:spLocks noGrp="1"/>
          </p:cNvSpPr>
          <p:nvPr>
            <p:ph idx="1"/>
          </p:nvPr>
        </p:nvSpPr>
        <p:spPr>
          <a:xfrm>
            <a:off x="228600" y="1066800"/>
            <a:ext cx="8686800" cy="5486400"/>
          </a:xfrm>
        </p:spPr>
        <p:txBody>
          <a:bodyPr lIns="0" tIns="0" rIns="0" bIns="0" anchor="ctr">
            <a:normAutofit/>
          </a:bodyPr>
          <a:lstStyle/>
          <a:p>
            <a:pPr marL="0" indent="0">
              <a:spcBef>
                <a:spcPts val="0"/>
              </a:spcBef>
              <a:buNone/>
            </a:pPr>
            <a:r>
              <a:rPr lang="en-US" sz="4800" dirty="0"/>
              <a:t>I want you to know, brothers, that what has happened to me has really served to advance the gospel, so that it has become known throughout the whole imperial guard and to all the rest that my imprisonment is for Christ.</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Adversity Can Help Us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Adversity Can Help Us</a:t>
            </a:r>
          </a:p>
        </p:txBody>
      </p:sp>
      <p:sp>
        <p:nvSpPr>
          <p:cNvPr id="3" name="Content Placeholder 2"/>
          <p:cNvSpPr>
            <a:spLocks noGrp="1"/>
          </p:cNvSpPr>
          <p:nvPr>
            <p:ph idx="1"/>
          </p:nvPr>
        </p:nvSpPr>
        <p:spPr>
          <a:xfrm>
            <a:off x="457200" y="990600"/>
            <a:ext cx="8229600" cy="5486400"/>
          </a:xfrm>
        </p:spPr>
        <p:txBody>
          <a:bodyPr/>
          <a:lstStyle/>
          <a:p>
            <a:r>
              <a:rPr lang="en-US" sz="4800" dirty="0">
                <a:solidFill>
                  <a:schemeClr val="accent6">
                    <a:lumMod val="50000"/>
                  </a:schemeClr>
                </a:solidFill>
              </a:rPr>
              <a:t>2Corinthians 12:7-10</a:t>
            </a:r>
            <a:endParaRPr lang="en-US" sz="4800" dirty="0">
              <a:solidFill>
                <a:schemeClr val="accent1">
                  <a:lumMod val="40000"/>
                  <a:lumOff val="60000"/>
                </a:schemeClr>
              </a:solidFill>
            </a:endParaRPr>
          </a:p>
          <a:p>
            <a:pPr lvl="1"/>
            <a:r>
              <a:rPr lang="en-US" sz="4400" dirty="0"/>
              <a:t> Humility</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2Corinthians 12:7-10</a:t>
            </a:r>
          </a:p>
        </p:txBody>
      </p:sp>
      <p:sp>
        <p:nvSpPr>
          <p:cNvPr id="3" name="Content Placeholder 2"/>
          <p:cNvSpPr>
            <a:spLocks noGrp="1"/>
          </p:cNvSpPr>
          <p:nvPr>
            <p:ph idx="1"/>
          </p:nvPr>
        </p:nvSpPr>
        <p:spPr>
          <a:xfrm>
            <a:off x="228600" y="1066800"/>
            <a:ext cx="8686800" cy="5486400"/>
          </a:xfrm>
        </p:spPr>
        <p:txBody>
          <a:bodyPr lIns="0" tIns="0" rIns="0" bIns="0" anchor="ctr">
            <a:normAutofit fontScale="62500" lnSpcReduction="20000"/>
          </a:bodyPr>
          <a:lstStyle/>
          <a:p>
            <a:pPr marL="0" indent="0">
              <a:spcBef>
                <a:spcPts val="0"/>
              </a:spcBef>
              <a:buNone/>
            </a:pPr>
            <a:r>
              <a:rPr lang="en-US" sz="4800" dirty="0"/>
              <a:t>So to keep me from becoming conceited because of the surpassing greatness of the revelations, a thorn was given me in the flesh, a messenger of Satan to harass me, to keep me from becoming conceited.</a:t>
            </a:r>
          </a:p>
          <a:p>
            <a:pPr marL="0" indent="0">
              <a:spcBef>
                <a:spcPts val="0"/>
              </a:spcBef>
              <a:buNone/>
            </a:pPr>
            <a:r>
              <a:rPr lang="en-US" sz="4800" dirty="0"/>
              <a:t>Three times I pleaded with the Lord about this, that it should leave me.</a:t>
            </a:r>
          </a:p>
          <a:p>
            <a:pPr marL="0" indent="0">
              <a:spcBef>
                <a:spcPts val="0"/>
              </a:spcBef>
              <a:buNone/>
            </a:pPr>
            <a:r>
              <a:rPr lang="en-US" sz="4800" dirty="0"/>
              <a:t>But he said to me, "My grace is sufficient for you, for my power is made perfect in weakness." Therefore I will boast all the more gladly of my weaknesses, so that the power of Christ may rest upon me.</a:t>
            </a:r>
          </a:p>
          <a:p>
            <a:pPr marL="0" indent="0">
              <a:spcBef>
                <a:spcPts val="0"/>
              </a:spcBef>
              <a:buNone/>
            </a:pPr>
            <a:r>
              <a:rPr lang="en-US" sz="4800" dirty="0"/>
              <a:t>For the sake of Christ, then, I am content with weaknesses, insults, hardships, persecutions, and calamities. For when I am weak, then I am strong.</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David’s Success</a:t>
            </a:r>
          </a:p>
        </p:txBody>
      </p:sp>
      <p:sp>
        <p:nvSpPr>
          <p:cNvPr id="3" name="Content Placeholder 2"/>
          <p:cNvSpPr>
            <a:spLocks noGrp="1"/>
          </p:cNvSpPr>
          <p:nvPr>
            <p:ph idx="1"/>
          </p:nvPr>
        </p:nvSpPr>
        <p:spPr>
          <a:xfrm>
            <a:off x="457200" y="1066800"/>
            <a:ext cx="8229600" cy="5410200"/>
          </a:xfrm>
        </p:spPr>
        <p:txBody>
          <a:bodyPr/>
          <a:lstStyle/>
          <a:p>
            <a:r>
              <a:rPr lang="en-US" sz="4800" dirty="0">
                <a:solidFill>
                  <a:schemeClr val="accent6">
                    <a:lumMod val="50000"/>
                  </a:schemeClr>
                </a:solidFill>
              </a:rPr>
              <a:t>1Samuel 16:11-13</a:t>
            </a:r>
          </a:p>
          <a:p>
            <a:pPr lvl="1"/>
            <a:r>
              <a:rPr lang="en-US" sz="4400" dirty="0"/>
              <a:t> anointed as king of Israel</a:t>
            </a:r>
          </a:p>
          <a:p>
            <a:r>
              <a:rPr lang="en-US" sz="4800" dirty="0">
                <a:solidFill>
                  <a:schemeClr val="accent6">
                    <a:lumMod val="50000"/>
                  </a:schemeClr>
                </a:solidFill>
              </a:rPr>
              <a:t>1Samuel 17:34-36</a:t>
            </a:r>
          </a:p>
          <a:p>
            <a:pPr lvl="1"/>
            <a:r>
              <a:rPr lang="en-US" sz="4400" dirty="0"/>
              <a:t> prosperous shepherd</a:t>
            </a:r>
          </a:p>
          <a:p>
            <a:r>
              <a:rPr lang="en-US" sz="4800" dirty="0">
                <a:solidFill>
                  <a:schemeClr val="accent6">
                    <a:lumMod val="50000"/>
                  </a:schemeClr>
                </a:solidFill>
              </a:rPr>
              <a:t>1Samuel 18:7</a:t>
            </a:r>
          </a:p>
          <a:p>
            <a:pPr lvl="1"/>
            <a:r>
              <a:rPr lang="en-US" sz="4400" dirty="0"/>
              <a:t> defeated Goliath</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Adversity Can Help Us</a:t>
            </a:r>
          </a:p>
        </p:txBody>
      </p:sp>
      <p:sp>
        <p:nvSpPr>
          <p:cNvPr id="3" name="Content Placeholder 2"/>
          <p:cNvSpPr>
            <a:spLocks noGrp="1"/>
          </p:cNvSpPr>
          <p:nvPr>
            <p:ph idx="1"/>
          </p:nvPr>
        </p:nvSpPr>
        <p:spPr>
          <a:xfrm>
            <a:off x="457200" y="990600"/>
            <a:ext cx="8229600" cy="5486400"/>
          </a:xfrm>
        </p:spPr>
        <p:txBody>
          <a:bodyPr/>
          <a:lstStyle/>
          <a:p>
            <a:r>
              <a:rPr lang="en-US" sz="4800" dirty="0">
                <a:solidFill>
                  <a:schemeClr val="accent6">
                    <a:lumMod val="50000"/>
                  </a:schemeClr>
                </a:solidFill>
              </a:rPr>
              <a:t>2Corinthians 12:7-10</a:t>
            </a:r>
            <a:endParaRPr lang="en-US" sz="4800" dirty="0">
              <a:solidFill>
                <a:schemeClr val="accent1">
                  <a:lumMod val="40000"/>
                  <a:lumOff val="60000"/>
                </a:schemeClr>
              </a:solidFill>
            </a:endParaRPr>
          </a:p>
          <a:p>
            <a:pPr lvl="1"/>
            <a:r>
              <a:rPr lang="en-US" sz="4400" dirty="0"/>
              <a:t> Humility</a:t>
            </a:r>
          </a:p>
          <a:p>
            <a:r>
              <a:rPr lang="en-US" sz="4800" dirty="0">
                <a:solidFill>
                  <a:schemeClr val="accent6">
                    <a:lumMod val="50000"/>
                  </a:schemeClr>
                </a:solidFill>
              </a:rPr>
              <a:t>James 1:2-4</a:t>
            </a:r>
            <a:endParaRPr lang="en-US" sz="4800" dirty="0">
              <a:solidFill>
                <a:schemeClr val="accent1">
                  <a:lumMod val="40000"/>
                  <a:lumOff val="60000"/>
                </a:schemeClr>
              </a:solidFill>
            </a:endParaRPr>
          </a:p>
          <a:p>
            <a:pPr lvl="1"/>
            <a:r>
              <a:rPr lang="en-US" sz="4400" dirty="0"/>
              <a:t> Maturity</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James 1:2-4</a:t>
            </a:r>
          </a:p>
        </p:txBody>
      </p:sp>
      <p:sp>
        <p:nvSpPr>
          <p:cNvPr id="3" name="Content Placeholder 2"/>
          <p:cNvSpPr>
            <a:spLocks noGrp="1"/>
          </p:cNvSpPr>
          <p:nvPr>
            <p:ph idx="1"/>
          </p:nvPr>
        </p:nvSpPr>
        <p:spPr>
          <a:xfrm>
            <a:off x="228600" y="1066800"/>
            <a:ext cx="8686800" cy="5486400"/>
          </a:xfrm>
        </p:spPr>
        <p:txBody>
          <a:bodyPr lIns="0" tIns="0" rIns="0" bIns="0" anchor="ctr">
            <a:normAutofit/>
          </a:bodyPr>
          <a:lstStyle/>
          <a:p>
            <a:pPr marL="0" indent="0">
              <a:spcBef>
                <a:spcPts val="0"/>
              </a:spcBef>
              <a:buNone/>
            </a:pPr>
            <a:r>
              <a:rPr lang="en-US" sz="4800" dirty="0"/>
              <a:t>Count it all joy, my brothers, when you meet trials of various kinds, for you know that the testing of your faith produces steadfastness.</a:t>
            </a:r>
          </a:p>
          <a:p>
            <a:pPr marL="0" indent="0">
              <a:spcBef>
                <a:spcPts val="0"/>
              </a:spcBef>
              <a:buNone/>
            </a:pPr>
            <a:r>
              <a:rPr lang="en-US" sz="4800" dirty="0"/>
              <a:t>And let steadfastness have its full effect, that you may be perfect and complete, lacking in nothing.</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Adversity Can Help Us</a:t>
            </a:r>
          </a:p>
        </p:txBody>
      </p:sp>
      <p:sp>
        <p:nvSpPr>
          <p:cNvPr id="3" name="Content Placeholder 2"/>
          <p:cNvSpPr>
            <a:spLocks noGrp="1"/>
          </p:cNvSpPr>
          <p:nvPr>
            <p:ph idx="1"/>
          </p:nvPr>
        </p:nvSpPr>
        <p:spPr>
          <a:xfrm>
            <a:off x="457200" y="990600"/>
            <a:ext cx="8229600" cy="5486400"/>
          </a:xfrm>
        </p:spPr>
        <p:txBody>
          <a:bodyPr/>
          <a:lstStyle/>
          <a:p>
            <a:r>
              <a:rPr lang="en-US" sz="4800" dirty="0">
                <a:solidFill>
                  <a:schemeClr val="accent6">
                    <a:lumMod val="50000"/>
                  </a:schemeClr>
                </a:solidFill>
              </a:rPr>
              <a:t>2Corinthians 12:7-10</a:t>
            </a:r>
            <a:endParaRPr lang="en-US" sz="4800" dirty="0">
              <a:solidFill>
                <a:schemeClr val="accent1">
                  <a:lumMod val="40000"/>
                  <a:lumOff val="60000"/>
                </a:schemeClr>
              </a:solidFill>
            </a:endParaRPr>
          </a:p>
          <a:p>
            <a:pPr lvl="1"/>
            <a:r>
              <a:rPr lang="en-US" sz="4400" dirty="0"/>
              <a:t> Humility</a:t>
            </a:r>
          </a:p>
          <a:p>
            <a:r>
              <a:rPr lang="en-US" sz="4800" dirty="0">
                <a:solidFill>
                  <a:schemeClr val="accent6">
                    <a:lumMod val="50000"/>
                  </a:schemeClr>
                </a:solidFill>
              </a:rPr>
              <a:t>James 1:2-4</a:t>
            </a:r>
            <a:endParaRPr lang="en-US" sz="4800" dirty="0">
              <a:solidFill>
                <a:schemeClr val="accent1">
                  <a:lumMod val="40000"/>
                  <a:lumOff val="60000"/>
                </a:schemeClr>
              </a:solidFill>
            </a:endParaRPr>
          </a:p>
          <a:p>
            <a:pPr lvl="1"/>
            <a:r>
              <a:rPr lang="en-US" sz="4400" dirty="0"/>
              <a:t> Maturity</a:t>
            </a:r>
          </a:p>
          <a:p>
            <a:r>
              <a:rPr lang="en-US" sz="4800" dirty="0">
                <a:solidFill>
                  <a:schemeClr val="accent6">
                    <a:lumMod val="50000"/>
                  </a:schemeClr>
                </a:solidFill>
              </a:rPr>
              <a:t>2Corinthians 1:3-7</a:t>
            </a:r>
            <a:endParaRPr lang="en-US" sz="4800" dirty="0">
              <a:solidFill>
                <a:schemeClr val="accent1">
                  <a:lumMod val="40000"/>
                  <a:lumOff val="60000"/>
                </a:schemeClr>
              </a:solidFill>
            </a:endParaRPr>
          </a:p>
          <a:p>
            <a:pPr lvl="1"/>
            <a:r>
              <a:rPr lang="en-US" sz="4400" dirty="0"/>
              <a:t> Help Others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2Corinthians 1:3-7</a:t>
            </a:r>
          </a:p>
        </p:txBody>
      </p:sp>
      <p:sp>
        <p:nvSpPr>
          <p:cNvPr id="3" name="Content Placeholder 2"/>
          <p:cNvSpPr>
            <a:spLocks noGrp="1"/>
          </p:cNvSpPr>
          <p:nvPr>
            <p:ph idx="1"/>
          </p:nvPr>
        </p:nvSpPr>
        <p:spPr>
          <a:xfrm>
            <a:off x="228600" y="1066800"/>
            <a:ext cx="8686800" cy="5486400"/>
          </a:xfrm>
        </p:spPr>
        <p:txBody>
          <a:bodyPr lIns="0" tIns="0" rIns="0" bIns="0" anchor="ctr">
            <a:normAutofit fontScale="62500" lnSpcReduction="20000"/>
          </a:bodyPr>
          <a:lstStyle/>
          <a:p>
            <a:pPr marL="0" indent="0">
              <a:spcBef>
                <a:spcPts val="0"/>
              </a:spcBef>
              <a:buNone/>
            </a:pPr>
            <a:r>
              <a:rPr lang="en-US" sz="4800" dirty="0"/>
              <a:t>Blessed be the God and Father of our Lord Jesus Christ, the Father of mercies and God of all comfort, who comforts us in all our affliction, so that we may be able to comfort those who are in any affliction, with the comfort with which we ourselves are comforted by God.</a:t>
            </a:r>
          </a:p>
          <a:p>
            <a:pPr marL="0" indent="0">
              <a:spcBef>
                <a:spcPts val="0"/>
              </a:spcBef>
              <a:buNone/>
            </a:pPr>
            <a:r>
              <a:rPr lang="en-US" sz="4800" dirty="0"/>
              <a:t>For as we share abundantly in Christ's sufferings, so through Christ we share abundantly in comfort too.</a:t>
            </a:r>
          </a:p>
          <a:p>
            <a:pPr marL="0" indent="0">
              <a:spcBef>
                <a:spcPts val="0"/>
              </a:spcBef>
              <a:buNone/>
            </a:pPr>
            <a:r>
              <a:rPr lang="en-US" sz="4800" dirty="0"/>
              <a:t>If we are afflicted, it is for your comfort and salvation; and if we are comforted, it is for your comfort, which you experience when you patiently endure the same sufferings that we suffer.</a:t>
            </a:r>
          </a:p>
          <a:p>
            <a:pPr marL="0" indent="0">
              <a:spcBef>
                <a:spcPts val="0"/>
              </a:spcBef>
              <a:buNone/>
            </a:pPr>
            <a:r>
              <a:rPr lang="en-US" sz="4800" dirty="0"/>
              <a:t>Our hope for you is unshaken, for we know that as you share in our sufferings, you will also share in our comfort.</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9600" dirty="0"/>
              <a:t>Adversity?</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Hebrews 4:14-16</a:t>
            </a:r>
          </a:p>
        </p:txBody>
      </p:sp>
      <p:sp>
        <p:nvSpPr>
          <p:cNvPr id="3" name="Content Placeholder 2"/>
          <p:cNvSpPr>
            <a:spLocks noGrp="1"/>
          </p:cNvSpPr>
          <p:nvPr>
            <p:ph idx="1"/>
          </p:nvPr>
        </p:nvSpPr>
        <p:spPr>
          <a:xfrm>
            <a:off x="228600" y="1066800"/>
            <a:ext cx="8686800" cy="5486400"/>
          </a:xfrm>
        </p:spPr>
        <p:txBody>
          <a:bodyPr lIns="0" tIns="0" rIns="0" bIns="0" anchor="ctr">
            <a:normAutofit fontScale="77500" lnSpcReduction="20000"/>
          </a:bodyPr>
          <a:lstStyle/>
          <a:p>
            <a:pPr marL="0" indent="0">
              <a:spcBef>
                <a:spcPts val="0"/>
              </a:spcBef>
              <a:buNone/>
            </a:pPr>
            <a:r>
              <a:rPr lang="en-US" sz="4800" dirty="0"/>
              <a:t>Since then we have a great high priest who has passed through the heavens, Jesus, the Son of God, let us hold fast our confession.</a:t>
            </a:r>
          </a:p>
          <a:p>
            <a:pPr marL="0" indent="0">
              <a:spcBef>
                <a:spcPts val="0"/>
              </a:spcBef>
              <a:buNone/>
            </a:pPr>
            <a:r>
              <a:rPr lang="en-US" sz="4800" dirty="0"/>
              <a:t>For we do not have a high priest who is unable to sympathize with our weaknesses, but one who in every respect has been tempted as we are, yet without sin.</a:t>
            </a:r>
          </a:p>
          <a:p>
            <a:pPr marL="0" indent="0">
              <a:spcBef>
                <a:spcPts val="0"/>
              </a:spcBef>
              <a:buNone/>
            </a:pPr>
            <a:r>
              <a:rPr lang="en-US" sz="4800" dirty="0"/>
              <a:t>Let us then with confidence draw near to the throne of grace, that we may receive mercy and find grace to help in time of need.</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534035" y="2552700"/>
            <a:ext cx="8075930" cy="1477328"/>
          </a:xfrm>
        </p:spPr>
        <p:txBody>
          <a:bodyPr wrap="none" lIns="0" tIns="0" rIns="0" bIns="0" anchor="ctr" anchorCtr="0">
            <a:spAutoFit/>
          </a:bodyPr>
          <a:lstStyle/>
          <a:p>
            <a:r>
              <a:rPr lang="en-US" sz="9600" dirty="0"/>
              <a:t>Look To Jesus!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David’s Defeats</a:t>
            </a:r>
          </a:p>
        </p:txBody>
      </p:sp>
      <p:sp>
        <p:nvSpPr>
          <p:cNvPr id="3" name="Content Placeholder 2"/>
          <p:cNvSpPr>
            <a:spLocks noGrp="1"/>
          </p:cNvSpPr>
          <p:nvPr>
            <p:ph idx="1"/>
          </p:nvPr>
        </p:nvSpPr>
        <p:spPr>
          <a:xfrm>
            <a:off x="457200" y="990600"/>
            <a:ext cx="8229600" cy="5486400"/>
          </a:xfrm>
        </p:spPr>
        <p:txBody>
          <a:bodyPr/>
          <a:lstStyle/>
          <a:p>
            <a:r>
              <a:rPr lang="en-US" sz="4400" dirty="0">
                <a:solidFill>
                  <a:schemeClr val="accent6">
                    <a:lumMod val="50000"/>
                  </a:schemeClr>
                </a:solidFill>
              </a:rPr>
              <a:t>Psalm 59:1,3,6</a:t>
            </a:r>
          </a:p>
          <a:p>
            <a:pPr lvl="1"/>
            <a:r>
              <a:rPr lang="en-US" sz="4000" dirty="0"/>
              <a:t> Saul sought to kill him</a:t>
            </a:r>
          </a:p>
          <a:p>
            <a:r>
              <a:rPr lang="en-US" sz="4400" dirty="0">
                <a:solidFill>
                  <a:schemeClr val="accent6">
                    <a:lumMod val="50000"/>
                  </a:schemeClr>
                </a:solidFill>
              </a:rPr>
              <a:t>1Chronicles 17:4; 28:3</a:t>
            </a:r>
          </a:p>
          <a:p>
            <a:pPr lvl="1"/>
            <a:r>
              <a:rPr lang="en-US" sz="4000" dirty="0"/>
              <a:t> Not allowed to build temple</a:t>
            </a:r>
          </a:p>
          <a:p>
            <a:r>
              <a:rPr lang="en-US" sz="4400" dirty="0">
                <a:solidFill>
                  <a:schemeClr val="accent6">
                    <a:lumMod val="50000"/>
                  </a:schemeClr>
                </a:solidFill>
              </a:rPr>
              <a:t>2Samuel 11 &amp; 12</a:t>
            </a:r>
          </a:p>
          <a:p>
            <a:pPr lvl="1"/>
            <a:r>
              <a:rPr lang="en-US" sz="4000" dirty="0"/>
              <a:t> </a:t>
            </a:r>
            <a:r>
              <a:rPr lang="en-US" sz="4000" dirty="0" err="1"/>
              <a:t>Bathsheeba</a:t>
            </a:r>
            <a:r>
              <a:rPr lang="en-US" sz="4000" dirty="0"/>
              <a:t>, Uriah, lost child</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David’s Defeats</a:t>
            </a:r>
          </a:p>
        </p:txBody>
      </p:sp>
      <p:sp>
        <p:nvSpPr>
          <p:cNvPr id="3" name="Content Placeholder 2"/>
          <p:cNvSpPr>
            <a:spLocks noGrp="1"/>
          </p:cNvSpPr>
          <p:nvPr>
            <p:ph idx="1"/>
          </p:nvPr>
        </p:nvSpPr>
        <p:spPr>
          <a:xfrm>
            <a:off x="457200" y="990600"/>
            <a:ext cx="8229600" cy="5486400"/>
          </a:xfrm>
        </p:spPr>
        <p:txBody>
          <a:bodyPr/>
          <a:lstStyle/>
          <a:p>
            <a:r>
              <a:rPr lang="en-US" sz="4400" dirty="0">
                <a:solidFill>
                  <a:schemeClr val="accent6">
                    <a:lumMod val="50000"/>
                  </a:schemeClr>
                </a:solidFill>
              </a:rPr>
              <a:t>2Samuel 15-18</a:t>
            </a:r>
          </a:p>
          <a:p>
            <a:pPr lvl="1"/>
            <a:r>
              <a:rPr lang="en-US" sz="4000" dirty="0"/>
              <a:t> overthrown by son, Absalom</a:t>
            </a:r>
          </a:p>
          <a:p>
            <a:r>
              <a:rPr lang="en-US" sz="4400" dirty="0">
                <a:solidFill>
                  <a:schemeClr val="accent6">
                    <a:lumMod val="50000"/>
                  </a:schemeClr>
                </a:solidFill>
              </a:rPr>
              <a:t>2Samuel 20</a:t>
            </a:r>
          </a:p>
          <a:p>
            <a:pPr lvl="1"/>
            <a:r>
              <a:rPr lang="en-US" sz="4000" dirty="0"/>
              <a:t> dealt w/rebellion led by Sheba</a:t>
            </a:r>
          </a:p>
          <a:p>
            <a:r>
              <a:rPr lang="en-US" sz="4400" dirty="0">
                <a:solidFill>
                  <a:schemeClr val="accent6">
                    <a:lumMod val="50000"/>
                  </a:schemeClr>
                </a:solidFill>
              </a:rPr>
              <a:t>2Samuel 24:15</a:t>
            </a:r>
          </a:p>
          <a:p>
            <a:pPr lvl="1"/>
            <a:r>
              <a:rPr lang="en-US" sz="4000" dirty="0"/>
              <a:t> caused death of 70,000 citizens by numbering the army</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How Did He Survive?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1Kings 1:29</a:t>
            </a:r>
          </a:p>
        </p:txBody>
      </p:sp>
      <p:sp>
        <p:nvSpPr>
          <p:cNvPr id="3" name="Content Placeholder 2"/>
          <p:cNvSpPr>
            <a:spLocks noGrp="1"/>
          </p:cNvSpPr>
          <p:nvPr>
            <p:ph idx="1"/>
          </p:nvPr>
        </p:nvSpPr>
        <p:spPr>
          <a:xfrm>
            <a:off x="228600" y="1066800"/>
            <a:ext cx="8686800" cy="5486400"/>
          </a:xfrm>
        </p:spPr>
        <p:txBody>
          <a:bodyPr lIns="0" tIns="0" rIns="0" bIns="0" anchor="ctr">
            <a:normAutofit/>
          </a:bodyPr>
          <a:lstStyle/>
          <a:p>
            <a:pPr marL="0" indent="0">
              <a:spcBef>
                <a:spcPts val="0"/>
              </a:spcBef>
              <a:buNone/>
            </a:pPr>
            <a:r>
              <a:rPr lang="en-US" sz="4800" dirty="0"/>
              <a:t>And the king swore, saying, "As the Lord lives, who has redeemed my soul out of every adversity,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How Did He Survive?</a:t>
            </a:r>
          </a:p>
        </p:txBody>
      </p:sp>
      <p:sp>
        <p:nvSpPr>
          <p:cNvPr id="3" name="Content Placeholder 2"/>
          <p:cNvSpPr>
            <a:spLocks noGrp="1"/>
          </p:cNvSpPr>
          <p:nvPr>
            <p:ph idx="1"/>
          </p:nvPr>
        </p:nvSpPr>
        <p:spPr>
          <a:xfrm>
            <a:off x="457200" y="990600"/>
            <a:ext cx="8229600" cy="5486400"/>
          </a:xfrm>
        </p:spPr>
        <p:txBody>
          <a:bodyPr/>
          <a:lstStyle/>
          <a:p>
            <a:r>
              <a:rPr lang="en-US" sz="4800" dirty="0">
                <a:solidFill>
                  <a:schemeClr val="accent6">
                    <a:lumMod val="50000"/>
                  </a:schemeClr>
                </a:solidFill>
              </a:rPr>
              <a:t>Psalm 7:1-2 </a:t>
            </a:r>
            <a:r>
              <a:rPr lang="en-US" sz="4800" dirty="0"/>
              <a:t>- </a:t>
            </a:r>
            <a:r>
              <a:rPr lang="en-US" sz="4800" dirty="0">
                <a:solidFill>
                  <a:schemeClr val="accent1">
                    <a:lumMod val="40000"/>
                    <a:lumOff val="60000"/>
                  </a:schemeClr>
                </a:solidFill>
              </a:rPr>
              <a:t>Upward</a:t>
            </a:r>
          </a:p>
          <a:p>
            <a:pPr lvl="1"/>
            <a:r>
              <a:rPr lang="en-US" sz="4400" dirty="0"/>
              <a:t> To God</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Psalms 7:1-2</a:t>
            </a:r>
          </a:p>
        </p:txBody>
      </p:sp>
      <p:sp>
        <p:nvSpPr>
          <p:cNvPr id="3" name="Content Placeholder 2"/>
          <p:cNvSpPr>
            <a:spLocks noGrp="1"/>
          </p:cNvSpPr>
          <p:nvPr>
            <p:ph idx="1"/>
          </p:nvPr>
        </p:nvSpPr>
        <p:spPr>
          <a:xfrm>
            <a:off x="228600" y="1066800"/>
            <a:ext cx="8686800" cy="5486400"/>
          </a:xfrm>
        </p:spPr>
        <p:txBody>
          <a:bodyPr lIns="0" tIns="0" rIns="0" bIns="0" anchor="ctr">
            <a:normAutofit/>
          </a:bodyPr>
          <a:lstStyle/>
          <a:p>
            <a:pPr marL="0" indent="0">
              <a:spcBef>
                <a:spcPts val="0"/>
              </a:spcBef>
              <a:buNone/>
            </a:pPr>
            <a:r>
              <a:rPr lang="en-US" sz="4800" dirty="0"/>
              <a:t>O Lord my God, in you do I take refuge; save me from all my pursuers and deliver me, lest like a lion they tear my soul apart, rending it in pieces, with none to deliver.</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1Chronicles 29:10-13</a:t>
            </a:r>
          </a:p>
        </p:txBody>
      </p:sp>
      <p:sp>
        <p:nvSpPr>
          <p:cNvPr id="3" name="Content Placeholder 2"/>
          <p:cNvSpPr>
            <a:spLocks noGrp="1"/>
          </p:cNvSpPr>
          <p:nvPr>
            <p:ph idx="1"/>
          </p:nvPr>
        </p:nvSpPr>
        <p:spPr>
          <a:xfrm>
            <a:off x="228600" y="1066800"/>
            <a:ext cx="8686800" cy="5486400"/>
          </a:xfrm>
        </p:spPr>
        <p:txBody>
          <a:bodyPr lIns="0" tIns="0" rIns="0" bIns="0" anchor="ctr">
            <a:normAutofit fontScale="62500" lnSpcReduction="20000"/>
          </a:bodyPr>
          <a:lstStyle/>
          <a:p>
            <a:pPr marL="0" indent="0">
              <a:spcBef>
                <a:spcPts val="0"/>
              </a:spcBef>
              <a:buNone/>
            </a:pPr>
            <a:r>
              <a:rPr lang="en-US" sz="4800" dirty="0"/>
              <a:t>Therefore David blessed the Lord in the presence of all the assembly.  And David said: "Blessed are you, O Lord, the God of Israel our father, forever and ever.</a:t>
            </a:r>
          </a:p>
          <a:p>
            <a:pPr marL="0" indent="0">
              <a:spcBef>
                <a:spcPts val="0"/>
              </a:spcBef>
              <a:buNone/>
            </a:pPr>
            <a:r>
              <a:rPr lang="en-US" sz="4800" dirty="0"/>
              <a:t>Yours, O Lord, is the greatness and the power and the glory and the victory and the majesty, for all that is in the heavens and in the earth is yours. Yours is the kingdom, O Lord, and you are exalted as head above all.</a:t>
            </a:r>
          </a:p>
          <a:p>
            <a:pPr marL="0" indent="0">
              <a:spcBef>
                <a:spcPts val="0"/>
              </a:spcBef>
              <a:buNone/>
            </a:pPr>
            <a:r>
              <a:rPr lang="en-US" sz="4800" dirty="0"/>
              <a:t>Both riches and honor come from you, and you rule over all. In your hand are power and might, and in your hand it is to make great and to give strength to all.</a:t>
            </a:r>
          </a:p>
          <a:p>
            <a:pPr marL="0" indent="0">
              <a:spcBef>
                <a:spcPts val="0"/>
              </a:spcBef>
              <a:buNone/>
            </a:pPr>
            <a:r>
              <a:rPr lang="en-US" sz="4800" dirty="0"/>
              <a:t>And now we thank you, our God, and praise your glorious name."</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heme/theme1.xml><?xml version="1.0" encoding="utf-8"?>
<a:theme xmlns:a="http://schemas.openxmlformats.org/drawingml/2006/main" name="bluetexture">
  <a:themeElements>
    <a:clrScheme name="Office Theme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ffice Theme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Office Theme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Office Theme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Office Theme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Office Theme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Office Theme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bluetexture</Template>
  <TotalTime>129</TotalTime>
  <Words>1966</Words>
  <Application>Microsoft Office PowerPoint</Application>
  <PresentationFormat>On-screen Show (4:3)</PresentationFormat>
  <Paragraphs>170</Paragraphs>
  <Slides>26</Slides>
  <Notes>21</Notes>
  <HiddenSlides>12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Tahoma</vt:lpstr>
      <vt:lpstr>Wingdings</vt:lpstr>
      <vt:lpstr>bluetexture</vt:lpstr>
      <vt:lpstr>Adversity</vt:lpstr>
      <vt:lpstr>David’s Success</vt:lpstr>
      <vt:lpstr>David’s Defeats</vt:lpstr>
      <vt:lpstr>David’s Defeats</vt:lpstr>
      <vt:lpstr>How Did He Survive?</vt:lpstr>
      <vt:lpstr>1Kings 1:29</vt:lpstr>
      <vt:lpstr>How Did He Survive?</vt:lpstr>
      <vt:lpstr>Psalms 7:1-2</vt:lpstr>
      <vt:lpstr>1Chronicles 29:10-13</vt:lpstr>
      <vt:lpstr>1Chronicles 29:17</vt:lpstr>
      <vt:lpstr>How Did He Survive?</vt:lpstr>
      <vt:lpstr>Psalms 7:3-5</vt:lpstr>
      <vt:lpstr>How Did He Survive?</vt:lpstr>
      <vt:lpstr>2Samuel 12:19-23</vt:lpstr>
      <vt:lpstr>2Samuel 12:19-23</vt:lpstr>
      <vt:lpstr>Philippians 1:12-13</vt:lpstr>
      <vt:lpstr>Adversity Can Help Us</vt:lpstr>
      <vt:lpstr>Adversity Can Help Us</vt:lpstr>
      <vt:lpstr>2Corinthians 12:7-10</vt:lpstr>
      <vt:lpstr>Adversity Can Help Us</vt:lpstr>
      <vt:lpstr>James 1:2-4</vt:lpstr>
      <vt:lpstr>Adversity Can Help Us</vt:lpstr>
      <vt:lpstr>2Corinthians 1:3-7</vt:lpstr>
      <vt:lpstr>Adversity?</vt:lpstr>
      <vt:lpstr>Hebrews 4:14-16</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Adversity</dc:title>
  <dc:creator>Dan Henderson</dc:creator>
  <cp:lastModifiedBy>Dan Henderson</cp:lastModifiedBy>
  <cp:revision>11</cp:revision>
  <dcterms:created xsi:type="dcterms:W3CDTF">2009-02-08T20:49:30Z</dcterms:created>
  <dcterms:modified xsi:type="dcterms:W3CDTF">2016-05-07T20:53:32Z</dcterms:modified>
</cp:coreProperties>
</file>