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sldIdLst>
    <p:sldId id="256" r:id="rId2"/>
    <p:sldId id="267" r:id="rId3"/>
    <p:sldId id="268" r:id="rId4"/>
    <p:sldId id="269" r:id="rId5"/>
    <p:sldId id="270" r:id="rId6"/>
    <p:sldId id="271" r:id="rId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360" autoAdjust="0"/>
  </p:normalViewPr>
  <p:slideViewPr>
    <p:cSldViewPr>
      <p:cViewPr varScale="1">
        <p:scale>
          <a:sx n="76" d="100"/>
          <a:sy n="76" d="100"/>
        </p:scale>
        <p:origin x="77"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charset="0"/>
                <a:cs typeface="Arial" charset="0"/>
              </a:defRPr>
            </a:lvl1pPr>
          </a:lstStyle>
          <a:p>
            <a:pPr>
              <a:defRPr/>
            </a:pPr>
            <a:fld id="{F001837F-1CAE-48F1-992F-88B93E7413EA}" type="datetimeFigureOut">
              <a:rPr lang="en-US"/>
              <a:pPr>
                <a:defRPr/>
              </a:pPr>
              <a:t>10/23/2016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16F8EA7-9007-48C2-A834-2246E053298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Many examples in Scripture from the unknown</a:t>
            </a:r>
          </a:p>
          <a:p>
            <a:r>
              <a:rPr lang="en-US" sz="1200" kern="1200" dirty="0">
                <a:solidFill>
                  <a:schemeClr val="tx1"/>
                </a:solidFill>
                <a:effectLst/>
                <a:latin typeface="+mn-lt"/>
                <a:ea typeface="+mn-ea"/>
                <a:cs typeface="+mn-cs"/>
              </a:rPr>
              <a:t>Syrophoenician Woman </a:t>
            </a:r>
            <a:r>
              <a:rPr lang="en-US" sz="1200" b="1" kern="1200" dirty="0">
                <a:solidFill>
                  <a:schemeClr val="tx1"/>
                </a:solidFill>
                <a:effectLst/>
                <a:latin typeface="+mn-lt"/>
                <a:ea typeface="+mn-ea"/>
                <a:cs typeface="+mn-cs"/>
              </a:rPr>
              <a:t>Mark 7</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Samaritan woman at the well </a:t>
            </a:r>
            <a:r>
              <a:rPr lang="en-US" sz="1200" b="1" kern="1200" dirty="0">
                <a:solidFill>
                  <a:schemeClr val="tx1"/>
                </a:solidFill>
                <a:effectLst/>
                <a:latin typeface="+mn-lt"/>
                <a:ea typeface="+mn-ea"/>
                <a:cs typeface="+mn-cs"/>
              </a:rPr>
              <a:t>John 4</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demoniacs of the Gadarenes </a:t>
            </a:r>
            <a:r>
              <a:rPr lang="en-US" sz="1200" b="1" kern="1200" dirty="0">
                <a:solidFill>
                  <a:schemeClr val="tx1"/>
                </a:solidFill>
                <a:effectLst/>
                <a:latin typeface="+mn-lt"/>
                <a:ea typeface="+mn-ea"/>
                <a:cs typeface="+mn-cs"/>
              </a:rPr>
              <a:t>Matthew 8</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Woman with issue of blood </a:t>
            </a:r>
            <a:r>
              <a:rPr lang="en-US" sz="1200" b="1" kern="1200" dirty="0">
                <a:solidFill>
                  <a:schemeClr val="tx1"/>
                </a:solidFill>
                <a:effectLst/>
                <a:latin typeface="+mn-lt"/>
                <a:ea typeface="+mn-ea"/>
                <a:cs typeface="+mn-cs"/>
              </a:rPr>
              <a:t>Luke 8</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Widow with two mites </a:t>
            </a:r>
            <a:r>
              <a:rPr lang="en-US" sz="1200" b="1" kern="1200" dirty="0">
                <a:solidFill>
                  <a:schemeClr val="tx1"/>
                </a:solidFill>
                <a:effectLst/>
                <a:latin typeface="+mn-lt"/>
                <a:ea typeface="+mn-ea"/>
                <a:cs typeface="+mn-cs"/>
              </a:rPr>
              <a:t>Mark 12</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Sick Lady</a:t>
            </a:r>
          </a:p>
          <a:p>
            <a:r>
              <a:rPr lang="en-US" sz="1200" b="1" i="1" kern="1200" dirty="0">
                <a:solidFill>
                  <a:schemeClr val="tx1"/>
                </a:solidFill>
                <a:effectLst/>
                <a:latin typeface="+mn-lt"/>
                <a:ea typeface="+mn-ea"/>
                <a:cs typeface="+mn-cs"/>
              </a:rPr>
              <a:t>Luke 13:10-13</a:t>
            </a:r>
            <a:r>
              <a:rPr lang="en-US" sz="1200" i="1" kern="1200" dirty="0">
                <a:solidFill>
                  <a:schemeClr val="tx1"/>
                </a:solidFill>
                <a:effectLst/>
                <a:latin typeface="+mn-lt"/>
                <a:ea typeface="+mn-ea"/>
                <a:cs typeface="+mn-cs"/>
              </a:rPr>
              <a:t> And He was teaching in one of the synagogues on the Sabbath. And there was a woman who for eighteen years had had a sickness caused by a spirit; and she was bent double, and could not straighten up at all. When Jesus saw her, He called her over and said to her, “Woman, you are freed from your sickness.” And He laid His hands on her; and immediately she was made erect again and began glorifying God.</a:t>
            </a:r>
          </a:p>
          <a:p>
            <a:r>
              <a:rPr lang="en-US" sz="1200" kern="1200" dirty="0">
                <a:solidFill>
                  <a:schemeClr val="tx1"/>
                </a:solidFill>
                <a:effectLst/>
                <a:latin typeface="+mn-lt"/>
                <a:ea typeface="+mn-ea"/>
                <a:cs typeface="+mn-cs"/>
              </a:rPr>
              <a:t>This woman is nameless to you and me, but one that I think we can learn some valuable lessons from. Whatever her infirmity was, it had caused her to be unable to straighten up and had afflicted her for eighteen years. Notice with me at least three things we can learn from the life of this sick woman.</a:t>
            </a:r>
          </a:p>
        </p:txBody>
      </p:sp>
      <p:sp>
        <p:nvSpPr>
          <p:cNvPr id="4" name="Slide Number Placeholder 3"/>
          <p:cNvSpPr>
            <a:spLocks noGrp="1"/>
          </p:cNvSpPr>
          <p:nvPr>
            <p:ph type="sldNum" sz="quarter" idx="10"/>
          </p:nvPr>
        </p:nvSpPr>
        <p:spPr/>
        <p:txBody>
          <a:bodyPr/>
          <a:lstStyle/>
          <a:p>
            <a:fld id="{B16F8EA7-9007-48C2-A834-2246E053298D}" type="slidenum">
              <a:rPr lang="en-US" altLang="en-US" smtClean="0"/>
              <a:pPr/>
              <a:t>1</a:t>
            </a:fld>
            <a:endParaRPr lang="en-US" altLang="en-US"/>
          </a:p>
        </p:txBody>
      </p:sp>
    </p:spTree>
    <p:extLst>
      <p:ext uri="{BB962C8B-B14F-4D97-AF65-F5344CB8AC3E}">
        <p14:creationId xmlns:p14="http://schemas.microsoft.com/office/powerpoint/2010/main" val="4109091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effectLst/>
                <a:latin typeface="+mn-lt"/>
                <a:ea typeface="+mn-ea"/>
                <a:cs typeface="+mn-cs"/>
              </a:rPr>
              <a:t>Her Illness Did Not Stop Her From Serving God.</a:t>
            </a:r>
          </a:p>
          <a:p>
            <a:r>
              <a:rPr lang="en-US" sz="1200" kern="1200" dirty="0">
                <a:solidFill>
                  <a:schemeClr val="tx1"/>
                </a:solidFill>
                <a:effectLst/>
                <a:latin typeface="+mn-lt"/>
                <a:ea typeface="+mn-ea"/>
                <a:cs typeface="+mn-cs"/>
              </a:rPr>
              <a:t>Jesus was teaching in a synagogue on the Sabbath. Here He met her.</a:t>
            </a:r>
          </a:p>
          <a:p>
            <a:r>
              <a:rPr lang="en-US" sz="1200" kern="1200" dirty="0">
                <a:solidFill>
                  <a:schemeClr val="tx1"/>
                </a:solidFill>
                <a:effectLst/>
                <a:latin typeface="+mn-lt"/>
                <a:ea typeface="+mn-ea"/>
                <a:cs typeface="+mn-cs"/>
              </a:rPr>
              <a:t>Though she couldn’t straighten up, she was there.</a:t>
            </a:r>
          </a:p>
          <a:p>
            <a:r>
              <a:rPr lang="en-US" sz="1200" kern="1200" dirty="0">
                <a:solidFill>
                  <a:schemeClr val="tx1"/>
                </a:solidFill>
                <a:effectLst/>
                <a:latin typeface="+mn-lt"/>
                <a:ea typeface="+mn-ea"/>
                <a:cs typeface="+mn-cs"/>
              </a:rPr>
              <a:t>She did not excuse herself from service. “I’m just not able to get around very good, my back is hurting and so I think I’ll stay home today”?</a:t>
            </a:r>
          </a:p>
          <a:p>
            <a:r>
              <a:rPr lang="en-US" sz="1200" kern="1200" dirty="0">
                <a:solidFill>
                  <a:schemeClr val="tx1"/>
                </a:solidFill>
                <a:effectLst/>
                <a:latin typeface="+mn-lt"/>
                <a:ea typeface="+mn-ea"/>
                <a:cs typeface="+mn-cs"/>
              </a:rPr>
              <a:t>Do we sometimes let things keep us from serving?</a:t>
            </a:r>
          </a:p>
          <a:p>
            <a:r>
              <a:rPr lang="en-US" sz="1200" kern="1200" dirty="0">
                <a:solidFill>
                  <a:schemeClr val="tx1"/>
                </a:solidFill>
                <a:effectLst/>
                <a:latin typeface="+mn-lt"/>
                <a:ea typeface="+mn-ea"/>
                <a:cs typeface="+mn-cs"/>
              </a:rPr>
              <a:t>Would that same sickness keep us from work?</a:t>
            </a:r>
          </a:p>
          <a:p>
            <a:r>
              <a:rPr lang="en-US" sz="1200" b="1" i="1" kern="1200" dirty="0">
                <a:solidFill>
                  <a:schemeClr val="tx1"/>
                </a:solidFill>
                <a:effectLst/>
                <a:latin typeface="+mn-lt"/>
                <a:ea typeface="+mn-ea"/>
                <a:cs typeface="+mn-cs"/>
              </a:rPr>
              <a:t>Hebrews 10:23-25</a:t>
            </a:r>
            <a:r>
              <a:rPr lang="en-US" sz="1200" i="1" kern="1200" dirty="0">
                <a:solidFill>
                  <a:schemeClr val="tx1"/>
                </a:solidFill>
                <a:effectLst/>
                <a:latin typeface="+mn-lt"/>
                <a:ea typeface="+mn-ea"/>
                <a:cs typeface="+mn-cs"/>
              </a:rPr>
              <a:t> Let us hold fast the confession of our hope without wavering, for He who promised is faithful; and let us consider how to stimulate one another to love and good deeds, not forsaking our own assembling together, as is the habit of some, but encouraging one another; and all the more as you see the day drawing near.</a:t>
            </a:r>
          </a:p>
          <a:p>
            <a:r>
              <a:rPr lang="en-US" sz="1200" kern="1200" dirty="0">
                <a:solidFill>
                  <a:schemeClr val="tx1"/>
                </a:solidFill>
                <a:effectLst/>
                <a:latin typeface="+mn-lt"/>
                <a:ea typeface="+mn-ea"/>
                <a:cs typeface="+mn-cs"/>
              </a:rPr>
              <a:t>How devoted are we to serve our Lord?</a:t>
            </a:r>
          </a:p>
          <a:p>
            <a:r>
              <a:rPr lang="en-US" sz="1200" kern="1200" dirty="0">
                <a:solidFill>
                  <a:schemeClr val="tx1"/>
                </a:solidFill>
                <a:effectLst/>
                <a:latin typeface="+mn-lt"/>
                <a:ea typeface="+mn-ea"/>
                <a:cs typeface="+mn-cs"/>
              </a:rPr>
              <a:t>This woman did not let this illness stop her from serving the One whom she loved.</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A823B2-3B3D-455B-A638-CD1437F15531}" type="slidenum">
              <a:rPr lang="en-US" altLang="en-US"/>
              <a:pPr eaLnBrk="1" hangingPunct="1"/>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effectLst/>
                <a:latin typeface="+mn-lt"/>
                <a:ea typeface="+mn-ea"/>
                <a:cs typeface="+mn-cs"/>
              </a:rPr>
              <a:t>Her Example Of Faith Led To Her Healing.</a:t>
            </a:r>
          </a:p>
          <a:p>
            <a:r>
              <a:rPr lang="en-US" sz="1200" kern="1200" dirty="0">
                <a:solidFill>
                  <a:schemeClr val="tx1"/>
                </a:solidFill>
                <a:effectLst/>
                <a:latin typeface="+mn-lt"/>
                <a:ea typeface="+mn-ea"/>
                <a:cs typeface="+mn-cs"/>
              </a:rPr>
              <a:t>Unlike many examples we have studied she did not seek out or ask for healing, she was just dealing as best she could, but the Lord looked and spoke to her, saying </a:t>
            </a:r>
            <a:r>
              <a:rPr lang="en-US" sz="1200" b="0" i="1" kern="1200" dirty="0">
                <a:solidFill>
                  <a:schemeClr val="tx1"/>
                </a:solidFill>
                <a:effectLst/>
                <a:latin typeface="+mn-lt"/>
                <a:ea typeface="+mn-ea"/>
                <a:cs typeface="+mn-cs"/>
              </a:rPr>
              <a:t>“you are freed from your sickness.”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we will put the Lord first, He will supply our needs in this life</a:t>
            </a:r>
          </a:p>
          <a:p>
            <a:r>
              <a:rPr lang="en-US" sz="1200" b="1" i="1" kern="1200" dirty="0">
                <a:solidFill>
                  <a:schemeClr val="tx1"/>
                </a:solidFill>
                <a:effectLst/>
                <a:latin typeface="+mn-lt"/>
                <a:ea typeface="+mn-ea"/>
                <a:cs typeface="+mn-cs"/>
              </a:rPr>
              <a:t>Matthew 6:33</a:t>
            </a:r>
            <a:r>
              <a:rPr lang="en-US" sz="1200" i="1" kern="1200" dirty="0">
                <a:solidFill>
                  <a:schemeClr val="tx1"/>
                </a:solidFill>
                <a:effectLst/>
                <a:latin typeface="+mn-lt"/>
                <a:ea typeface="+mn-ea"/>
                <a:cs typeface="+mn-cs"/>
              </a:rPr>
              <a:t> But seek first His kingdom and His righteousness, and all these things will be added to you.</a:t>
            </a:r>
          </a:p>
          <a:p>
            <a:r>
              <a:rPr lang="en-US" sz="1200" kern="1200" dirty="0">
                <a:solidFill>
                  <a:schemeClr val="tx1"/>
                </a:solidFill>
                <a:effectLst/>
                <a:latin typeface="+mn-lt"/>
                <a:ea typeface="+mn-ea"/>
                <a:cs typeface="+mn-cs"/>
              </a:rPr>
              <a:t>Not only will our needs be supplied, but often great blessings, above and beyond our necessities, flow from His bountiful hands.</a:t>
            </a:r>
          </a:p>
          <a:p>
            <a:r>
              <a:rPr lang="en-US" sz="1200" kern="1200" dirty="0">
                <a:solidFill>
                  <a:schemeClr val="tx1"/>
                </a:solidFill>
                <a:effectLst/>
                <a:latin typeface="+mn-lt"/>
                <a:ea typeface="+mn-ea"/>
                <a:cs typeface="+mn-cs"/>
              </a:rPr>
              <a:t>Salvation and eternity do not require some great action. They are not just given to us. God will save and bless those who willingly submit and humbly obey</a:t>
            </a:r>
          </a:p>
          <a:p>
            <a:r>
              <a:rPr lang="en-US" sz="1200" kern="1200" dirty="0">
                <a:solidFill>
                  <a:schemeClr val="tx1"/>
                </a:solidFill>
                <a:effectLst/>
                <a:latin typeface="+mn-lt"/>
                <a:ea typeface="+mn-ea"/>
                <a:cs typeface="+mn-cs"/>
              </a:rPr>
              <a:t>If you have the kind of faith this woman had, you will obedient to your Creator, and He will heal you as well.</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1589DE0-FD3D-4112-80FE-75D43F9754A0}" type="slidenum">
              <a:rPr lang="en-US" altLang="en-US"/>
              <a:pPr eaLnBrk="1" hangingPunct="1"/>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effectLst/>
                <a:latin typeface="+mn-lt"/>
                <a:ea typeface="+mn-ea"/>
                <a:cs typeface="+mn-cs"/>
              </a:rPr>
              <a:t>Once healed, she glorified God.</a:t>
            </a:r>
          </a:p>
          <a:p>
            <a:r>
              <a:rPr lang="en-US" sz="1200" kern="1200" dirty="0">
                <a:solidFill>
                  <a:schemeClr val="tx1"/>
                </a:solidFill>
                <a:effectLst/>
                <a:latin typeface="+mn-lt"/>
                <a:ea typeface="+mn-ea"/>
                <a:cs typeface="+mn-cs"/>
              </a:rPr>
              <a:t>The word glorified is defined as, “to praise, extol, magnify, celebrate” (Thayer’s Greek-English Lexicon of the New Testament, p. 157).</a:t>
            </a:r>
          </a:p>
          <a:p>
            <a:r>
              <a:rPr lang="en-US" sz="1200" kern="1200" dirty="0">
                <a:solidFill>
                  <a:schemeClr val="tx1"/>
                </a:solidFill>
                <a:effectLst/>
                <a:latin typeface="+mn-lt"/>
                <a:ea typeface="+mn-ea"/>
                <a:cs typeface="+mn-cs"/>
              </a:rPr>
              <a:t>Here was a lady who was extremely thankful to her Lord for what He had done for her.</a:t>
            </a:r>
          </a:p>
          <a:p>
            <a:r>
              <a:rPr lang="en-US" sz="1200" kern="1200" dirty="0">
                <a:solidFill>
                  <a:schemeClr val="tx1"/>
                </a:solidFill>
                <a:effectLst/>
                <a:latin typeface="+mn-lt"/>
                <a:ea typeface="+mn-ea"/>
                <a:cs typeface="+mn-cs"/>
              </a:rPr>
              <a:t>When Jesus healed the ten lepers, only one returned to glorify God </a:t>
            </a:r>
            <a:r>
              <a:rPr lang="en-US" sz="1200" b="1" kern="1200" dirty="0">
                <a:solidFill>
                  <a:schemeClr val="tx1"/>
                </a:solidFill>
                <a:effectLst/>
                <a:latin typeface="+mn-lt"/>
                <a:ea typeface="+mn-ea"/>
                <a:cs typeface="+mn-cs"/>
              </a:rPr>
              <a:t>Luke 17:11-19</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Luke 17:15-16</a:t>
            </a:r>
            <a:r>
              <a:rPr lang="en-US" sz="1200" i="1" kern="1200" dirty="0">
                <a:solidFill>
                  <a:schemeClr val="tx1"/>
                </a:solidFill>
                <a:effectLst/>
                <a:latin typeface="+mn-lt"/>
                <a:ea typeface="+mn-ea"/>
                <a:cs typeface="+mn-cs"/>
              </a:rPr>
              <a:t> Now one of them, when he saw that he had been healed, turned back, glorifying God with a loud voice, and he fell on his face at His feet, giving thanks to Him. And he was a Samaritan.</a:t>
            </a:r>
          </a:p>
          <a:p>
            <a:r>
              <a:rPr lang="en-US" sz="1200" kern="1200" dirty="0">
                <a:solidFill>
                  <a:schemeClr val="tx1"/>
                </a:solidFill>
                <a:effectLst/>
                <a:latin typeface="+mn-lt"/>
                <a:ea typeface="+mn-ea"/>
                <a:cs typeface="+mn-cs"/>
              </a:rPr>
              <a:t>Only the one lowly Samaritan returned to bow and give thanks to the One that made him whole.</a:t>
            </a:r>
          </a:p>
          <a:p>
            <a:r>
              <a:rPr lang="en-US" sz="1200" kern="1200" dirty="0">
                <a:solidFill>
                  <a:schemeClr val="tx1"/>
                </a:solidFill>
                <a:effectLst/>
                <a:latin typeface="+mn-lt"/>
                <a:ea typeface="+mn-ea"/>
                <a:cs typeface="+mn-cs"/>
              </a:rPr>
              <a:t>How many times have you and I been healed?</a:t>
            </a:r>
          </a:p>
          <a:p>
            <a:r>
              <a:rPr lang="en-US" sz="1200" kern="1200" dirty="0">
                <a:solidFill>
                  <a:schemeClr val="tx1"/>
                </a:solidFill>
                <a:effectLst/>
                <a:latin typeface="+mn-lt"/>
                <a:ea typeface="+mn-ea"/>
                <a:cs typeface="+mn-cs"/>
              </a:rPr>
              <a:t>Are we truly thankful to the Lord for all His blessings?</a:t>
            </a:r>
          </a:p>
          <a:p>
            <a:r>
              <a:rPr lang="en-US" sz="1200" kern="1200" dirty="0">
                <a:solidFill>
                  <a:schemeClr val="tx1"/>
                </a:solidFill>
                <a:effectLst/>
                <a:latin typeface="+mn-lt"/>
                <a:ea typeface="+mn-ea"/>
                <a:cs typeface="+mn-cs"/>
              </a:rPr>
              <a:t>Do we show it by our actions?</a:t>
            </a:r>
          </a:p>
          <a:p>
            <a:r>
              <a:rPr lang="en-US" sz="1200" kern="1200" dirty="0">
                <a:solidFill>
                  <a:schemeClr val="tx1"/>
                </a:solidFill>
                <a:effectLst/>
                <a:latin typeface="+mn-lt"/>
                <a:ea typeface="+mn-ea"/>
                <a:cs typeface="+mn-cs"/>
              </a:rPr>
              <a:t>May we never be guilty of ingratitude!</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A8C6E94-5395-4F2A-AEF3-6A28C0CAECC6}" type="slidenum">
              <a:rPr lang="en-US" altLang="en-US"/>
              <a:pPr eaLnBrk="1" hangingPunct="1"/>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effectLst/>
                <a:latin typeface="+mn-lt"/>
                <a:ea typeface="+mn-ea"/>
                <a:cs typeface="+mn-cs"/>
              </a:rPr>
              <a:t>Contrast This Sick Lady With Synagogue Official</a:t>
            </a:r>
          </a:p>
          <a:p>
            <a:r>
              <a:rPr lang="en-US" sz="1200" b="1" i="1" kern="1200" dirty="0">
                <a:solidFill>
                  <a:schemeClr val="tx1"/>
                </a:solidFill>
                <a:effectLst/>
                <a:latin typeface="+mn-lt"/>
                <a:ea typeface="+mn-ea"/>
                <a:cs typeface="+mn-cs"/>
              </a:rPr>
              <a:t>Luke 13:14-17</a:t>
            </a:r>
            <a:r>
              <a:rPr lang="en-US" sz="1200" i="1" kern="1200" dirty="0">
                <a:solidFill>
                  <a:schemeClr val="tx1"/>
                </a:solidFill>
                <a:effectLst/>
                <a:latin typeface="+mn-lt"/>
                <a:ea typeface="+mn-ea"/>
                <a:cs typeface="+mn-cs"/>
              </a:rPr>
              <a:t> But the synagogue official, indignant because Jesus had healed on the Sabbath, began saying to the crowd in response, “There are six days in which work should be done; so come during them and get healed, and not on the Sabbath day.” But the Lord answered him and said, “You hypocrites, does not each of you on the Sabbath untie his ox or his donkey from the stall and lead him away to water him? And this woman, a daughter of Abraham as she is, whom Satan has bound for eighteen long years, should she not have been released from this bond on the Sabbath day?” As He said this, all His opponents were being humiliated; and the entire crowd was rejoicing over all the glorious things being done by Him.</a:t>
            </a:r>
          </a:p>
          <a:p>
            <a:r>
              <a:rPr lang="en-US" sz="1200" kern="1200" dirty="0">
                <a:solidFill>
                  <a:schemeClr val="tx1"/>
                </a:solidFill>
                <a:effectLst/>
                <a:latin typeface="+mn-lt"/>
                <a:ea typeface="+mn-ea"/>
                <a:cs typeface="+mn-cs"/>
              </a:rPr>
              <a:t>Rather than glorifying God he rebukes the crowd</a:t>
            </a:r>
          </a:p>
          <a:p>
            <a:r>
              <a:rPr lang="en-US" sz="1200" kern="1200" dirty="0">
                <a:solidFill>
                  <a:schemeClr val="tx1"/>
                </a:solidFill>
                <a:effectLst/>
                <a:latin typeface="+mn-lt"/>
                <a:ea typeface="+mn-ea"/>
                <a:cs typeface="+mn-cs"/>
              </a:rPr>
              <a:t>Make certain we are not focused on form instead of God</a:t>
            </a:r>
          </a:p>
          <a:p>
            <a:r>
              <a:rPr lang="en-US" sz="1200" kern="1200" dirty="0">
                <a:solidFill>
                  <a:schemeClr val="tx1"/>
                </a:solidFill>
                <a:effectLst/>
                <a:latin typeface="+mn-lt"/>
                <a:ea typeface="+mn-ea"/>
                <a:cs typeface="+mn-cs"/>
              </a:rPr>
              <a:t>Jesus calls him out for his hypocrisy</a:t>
            </a:r>
          </a:p>
          <a:p>
            <a:r>
              <a:rPr lang="en-US" sz="1200" kern="1200" dirty="0">
                <a:solidFill>
                  <a:schemeClr val="tx1"/>
                </a:solidFill>
                <a:effectLst/>
                <a:latin typeface="+mn-lt"/>
                <a:ea typeface="+mn-ea"/>
                <a:cs typeface="+mn-cs"/>
              </a:rPr>
              <a:t>Crowd rejoices in the works of Jesus.</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525DBF3-C187-4A62-BB8F-5BEA4E1BA3D4}" type="slidenum">
              <a:rPr lang="en-US" altLang="en-US"/>
              <a:pPr eaLnBrk="1" hangingPunct="1"/>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 Lesson For All Of Us</a:t>
            </a:r>
          </a:p>
          <a:p>
            <a:r>
              <a:rPr lang="en-US" sz="1200" kern="1200" dirty="0">
                <a:solidFill>
                  <a:schemeClr val="tx1"/>
                </a:solidFill>
                <a:effectLst/>
                <a:latin typeface="+mn-lt"/>
                <a:ea typeface="+mn-ea"/>
                <a:cs typeface="+mn-cs"/>
              </a:rPr>
              <a:t>Let each of us follow the example of this sick lady.</a:t>
            </a:r>
          </a:p>
          <a:p>
            <a:r>
              <a:rPr lang="en-US" sz="1200" kern="1200" dirty="0">
                <a:solidFill>
                  <a:schemeClr val="tx1"/>
                </a:solidFill>
                <a:effectLst/>
                <a:latin typeface="+mn-lt"/>
                <a:ea typeface="+mn-ea"/>
                <a:cs typeface="+mn-cs"/>
              </a:rPr>
              <a:t>There are only 4 verses in the entire Bible that mention this nameless sick woman, but what a powerful example she is to all who will read this account.</a:t>
            </a:r>
          </a:p>
          <a:p>
            <a:r>
              <a:rPr lang="en-US" sz="1200" kern="1200" dirty="0">
                <a:solidFill>
                  <a:schemeClr val="tx1"/>
                </a:solidFill>
                <a:effectLst/>
                <a:latin typeface="+mn-lt"/>
                <a:ea typeface="+mn-ea"/>
                <a:cs typeface="+mn-cs"/>
              </a:rPr>
              <a:t>May we live our lives in such a way, even if others do not know our names, in crossing their paths, we can be such an example to them.</a:t>
            </a:r>
          </a:p>
          <a:p>
            <a:r>
              <a:rPr lang="en-US" sz="1200" kern="1200" dirty="0">
                <a:solidFill>
                  <a:schemeClr val="tx1"/>
                </a:solidFill>
                <a:effectLst/>
                <a:latin typeface="+mn-lt"/>
                <a:ea typeface="+mn-ea"/>
                <a:cs typeface="+mn-cs"/>
              </a:rPr>
              <a:t>You never know who is watching.</a:t>
            </a:r>
          </a:p>
          <a:p>
            <a:r>
              <a:rPr lang="en-US" sz="1200" kern="1200" dirty="0">
                <a:solidFill>
                  <a:schemeClr val="tx1"/>
                </a:solidFill>
                <a:effectLst/>
                <a:latin typeface="+mn-lt"/>
                <a:ea typeface="+mn-ea"/>
                <a:cs typeface="+mn-cs"/>
              </a:rPr>
              <a:t>Jimmy </a:t>
            </a:r>
            <a:r>
              <a:rPr lang="en-US" sz="1200" kern="1200" dirty="0" err="1">
                <a:solidFill>
                  <a:schemeClr val="tx1"/>
                </a:solidFill>
                <a:effectLst/>
                <a:latin typeface="+mn-lt"/>
                <a:ea typeface="+mn-ea"/>
                <a:cs typeface="+mn-cs"/>
              </a:rPr>
              <a:t>Mickells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6F8EA7-9007-48C2-A834-2246E053298D}" type="slidenum">
              <a:rPr lang="en-US" altLang="en-US" smtClean="0"/>
              <a:pPr/>
              <a:t>6</a:t>
            </a:fld>
            <a:endParaRPr lang="en-US" altLang="en-US"/>
          </a:p>
        </p:txBody>
      </p:sp>
    </p:spTree>
    <p:extLst>
      <p:ext uri="{BB962C8B-B14F-4D97-AF65-F5344CB8AC3E}">
        <p14:creationId xmlns:p14="http://schemas.microsoft.com/office/powerpoint/2010/main" val="3275544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AB3DFCD-59BE-4E26-81AD-179BEEB60C30}" type="datetimeFigureOut">
              <a:rPr lang="en-US"/>
              <a:pPr>
                <a:defRPr/>
              </a:pPr>
              <a:t>10/23/2016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FDC5AD2-458D-4264-B3EA-F1D27C00454A}" type="slidenum">
              <a:rPr lang="en-US" altLang="en-US"/>
              <a:pPr/>
              <a:t>‹#›</a:t>
            </a:fld>
            <a:endParaRPr lang="en-US" altLang="en-US"/>
          </a:p>
        </p:txBody>
      </p:sp>
    </p:spTree>
    <p:extLst>
      <p:ext uri="{BB962C8B-B14F-4D97-AF65-F5344CB8AC3E}">
        <p14:creationId xmlns:p14="http://schemas.microsoft.com/office/powerpoint/2010/main" val="2671721386"/>
      </p:ext>
    </p:extLst>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FF76D12-6CC8-4AAF-A109-DC884B7F38E9}" type="datetimeFigureOut">
              <a:rPr lang="en-US"/>
              <a:pPr>
                <a:defRPr/>
              </a:pPr>
              <a:t>10/23/2016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2E2C758-5D45-4C32-96B4-0195812D5643}" type="slidenum">
              <a:rPr lang="en-US" altLang="en-US"/>
              <a:pPr/>
              <a:t>‹#›</a:t>
            </a:fld>
            <a:endParaRPr lang="en-US" altLang="en-US"/>
          </a:p>
        </p:txBody>
      </p:sp>
    </p:spTree>
    <p:extLst>
      <p:ext uri="{BB962C8B-B14F-4D97-AF65-F5344CB8AC3E}">
        <p14:creationId xmlns:p14="http://schemas.microsoft.com/office/powerpoint/2010/main" val="3050888397"/>
      </p:ext>
    </p:extLst>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AA900A4-AF3A-483C-91A9-3335881028B9}" type="datetimeFigureOut">
              <a:rPr lang="en-US"/>
              <a:pPr>
                <a:defRPr/>
              </a:pPr>
              <a:t>10/23/2016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913FFEE-BC8F-4A89-9948-35BE7BC66143}" type="slidenum">
              <a:rPr lang="en-US" altLang="en-US"/>
              <a:pPr/>
              <a:t>‹#›</a:t>
            </a:fld>
            <a:endParaRPr lang="en-US" altLang="en-US"/>
          </a:p>
        </p:txBody>
      </p:sp>
    </p:spTree>
    <p:extLst>
      <p:ext uri="{BB962C8B-B14F-4D97-AF65-F5344CB8AC3E}">
        <p14:creationId xmlns:p14="http://schemas.microsoft.com/office/powerpoint/2010/main" val="1581441229"/>
      </p:ext>
    </p:extLst>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07EB34E-D133-4393-B74D-CB7144A1E42A}" type="datetimeFigureOut">
              <a:rPr lang="en-US"/>
              <a:pPr>
                <a:defRPr/>
              </a:pPr>
              <a:t>10/23/2016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AA796AE-79E8-45C8-8876-CE03BCF601BE}" type="slidenum">
              <a:rPr lang="en-US" altLang="en-US"/>
              <a:pPr/>
              <a:t>‹#›</a:t>
            </a:fld>
            <a:endParaRPr lang="en-US" altLang="en-US"/>
          </a:p>
        </p:txBody>
      </p:sp>
    </p:spTree>
    <p:extLst>
      <p:ext uri="{BB962C8B-B14F-4D97-AF65-F5344CB8AC3E}">
        <p14:creationId xmlns:p14="http://schemas.microsoft.com/office/powerpoint/2010/main" val="3678144773"/>
      </p:ext>
    </p:extLst>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2D8012A-7A37-4317-B1A3-D41832DFA7DF}" type="datetimeFigureOut">
              <a:rPr lang="en-US"/>
              <a:pPr>
                <a:defRPr/>
              </a:pPr>
              <a:t>10/23/2016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855F35D-F16A-43C5-B486-F9734DA76A4E}" type="slidenum">
              <a:rPr lang="en-US" altLang="en-US"/>
              <a:pPr/>
              <a:t>‹#›</a:t>
            </a:fld>
            <a:endParaRPr lang="en-US" altLang="en-US"/>
          </a:p>
        </p:txBody>
      </p:sp>
    </p:spTree>
    <p:extLst>
      <p:ext uri="{BB962C8B-B14F-4D97-AF65-F5344CB8AC3E}">
        <p14:creationId xmlns:p14="http://schemas.microsoft.com/office/powerpoint/2010/main" val="2631244416"/>
      </p:ext>
    </p:extLst>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D12EFB7-942B-4741-96EB-A6CDED1A8E8A}" type="datetimeFigureOut">
              <a:rPr lang="en-US"/>
              <a:pPr>
                <a:defRPr/>
              </a:pPr>
              <a:t>10/23/2016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B34BA36-2B0E-4087-97C7-7F8D81FD14D1}" type="slidenum">
              <a:rPr lang="en-US" altLang="en-US"/>
              <a:pPr/>
              <a:t>‹#›</a:t>
            </a:fld>
            <a:endParaRPr lang="en-US" altLang="en-US"/>
          </a:p>
        </p:txBody>
      </p:sp>
    </p:spTree>
    <p:extLst>
      <p:ext uri="{BB962C8B-B14F-4D97-AF65-F5344CB8AC3E}">
        <p14:creationId xmlns:p14="http://schemas.microsoft.com/office/powerpoint/2010/main" val="132790964"/>
      </p:ext>
    </p:extLst>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0DB0F49-8597-46AC-8987-103A24475F9B}" type="datetimeFigureOut">
              <a:rPr lang="en-US"/>
              <a:pPr>
                <a:defRPr/>
              </a:pPr>
              <a:t>10/23/2016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7063FA5-6CDB-4FBB-BEE7-B154B6B69146}" type="slidenum">
              <a:rPr lang="en-US" altLang="en-US"/>
              <a:pPr/>
              <a:t>‹#›</a:t>
            </a:fld>
            <a:endParaRPr lang="en-US" altLang="en-US"/>
          </a:p>
        </p:txBody>
      </p:sp>
    </p:spTree>
    <p:extLst>
      <p:ext uri="{BB962C8B-B14F-4D97-AF65-F5344CB8AC3E}">
        <p14:creationId xmlns:p14="http://schemas.microsoft.com/office/powerpoint/2010/main" val="838090657"/>
      </p:ext>
    </p:extLst>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10071F0-DF05-49F2-B242-EA0B332D6D36}" type="datetimeFigureOut">
              <a:rPr lang="en-US"/>
              <a:pPr>
                <a:defRPr/>
              </a:pPr>
              <a:t>10/23/2016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D757C3DE-5218-4A46-8788-4D66D010E403}" type="slidenum">
              <a:rPr lang="en-US" altLang="en-US"/>
              <a:pPr/>
              <a:t>‹#›</a:t>
            </a:fld>
            <a:endParaRPr lang="en-US" altLang="en-US"/>
          </a:p>
        </p:txBody>
      </p:sp>
    </p:spTree>
    <p:extLst>
      <p:ext uri="{BB962C8B-B14F-4D97-AF65-F5344CB8AC3E}">
        <p14:creationId xmlns:p14="http://schemas.microsoft.com/office/powerpoint/2010/main" val="928924290"/>
      </p:ext>
    </p:extLst>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E3AD2AD-F933-4A21-82C3-F1132DA4B699}" type="datetimeFigureOut">
              <a:rPr lang="en-US"/>
              <a:pPr>
                <a:defRPr/>
              </a:pPr>
              <a:t>10/23/2016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51FE05D8-A9B8-4D17-B840-E1BA5BB19B2D}" type="slidenum">
              <a:rPr lang="en-US" altLang="en-US"/>
              <a:pPr/>
              <a:t>‹#›</a:t>
            </a:fld>
            <a:endParaRPr lang="en-US" altLang="en-US"/>
          </a:p>
        </p:txBody>
      </p:sp>
    </p:spTree>
    <p:extLst>
      <p:ext uri="{BB962C8B-B14F-4D97-AF65-F5344CB8AC3E}">
        <p14:creationId xmlns:p14="http://schemas.microsoft.com/office/powerpoint/2010/main" val="1136998648"/>
      </p:ext>
    </p:extLst>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677D202-5F26-42AC-BDCD-153225E75FC6}" type="datetimeFigureOut">
              <a:rPr lang="en-US"/>
              <a:pPr>
                <a:defRPr/>
              </a:pPr>
              <a:t>10/23/2016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720254C-6894-48EB-97CC-74924F019BA6}" type="slidenum">
              <a:rPr lang="en-US" altLang="en-US"/>
              <a:pPr/>
              <a:t>‹#›</a:t>
            </a:fld>
            <a:endParaRPr lang="en-US" altLang="en-US"/>
          </a:p>
        </p:txBody>
      </p:sp>
    </p:spTree>
    <p:extLst>
      <p:ext uri="{BB962C8B-B14F-4D97-AF65-F5344CB8AC3E}">
        <p14:creationId xmlns:p14="http://schemas.microsoft.com/office/powerpoint/2010/main" val="1867902902"/>
      </p:ext>
    </p:extLst>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4017BF3-7689-4EFD-806E-71DF973DB8EE}" type="datetimeFigureOut">
              <a:rPr lang="en-US"/>
              <a:pPr>
                <a:defRPr/>
              </a:pPr>
              <a:t>10/23/2016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33DFD24-1DC3-41FC-9C3F-E3A711592941}" type="slidenum">
              <a:rPr lang="en-US" altLang="en-US"/>
              <a:pPr/>
              <a:t>‹#›</a:t>
            </a:fld>
            <a:endParaRPr lang="en-US" altLang="en-US"/>
          </a:p>
        </p:txBody>
      </p:sp>
    </p:spTree>
    <p:extLst>
      <p:ext uri="{BB962C8B-B14F-4D97-AF65-F5344CB8AC3E}">
        <p14:creationId xmlns:p14="http://schemas.microsoft.com/office/powerpoint/2010/main" val="352786590"/>
      </p:ext>
    </p:extLst>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BF14400-E3FA-4FDB-87B4-5442AD3FCDFE}" type="datetimeFigureOut">
              <a:rPr lang="en-US"/>
              <a:pPr>
                <a:defRPr/>
              </a:pPr>
              <a:t>10/23/2016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Calibri" panose="020F0502020204030204" pitchFamily="34" charset="0"/>
              </a:defRPr>
            </a:lvl1pPr>
          </a:lstStyle>
          <a:p>
            <a:fld id="{537A2847-33DD-448B-89CA-77F9BB6DD50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wipe dir="d"/>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3657600"/>
          </a:xfrm>
        </p:spPr>
        <p:txBody>
          <a:bodyPr rtlCol="0">
            <a:noAutofit/>
          </a:bodyPr>
          <a:lstStyle/>
          <a:p>
            <a:pPr eaLnBrk="1" fontAlgn="auto" hangingPunct="1">
              <a:spcAft>
                <a:spcPts val="0"/>
              </a:spcAft>
              <a:defRPr/>
            </a:pPr>
            <a:r>
              <a:rPr lang="en-US" sz="9600" dirty="0">
                <a:solidFill>
                  <a:schemeClr val="accent4"/>
                </a:solidFill>
              </a:rPr>
              <a:t>From The Crowd</a:t>
            </a:r>
          </a:p>
        </p:txBody>
      </p:sp>
      <p:sp>
        <p:nvSpPr>
          <p:cNvPr id="3" name="Subtitle 2"/>
          <p:cNvSpPr>
            <a:spLocks noGrp="1"/>
          </p:cNvSpPr>
          <p:nvPr>
            <p:ph type="subTitle" idx="1"/>
          </p:nvPr>
        </p:nvSpPr>
        <p:spPr>
          <a:xfrm>
            <a:off x="1371600" y="4800600"/>
            <a:ext cx="6400800" cy="1752600"/>
          </a:xfrm>
        </p:spPr>
        <p:txBody>
          <a:bodyPr rtlCol="0" anchor="ctr">
            <a:normAutofit/>
          </a:bodyPr>
          <a:lstStyle/>
          <a:p>
            <a:pPr eaLnBrk="1" fontAlgn="auto" hangingPunct="1">
              <a:spcAft>
                <a:spcPts val="0"/>
              </a:spcAft>
              <a:defRPr/>
            </a:pPr>
            <a:r>
              <a:rPr lang="en-US" sz="5400" dirty="0">
                <a:solidFill>
                  <a:schemeClr val="accent3"/>
                </a:solidFill>
              </a:rPr>
              <a:t>Luke 13:10-16</a:t>
            </a:r>
          </a:p>
        </p:txBody>
      </p:sp>
    </p:spTree>
  </p:cSld>
  <p:clrMapOvr>
    <a:masterClrMapping/>
  </p:clrMapOvr>
  <p:transition spd="med">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857500"/>
            <a:ext cx="8229600" cy="1143000"/>
          </a:xfrm>
        </p:spPr>
        <p:txBody>
          <a:bodyPr/>
          <a:lstStyle/>
          <a:p>
            <a:pPr eaLnBrk="1" hangingPunct="1"/>
            <a:r>
              <a:rPr lang="en-US" altLang="en-US" sz="7200"/>
              <a:t>Desire to Serve God</a:t>
            </a:r>
          </a:p>
        </p:txBody>
      </p:sp>
    </p:spTree>
  </p:cSld>
  <p:clrMapOvr>
    <a:masterClrMapping/>
  </p:clrMapOvr>
  <p:transition spd="med">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152650"/>
            <a:ext cx="8229600" cy="2552700"/>
          </a:xfrm>
        </p:spPr>
        <p:txBody>
          <a:bodyPr/>
          <a:lstStyle/>
          <a:p>
            <a:pPr eaLnBrk="1" hangingPunct="1"/>
            <a:r>
              <a:rPr lang="en-US" altLang="en-US" sz="7200"/>
              <a:t>Faithfulness Brought Blessing</a:t>
            </a:r>
          </a:p>
        </p:txBody>
      </p:sp>
    </p:spTree>
  </p:cSld>
  <p:clrMapOvr>
    <a:masterClrMapping/>
  </p:clrMapOvr>
  <p:transition spd="med">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09600" y="2152650"/>
            <a:ext cx="7924800" cy="2552700"/>
          </a:xfrm>
        </p:spPr>
        <p:txBody>
          <a:bodyPr/>
          <a:lstStyle/>
          <a:p>
            <a:pPr eaLnBrk="1" hangingPunct="1"/>
            <a:r>
              <a:rPr lang="en-US" altLang="en-US" sz="7200"/>
              <a:t>Glorified God For Her Blessing</a:t>
            </a:r>
          </a:p>
        </p:txBody>
      </p:sp>
    </p:spTree>
  </p:cSld>
  <p:clrMapOvr>
    <a:masterClrMapping/>
  </p:clrMapOvr>
  <p:transition spd="med">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52425" y="5165725"/>
            <a:ext cx="8439150" cy="831850"/>
          </a:xfrm>
        </p:spPr>
        <p:txBody>
          <a:bodyPr wrap="none" lIns="0" tIns="0" rIns="0" bIns="0">
            <a:spAutoFit/>
          </a:bodyPr>
          <a:lstStyle/>
          <a:p>
            <a:pPr eaLnBrk="1" hangingPunct="1"/>
            <a:r>
              <a:rPr lang="en-US" altLang="en-US" sz="5400"/>
              <a:t>Glorified God For Her Blessing</a:t>
            </a:r>
          </a:p>
        </p:txBody>
      </p:sp>
      <p:sp>
        <p:nvSpPr>
          <p:cNvPr id="3" name="Title 1"/>
          <p:cNvSpPr txBox="1">
            <a:spLocks/>
          </p:cNvSpPr>
          <p:nvPr/>
        </p:nvSpPr>
        <p:spPr bwMode="auto">
          <a:xfrm>
            <a:off x="471488" y="3268663"/>
            <a:ext cx="8201025" cy="831850"/>
          </a:xfrm>
          <a:prstGeom prst="rect">
            <a:avLst/>
          </a:prstGeom>
          <a:noFill/>
          <a:ln w="9525">
            <a:noFill/>
            <a:miter lim="800000"/>
            <a:headEnd/>
            <a:tailEnd/>
          </a:ln>
        </p:spPr>
        <p:txBody>
          <a:bodyPr lIns="0" tIns="0" rIns="0" bIns="0" anchor="ctr">
            <a:spAutoFit/>
          </a:bodyPr>
          <a:lstStyle/>
          <a:p>
            <a:pPr algn="ctr">
              <a:defRPr/>
            </a:pPr>
            <a:r>
              <a:rPr lang="en-US" sz="5400" dirty="0">
                <a:latin typeface="+mj-lt"/>
                <a:ea typeface="+mj-ea"/>
                <a:cs typeface="+mj-cs"/>
              </a:rPr>
              <a:t>Faithfulness Brought Blessing</a:t>
            </a:r>
          </a:p>
        </p:txBody>
      </p:sp>
      <p:sp>
        <p:nvSpPr>
          <p:cNvPr id="4" name="Title 1"/>
          <p:cNvSpPr txBox="1">
            <a:spLocks/>
          </p:cNvSpPr>
          <p:nvPr/>
        </p:nvSpPr>
        <p:spPr bwMode="auto">
          <a:xfrm>
            <a:off x="1787525" y="1371600"/>
            <a:ext cx="5568950" cy="830263"/>
          </a:xfrm>
          <a:prstGeom prst="rect">
            <a:avLst/>
          </a:prstGeom>
          <a:noFill/>
          <a:ln w="9525">
            <a:noFill/>
            <a:miter lim="800000"/>
            <a:headEnd/>
            <a:tailEnd/>
          </a:ln>
        </p:spPr>
        <p:txBody>
          <a:bodyPr wrap="none" lIns="0" tIns="0" rIns="0" bIns="0" anchor="ctr">
            <a:spAutoFit/>
          </a:bodyPr>
          <a:lstStyle/>
          <a:p>
            <a:pPr algn="ctr">
              <a:defRPr/>
            </a:pPr>
            <a:r>
              <a:rPr lang="en-US" sz="5400" dirty="0">
                <a:latin typeface="+mj-lt"/>
                <a:ea typeface="+mj-ea"/>
                <a:cs typeface="+mj-cs"/>
              </a:rPr>
              <a:t>Desire to Serve God</a:t>
            </a:r>
          </a:p>
        </p:txBody>
      </p:sp>
    </p:spTree>
  </p:cSld>
  <p:clrMapOvr>
    <a:masterClrMapping/>
  </p:clrMapOvr>
  <p:transition spd="med">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5638800"/>
          </a:xfrm>
        </p:spPr>
        <p:txBody>
          <a:bodyPr rtlCol="0">
            <a:noAutofit/>
          </a:bodyPr>
          <a:lstStyle/>
          <a:p>
            <a:pPr eaLnBrk="1" fontAlgn="auto" hangingPunct="1">
              <a:spcAft>
                <a:spcPts val="0"/>
              </a:spcAft>
              <a:defRPr/>
            </a:pPr>
            <a:r>
              <a:rPr lang="en-US" sz="9600" dirty="0">
                <a:solidFill>
                  <a:schemeClr val="accent4"/>
                </a:solidFill>
              </a:rPr>
              <a:t>Let us all learn</a:t>
            </a:r>
            <a:br>
              <a:rPr lang="en-US" sz="9600" dirty="0">
                <a:solidFill>
                  <a:schemeClr val="accent4"/>
                </a:solidFill>
              </a:rPr>
            </a:br>
            <a:r>
              <a:rPr lang="en-US" sz="9600" dirty="0">
                <a:solidFill>
                  <a:schemeClr val="accent4"/>
                </a:solidFill>
              </a:rPr>
              <a:t>Even from the unnamed</a:t>
            </a:r>
          </a:p>
        </p:txBody>
      </p:sp>
    </p:spTree>
    <p:extLst>
      <p:ext uri="{BB962C8B-B14F-4D97-AF65-F5344CB8AC3E}">
        <p14:creationId xmlns:p14="http://schemas.microsoft.com/office/powerpoint/2010/main" val="4097408898"/>
      </p:ext>
    </p:extLst>
  </p:cSld>
  <p:clrMapOvr>
    <a:masterClrMapping/>
  </p:clrMapOvr>
  <p:transition spd="med">
    <p:wipe dir="d"/>
  </p:transition>
</p:sld>
</file>

<file path=ppt/theme/theme1.xml><?xml version="1.0" encoding="utf-8"?>
<a:theme xmlns:a="http://schemas.openxmlformats.org/drawingml/2006/main" name="sepiawinter">
  <a:themeElements>
    <a:clrScheme name="Custom 2">
      <a:dk1>
        <a:srgbClr val="FFFFFF"/>
      </a:dk1>
      <a:lt1>
        <a:srgbClr val="000000"/>
      </a:lt1>
      <a:dk2>
        <a:srgbClr val="DDE9EC"/>
      </a:dk2>
      <a:lt2>
        <a:srgbClr val="101A1D"/>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sepiawinter</Template>
  <TotalTime>126</TotalTime>
  <Words>1041</Words>
  <Application>Microsoft Office PowerPoint</Application>
  <PresentationFormat>On-screen Show (4:3)</PresentationFormat>
  <Paragraphs>62</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sepiawinter</vt:lpstr>
      <vt:lpstr>From The Crowd</vt:lpstr>
      <vt:lpstr>Desire to Serve God</vt:lpstr>
      <vt:lpstr>Faithfulness Brought Blessing</vt:lpstr>
      <vt:lpstr>Glorified God For Her Blessing</vt:lpstr>
      <vt:lpstr>Glorified God For Her Blessing</vt:lpstr>
      <vt:lpstr>Let us all learn Even from the unnamed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dleehend</dc:creator>
  <cp:lastModifiedBy>Dan Henderson</cp:lastModifiedBy>
  <cp:revision>8</cp:revision>
  <dcterms:created xsi:type="dcterms:W3CDTF">2009-08-29T23:46:42Z</dcterms:created>
  <dcterms:modified xsi:type="dcterms:W3CDTF">2016-10-23T19:16:00Z</dcterms:modified>
</cp:coreProperties>
</file>