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72" r:id="rId2"/>
    <p:sldId id="274" r:id="rId3"/>
    <p:sldId id="276" r:id="rId4"/>
    <p:sldId id="279" r:id="rId5"/>
    <p:sldId id="280" r:id="rId6"/>
    <p:sldId id="277" r:id="rId7"/>
    <p:sldId id="278" r:id="rId8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1pPr>
    <a:lvl2pPr marL="431800" indent="-21590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2pPr>
    <a:lvl3pPr marL="647700" indent="-21590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3pPr>
    <a:lvl4pPr marL="863600" indent="-21590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4pPr>
    <a:lvl5pPr marL="1079500" indent="-21590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960" autoAdjust="0"/>
  </p:normalViewPr>
  <p:slideViewPr>
    <p:cSldViewPr>
      <p:cViewPr varScale="1">
        <p:scale>
          <a:sx n="53" d="100"/>
          <a:sy n="53" d="100"/>
        </p:scale>
        <p:origin x="763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Bitstream Vera Serif" pitchFamily="16" charset="0"/>
                <a:ea typeface="Bitstream Vera Sans" pitchFamily="16" charset="0"/>
                <a:cs typeface="Bitstream Vera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Bitstream Vera Serif" pitchFamily="16" charset="0"/>
                <a:ea typeface="Bitstream Vera Sans" pitchFamily="16" charset="0"/>
                <a:cs typeface="Bitstream Vera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Bitstream Vera Serif" pitchFamily="16" charset="0"/>
                <a:ea typeface="Bitstream Vera Sans" pitchFamily="16" charset="0"/>
                <a:cs typeface="Bitstream Vera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Bitstream Vera Serif" pitchFamily="16" charset="0"/>
              </a:defRPr>
            </a:lvl1pPr>
          </a:lstStyle>
          <a:p>
            <a:fld id="{428D52EF-5F0B-441E-9F6E-D56286E3ACE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fld id="{75813327-4CDC-47D4-B0AD-A4D8BEBC1AB5}" type="slidenum">
              <a:rPr lang="en-GB" altLang="en-US">
                <a:solidFill>
                  <a:srgbClr val="000000"/>
                </a:solidFill>
                <a:latin typeface="Bitstream Vera Serif" pitchFamily="16" charset="0"/>
              </a:rPr>
              <a:pPr eaLnBrk="1"/>
              <a:t>1</a:t>
            </a:fld>
            <a:endParaRPr lang="en-GB" altLang="en-US">
              <a:solidFill>
                <a:srgbClr val="000000"/>
              </a:solidFill>
              <a:latin typeface="Bitstream Vera Serif" pitchFamily="16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dirty="0">
                <a:latin typeface="Times New Roman" panose="02020603050405020304" pitchFamily="18" charset="0"/>
              </a:rPr>
              <a:t>Adam, Seth, Noah, Shem, Abraham, Isaac, Jacob</a:t>
            </a:r>
          </a:p>
        </p:txBody>
      </p:sp>
    </p:spTree>
    <p:extLst>
      <p:ext uri="{BB962C8B-B14F-4D97-AF65-F5344CB8AC3E}">
        <p14:creationId xmlns:p14="http://schemas.microsoft.com/office/powerpoint/2010/main" val="47750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fld id="{FE02204F-D107-4FF7-880B-DCA444D17B1A}" type="slidenum">
              <a:rPr lang="en-GB" altLang="en-US">
                <a:solidFill>
                  <a:srgbClr val="000000"/>
                </a:solidFill>
                <a:latin typeface="Bitstream Vera Serif" pitchFamily="16" charset="0"/>
              </a:rPr>
              <a:pPr eaLnBrk="1"/>
              <a:t>2</a:t>
            </a:fld>
            <a:endParaRPr lang="en-GB" altLang="en-US">
              <a:solidFill>
                <a:srgbClr val="000000"/>
              </a:solidFill>
              <a:latin typeface="Bitstream Vera Serif" pitchFamily="16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Adam, Seth, Noah, Shem, Abraham, Isaac, Jacob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Moses, Joshua</a:t>
            </a:r>
          </a:p>
          <a:p>
            <a:r>
              <a:rPr lang="en-US" altLang="en-US" dirty="0" err="1">
                <a:latin typeface="Times New Roman" panose="02020603050405020304" pitchFamily="18" charset="0"/>
              </a:rPr>
              <a:t>Othniel</a:t>
            </a:r>
            <a:r>
              <a:rPr lang="en-US" altLang="en-US" dirty="0">
                <a:latin typeface="Times New Roman" panose="02020603050405020304" pitchFamily="18" charset="0"/>
              </a:rPr>
              <a:t>, Ehud, </a:t>
            </a:r>
            <a:r>
              <a:rPr lang="en-US" altLang="en-US" dirty="0" err="1">
                <a:latin typeface="Times New Roman" panose="02020603050405020304" pitchFamily="18" charset="0"/>
              </a:rPr>
              <a:t>Shamgar</a:t>
            </a:r>
            <a:r>
              <a:rPr lang="en-US" altLang="en-US" dirty="0">
                <a:latin typeface="Times New Roman" panose="02020603050405020304" pitchFamily="18" charset="0"/>
              </a:rPr>
              <a:t>, Deborah, Gideon, Abimelech, Tola, Jair, Jephthah, </a:t>
            </a:r>
            <a:r>
              <a:rPr lang="en-US" altLang="en-US" dirty="0" err="1">
                <a:latin typeface="Times New Roman" panose="02020603050405020304" pitchFamily="18" charset="0"/>
              </a:rPr>
              <a:t>Ibzan</a:t>
            </a:r>
            <a:r>
              <a:rPr lang="en-US" altLang="en-US" dirty="0">
                <a:latin typeface="Times New Roman" panose="02020603050405020304" pitchFamily="18" charset="0"/>
              </a:rPr>
              <a:t>, Elon, Abdon, Samson, Eli and Samuel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Ruth &amp; Boaz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98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fld id="{D8BC788A-97D2-4233-94CA-A5FA2F004473}" type="slidenum">
              <a:rPr lang="en-GB" altLang="en-US">
                <a:solidFill>
                  <a:srgbClr val="000000"/>
                </a:solidFill>
                <a:latin typeface="Bitstream Vera Serif" pitchFamily="16" charset="0"/>
              </a:rPr>
              <a:pPr eaLnBrk="1"/>
              <a:t>3</a:t>
            </a:fld>
            <a:endParaRPr lang="en-GB" altLang="en-US">
              <a:solidFill>
                <a:srgbClr val="000000"/>
              </a:solidFill>
              <a:latin typeface="Bitstream Vera Serif" pitchFamily="16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Divided ~253 years </a:t>
            </a:r>
            <a:r>
              <a:rPr lang="en-US" dirty="0"/>
              <a:t>~232 "good" years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Judah ~135 years </a:t>
            </a:r>
            <a:r>
              <a:rPr lang="en-US" dirty="0"/>
              <a:t>~61 "good" years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Adam, Seth, Noah, Shem, Abraham, Isaac, Jacob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Moses, Joshua</a:t>
            </a:r>
          </a:p>
          <a:p>
            <a:r>
              <a:rPr lang="en-US" altLang="en-US" dirty="0" err="1">
                <a:latin typeface="Times New Roman" panose="02020603050405020304" pitchFamily="18" charset="0"/>
              </a:rPr>
              <a:t>Othniel</a:t>
            </a:r>
            <a:r>
              <a:rPr lang="en-US" altLang="en-US" dirty="0">
                <a:latin typeface="Times New Roman" panose="02020603050405020304" pitchFamily="18" charset="0"/>
              </a:rPr>
              <a:t>, Ehud, </a:t>
            </a:r>
            <a:r>
              <a:rPr lang="en-US" altLang="en-US" dirty="0" err="1">
                <a:latin typeface="Times New Roman" panose="02020603050405020304" pitchFamily="18" charset="0"/>
              </a:rPr>
              <a:t>Shamgar</a:t>
            </a:r>
            <a:r>
              <a:rPr lang="en-US" altLang="en-US" dirty="0">
                <a:latin typeface="Times New Roman" panose="02020603050405020304" pitchFamily="18" charset="0"/>
              </a:rPr>
              <a:t>, Deborah, Gideon, Abimelech, Tola, Jair, Jephthah, </a:t>
            </a:r>
            <a:r>
              <a:rPr lang="en-US" altLang="en-US" dirty="0" err="1">
                <a:latin typeface="Times New Roman" panose="02020603050405020304" pitchFamily="18" charset="0"/>
              </a:rPr>
              <a:t>Ibzan</a:t>
            </a:r>
            <a:r>
              <a:rPr lang="en-US" altLang="en-US" dirty="0">
                <a:latin typeface="Times New Roman" panose="02020603050405020304" pitchFamily="18" charset="0"/>
              </a:rPr>
              <a:t>, Elon, Abdon, Samson, Eli and Samuel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Ruth &amp; Boaz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Saul, David, Solomon, </a:t>
            </a:r>
            <a:r>
              <a:rPr lang="en-US" altLang="en-US" dirty="0" err="1">
                <a:latin typeface="Times New Roman" panose="02020603050405020304" pitchFamily="18" charset="0"/>
              </a:rPr>
              <a:t>Joash</a:t>
            </a:r>
            <a:r>
              <a:rPr lang="en-US" altLang="en-US" dirty="0">
                <a:latin typeface="Times New Roman" panose="02020603050405020304" pitchFamily="18" charset="0"/>
              </a:rPr>
              <a:t>, Hezekiah, Josiah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Elijah, Elisha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81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~253 years</a:t>
            </a:r>
          </a:p>
          <a:p>
            <a:r>
              <a:rPr lang="en-US" dirty="0"/>
              <a:t>~232 "good"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28D52EF-5F0B-441E-9F6E-D56286E3ACE3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7501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~135 years</a:t>
            </a:r>
          </a:p>
          <a:p>
            <a:r>
              <a:rPr lang="en-US" dirty="0"/>
              <a:t>~61 "good" years</a:t>
            </a:r>
          </a:p>
          <a:p>
            <a:r>
              <a:rPr lang="en-US" dirty="0" err="1"/>
              <a:t>Nebuchandnezzar</a:t>
            </a:r>
            <a:r>
              <a:rPr lang="en-US" dirty="0"/>
              <a:t> took captives during reign of </a:t>
            </a:r>
            <a:r>
              <a:rPr lang="en-US" dirty="0" err="1"/>
              <a:t>Jehoiachin</a:t>
            </a:r>
            <a:r>
              <a:rPr lang="en-US" dirty="0"/>
              <a:t>, made (Uncle) </a:t>
            </a:r>
            <a:r>
              <a:rPr lang="en-US" dirty="0" err="1"/>
              <a:t>Mattaniah</a:t>
            </a:r>
            <a:r>
              <a:rPr lang="en-US" dirty="0"/>
              <a:t> (renamed – Zedekiah) 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28D52EF-5F0B-441E-9F6E-D56286E3ACE3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6334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fld id="{D8BC788A-97D2-4233-94CA-A5FA2F004473}" type="slidenum">
              <a:rPr lang="en-GB" altLang="en-US">
                <a:solidFill>
                  <a:srgbClr val="000000"/>
                </a:solidFill>
                <a:latin typeface="Bitstream Vera Serif" pitchFamily="16" charset="0"/>
              </a:rPr>
              <a:pPr eaLnBrk="1"/>
              <a:t>6</a:t>
            </a:fld>
            <a:endParaRPr lang="en-GB" altLang="en-US">
              <a:solidFill>
                <a:srgbClr val="000000"/>
              </a:solidFill>
              <a:latin typeface="Bitstream Vera Serif" pitchFamily="16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Adam, Seth, Noah, Shem, Abraham, Isaac, Jacob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Moses, Joshua</a:t>
            </a:r>
          </a:p>
          <a:p>
            <a:r>
              <a:rPr lang="en-US" altLang="en-US" dirty="0" err="1">
                <a:latin typeface="Times New Roman" panose="02020603050405020304" pitchFamily="18" charset="0"/>
              </a:rPr>
              <a:t>Othniel</a:t>
            </a:r>
            <a:r>
              <a:rPr lang="en-US" altLang="en-US" dirty="0">
                <a:latin typeface="Times New Roman" panose="02020603050405020304" pitchFamily="18" charset="0"/>
              </a:rPr>
              <a:t>, Ehud, </a:t>
            </a:r>
            <a:r>
              <a:rPr lang="en-US" altLang="en-US" dirty="0" err="1">
                <a:latin typeface="Times New Roman" panose="02020603050405020304" pitchFamily="18" charset="0"/>
              </a:rPr>
              <a:t>Shamgar</a:t>
            </a:r>
            <a:r>
              <a:rPr lang="en-US" altLang="en-US" dirty="0">
                <a:latin typeface="Times New Roman" panose="02020603050405020304" pitchFamily="18" charset="0"/>
              </a:rPr>
              <a:t>, Deborah, Gideon, Abimelech, Tola, Jair, Jephthah, </a:t>
            </a:r>
            <a:r>
              <a:rPr lang="en-US" altLang="en-US" dirty="0" err="1">
                <a:latin typeface="Times New Roman" panose="02020603050405020304" pitchFamily="18" charset="0"/>
              </a:rPr>
              <a:t>Ibzan</a:t>
            </a:r>
            <a:r>
              <a:rPr lang="en-US" altLang="en-US" dirty="0">
                <a:latin typeface="Times New Roman" panose="02020603050405020304" pitchFamily="18" charset="0"/>
              </a:rPr>
              <a:t>, Elon, Abdon, Samson, Eli and Samuel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Ruth &amp; Boaz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Saul, David, Solomon, </a:t>
            </a:r>
            <a:r>
              <a:rPr lang="en-US" altLang="en-US" dirty="0" err="1">
                <a:latin typeface="Times New Roman" panose="02020603050405020304" pitchFamily="18" charset="0"/>
              </a:rPr>
              <a:t>Joash</a:t>
            </a:r>
            <a:r>
              <a:rPr lang="en-US" altLang="en-US" dirty="0">
                <a:latin typeface="Times New Roman" panose="02020603050405020304" pitchFamily="18" charset="0"/>
              </a:rPr>
              <a:t>, Hezekiah, Josiah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Elijah, Elisha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Daniel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85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fld id="{D8BC788A-97D2-4233-94CA-A5FA2F004473}" type="slidenum">
              <a:rPr lang="en-GB" altLang="en-US">
                <a:solidFill>
                  <a:srgbClr val="000000"/>
                </a:solidFill>
                <a:latin typeface="Bitstream Vera Serif" pitchFamily="16" charset="0"/>
              </a:rPr>
              <a:pPr eaLnBrk="1"/>
              <a:t>7</a:t>
            </a:fld>
            <a:endParaRPr lang="en-GB" altLang="en-US">
              <a:solidFill>
                <a:srgbClr val="000000"/>
              </a:solidFill>
              <a:latin typeface="Bitstream Vera Serif" pitchFamily="16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Adam, Seth, Noah, Shem, Abraham, Isaac, Jacob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Moses, Joshua</a:t>
            </a:r>
          </a:p>
          <a:p>
            <a:r>
              <a:rPr lang="en-US" altLang="en-US" dirty="0" err="1">
                <a:latin typeface="Times New Roman" panose="02020603050405020304" pitchFamily="18" charset="0"/>
              </a:rPr>
              <a:t>Othniel</a:t>
            </a:r>
            <a:r>
              <a:rPr lang="en-US" altLang="en-US" dirty="0">
                <a:latin typeface="Times New Roman" panose="02020603050405020304" pitchFamily="18" charset="0"/>
              </a:rPr>
              <a:t>, Ehud, </a:t>
            </a:r>
            <a:r>
              <a:rPr lang="en-US" altLang="en-US" dirty="0" err="1">
                <a:latin typeface="Times New Roman" panose="02020603050405020304" pitchFamily="18" charset="0"/>
              </a:rPr>
              <a:t>Shamgar</a:t>
            </a:r>
            <a:r>
              <a:rPr lang="en-US" altLang="en-US" dirty="0">
                <a:latin typeface="Times New Roman" panose="02020603050405020304" pitchFamily="18" charset="0"/>
              </a:rPr>
              <a:t>, Deborah, Gideon, Abimelech, Tola, Jair, Jephthah, </a:t>
            </a:r>
            <a:r>
              <a:rPr lang="en-US" altLang="en-US" dirty="0" err="1">
                <a:latin typeface="Times New Roman" panose="02020603050405020304" pitchFamily="18" charset="0"/>
              </a:rPr>
              <a:t>Ibzan</a:t>
            </a:r>
            <a:r>
              <a:rPr lang="en-US" altLang="en-US" dirty="0">
                <a:latin typeface="Times New Roman" panose="02020603050405020304" pitchFamily="18" charset="0"/>
              </a:rPr>
              <a:t>, Elon, Abdon, Samson, Eli and Samuel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Ruth &amp; Boaz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Saul, David, Solomon, </a:t>
            </a:r>
            <a:r>
              <a:rPr lang="en-US" altLang="en-US" dirty="0" err="1">
                <a:latin typeface="Times New Roman" panose="02020603050405020304" pitchFamily="18" charset="0"/>
              </a:rPr>
              <a:t>Joash</a:t>
            </a:r>
            <a:r>
              <a:rPr lang="en-US" altLang="en-US" dirty="0">
                <a:latin typeface="Times New Roman" panose="02020603050405020304" pitchFamily="18" charset="0"/>
              </a:rPr>
              <a:t>, Hezekiah, Josiah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Elijah, Elisha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Daniel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Esther, Ezra, Nehemiah</a:t>
            </a:r>
          </a:p>
        </p:txBody>
      </p:sp>
    </p:spTree>
    <p:extLst>
      <p:ext uri="{BB962C8B-B14F-4D97-AF65-F5344CB8AC3E}">
        <p14:creationId xmlns:p14="http://schemas.microsoft.com/office/powerpoint/2010/main" val="132924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A2F5A-8749-4993-AEAE-C61CF0A418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473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2C484-8E86-4D41-9BC4-E6F6B7CB4B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316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C3A60-2601-4451-8E2D-D3C7C98758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744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B977C-586F-483D-BD1A-A08ACB3759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354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9A2E0-E954-44A5-9335-BE9C1385D0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3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90EDB-FEE0-4785-B28E-CCF3854F16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75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6EAFC-E33C-4D3F-B5DA-E207C25658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41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66B4C-6458-4152-8F7B-18E8C310DA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438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35AB7-76FF-45D6-A394-FF3FDC770A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372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EC4A1-D275-438F-9531-E33D5EE5A2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668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68448-A6F9-41A3-BA27-B7F377BE6B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747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FFFF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FFFFFF"/>
                </a:solidFill>
                <a:latin typeface="Bitstream Vera Serif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FFFFFF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FFFFFF"/>
                </a:solidFill>
                <a:latin typeface="Bitstream Vera Serif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FFFFFF"/>
              </a:buClr>
              <a:defRPr sz="1400">
                <a:solidFill>
                  <a:srgbClr val="FFFFFF"/>
                </a:solidFill>
                <a:latin typeface="Bitstream Vera Serif" pitchFamily="16" charset="0"/>
              </a:defRPr>
            </a:lvl1pPr>
          </a:lstStyle>
          <a:p>
            <a:fld id="{BDB5FA22-A9A8-4F98-A8C3-D84568C20BB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panose="05000000000000000000" pitchFamily="2" charset="2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panose="05000000000000000000" pitchFamily="2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2pPr>
      <a:lvl3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panose="05000000000000000000" pitchFamily="2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3pPr>
      <a:lvl4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panose="05000000000000000000" pitchFamily="2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4pPr>
      <a:lvl5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panose="05000000000000000000" pitchFamily="2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5pPr>
      <a:lvl6pPr marL="1536700" indent="-2159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6pPr>
      <a:lvl7pPr marL="1993900" indent="-2159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7pPr>
      <a:lvl8pPr marL="2451100" indent="-2159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8pPr>
      <a:lvl9pPr marL="2908300" indent="-2159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9pPr>
    </p:titleStyle>
    <p:bodyStyle>
      <a:lvl1pPr marL="431800" indent="-323850" algn="l" defTabSz="457200" rtl="0" eaLnBrk="0" fontAlgn="base" hangingPunct="0">
        <a:lnSpc>
          <a:spcPct val="98000"/>
        </a:lnSpc>
        <a:spcBef>
          <a:spcPct val="0"/>
        </a:spcBef>
        <a:spcAft>
          <a:spcPts val="1425"/>
        </a:spcAft>
        <a:buClr>
          <a:srgbClr val="FFFFFF"/>
        </a:buClr>
        <a:buSzPct val="45000"/>
        <a:buFont typeface="Wingdings" panose="05000000000000000000" pitchFamily="2" charset="2"/>
        <a:buChar char="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eaLnBrk="0" fontAlgn="base" hangingPunct="0">
        <a:lnSpc>
          <a:spcPct val="98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ymbol" panose="05050102010706020507" pitchFamily="18" charset="2"/>
        <a:buChar char="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295400" indent="-215900" algn="l" defTabSz="457200" rtl="0" eaLnBrk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Wingdings" panose="05000000000000000000" pitchFamily="2" charset="2"/>
        <a:buChar char="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727200" indent="-215900" algn="l" defTabSz="457200" rtl="0" eaLnBrk="0" fontAlgn="base" hangingPunct="0">
        <a:lnSpc>
          <a:spcPct val="98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ymbol" panose="05050102010706020507" pitchFamily="18" charset="2"/>
        <a:buChar char="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159000" indent="-215900" algn="l" defTabSz="457200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panose="05000000000000000000" pitchFamily="2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616200" indent="-215900" algn="l" defTabSz="457200" rtl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3073400" indent="-215900" algn="l" defTabSz="457200" rtl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530600" indent="-215900" algn="l" defTabSz="457200" rtl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987800" indent="-215900" algn="l" defTabSz="457200" rtl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"/>
          <p:cNvSpPr>
            <a:spLocks noChangeShapeType="1"/>
          </p:cNvSpPr>
          <p:nvPr/>
        </p:nvSpPr>
        <p:spPr bwMode="auto">
          <a:xfrm flipV="1">
            <a:off x="265113" y="22844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 flipV="1">
            <a:off x="5851525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 flipV="1">
            <a:off x="7497763" y="22844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 flipV="1">
            <a:off x="8504238" y="22844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 flipV="1">
            <a:off x="9802813" y="22844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228600" y="3657600"/>
            <a:ext cx="9737725" cy="722313"/>
          </a:xfrm>
          <a:prstGeom prst="homePlate">
            <a:avLst>
              <a:gd name="adj" fmla="val 17164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7962900" y="3697288"/>
            <a:ext cx="125888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3600" b="1">
                <a:solidFill>
                  <a:srgbClr val="800000"/>
                </a:solidFill>
              </a:rPr>
              <a:t>Job?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1365250" y="2351088"/>
            <a:ext cx="3238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Antediluvian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(before the flood)</a:t>
            </a:r>
            <a:r>
              <a:rPr lang="ar-SA" altLang="en-US" sz="2400" b="1">
                <a:solidFill>
                  <a:srgbClr val="FFFFFF"/>
                </a:solidFill>
              </a:rPr>
              <a:t>‏</a:t>
            </a:r>
            <a:endParaRPr lang="en-GB" altLang="en-US" sz="2400" b="1">
              <a:solidFill>
                <a:srgbClr val="FFFFFF"/>
              </a:solidFill>
            </a:endParaRP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-952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4219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63538" y="0"/>
            <a:ext cx="54991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4800" b="1">
                <a:solidFill>
                  <a:srgbClr val="FFFFFF"/>
                </a:solidFill>
              </a:rPr>
              <a:t>Patriarchal Age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3600" b="1">
                <a:solidFill>
                  <a:srgbClr val="FFFFFF"/>
                </a:solidFill>
              </a:rPr>
              <a:t>2700 Years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9061450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1446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799147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1876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6983413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2091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5338763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2563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884863" y="2438400"/>
            <a:ext cx="15509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Post-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diluvian</a:t>
            </a:r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8489950" y="2559050"/>
            <a:ext cx="13160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Egyptian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Bondage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7478713" y="2519363"/>
            <a:ext cx="10572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Fathers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Israel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6627813" y="7234238"/>
            <a:ext cx="3487737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All dates are approximations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3938588" y="3694113"/>
            <a:ext cx="22034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3600" b="1">
                <a:solidFill>
                  <a:srgbClr val="800000"/>
                </a:solidFill>
              </a:rPr>
              <a:t>Genesis</a:t>
            </a:r>
          </a:p>
        </p:txBody>
      </p:sp>
      <p:sp>
        <p:nvSpPr>
          <p:cNvPr id="2069" name="Line 20"/>
          <p:cNvSpPr>
            <a:spLocks noChangeShapeType="1"/>
          </p:cNvSpPr>
          <p:nvPr/>
        </p:nvSpPr>
        <p:spPr bwMode="auto">
          <a:xfrm flipV="1">
            <a:off x="5851525" y="43418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08613" y="5719763"/>
            <a:ext cx="89058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Flood</a:t>
            </a:r>
          </a:p>
        </p:txBody>
      </p:sp>
      <p:sp>
        <p:nvSpPr>
          <p:cNvPr id="2071" name="Line 22"/>
          <p:cNvSpPr>
            <a:spLocks noChangeShapeType="1"/>
          </p:cNvSpPr>
          <p:nvPr/>
        </p:nvSpPr>
        <p:spPr bwMode="auto">
          <a:xfrm flipV="1">
            <a:off x="7497763" y="43418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540500" y="5707063"/>
            <a:ext cx="134143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Call 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Abraham</a:t>
            </a:r>
          </a:p>
        </p:txBody>
      </p:sp>
      <p:sp>
        <p:nvSpPr>
          <p:cNvPr id="2073" name="Line 24"/>
          <p:cNvSpPr>
            <a:spLocks noChangeShapeType="1"/>
          </p:cNvSpPr>
          <p:nvPr/>
        </p:nvSpPr>
        <p:spPr bwMode="auto">
          <a:xfrm flipV="1">
            <a:off x="8504238" y="43418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7940675" y="5719763"/>
            <a:ext cx="11239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7 Year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Famine</a:t>
            </a:r>
          </a:p>
        </p:txBody>
      </p:sp>
      <p:sp>
        <p:nvSpPr>
          <p:cNvPr id="2075" name="Line 26"/>
          <p:cNvSpPr>
            <a:spLocks noChangeShapeType="1"/>
          </p:cNvSpPr>
          <p:nvPr/>
        </p:nvSpPr>
        <p:spPr bwMode="auto">
          <a:xfrm flipV="1">
            <a:off x="9802813" y="43418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9067800" y="5721350"/>
            <a:ext cx="1103313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The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Exodus</a:t>
            </a:r>
          </a:p>
        </p:txBody>
      </p:sp>
      <p:sp>
        <p:nvSpPr>
          <p:cNvPr id="2077" name="Line 28"/>
          <p:cNvSpPr>
            <a:spLocks noChangeShapeType="1"/>
          </p:cNvSpPr>
          <p:nvPr/>
        </p:nvSpPr>
        <p:spPr bwMode="auto">
          <a:xfrm flipV="1">
            <a:off x="265113" y="43418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-11113" y="5705475"/>
            <a:ext cx="12779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Creation</a:t>
            </a:r>
          </a:p>
        </p:txBody>
      </p:sp>
    </p:spTree>
    <p:extLst>
      <p:ext uri="{BB962C8B-B14F-4D97-AF65-F5344CB8AC3E}">
        <p14:creationId xmlns:p14="http://schemas.microsoft.com/office/powerpoint/2010/main" val="1567509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"/>
          <p:cNvSpPr>
            <a:spLocks noChangeShapeType="1"/>
          </p:cNvSpPr>
          <p:nvPr/>
        </p:nvSpPr>
        <p:spPr bwMode="auto">
          <a:xfrm flipV="1">
            <a:off x="265113" y="22844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 flipV="1">
            <a:off x="1490663" y="22844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flipV="1">
            <a:off x="26797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V="1">
            <a:off x="9802813" y="22844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27013" y="2552700"/>
            <a:ext cx="12969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400" b="1">
                <a:solidFill>
                  <a:srgbClr val="FFFFFF"/>
                </a:solidFill>
              </a:rPr>
              <a:t>Wilderness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400" b="1">
                <a:solidFill>
                  <a:srgbClr val="FFFFFF"/>
                </a:solidFill>
              </a:rPr>
              <a:t>Wandering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-952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1446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4060825" y="0"/>
            <a:ext cx="408305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4800" b="1">
                <a:solidFill>
                  <a:srgbClr val="FFFFFF"/>
                </a:solidFill>
              </a:rPr>
              <a:t>Mosaic Age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3600" b="1">
                <a:solidFill>
                  <a:srgbClr val="FFFFFF"/>
                </a:solidFill>
              </a:rPr>
              <a:t>1400 Years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919797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1050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2166938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1361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976313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1406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4525963" y="2667000"/>
            <a:ext cx="36798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Period of the Judges</a:t>
            </a:r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1447800" y="2492375"/>
            <a:ext cx="125888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Conquest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Canaan</a:t>
            </a:r>
          </a:p>
        </p:txBody>
      </p:sp>
      <p:sp>
        <p:nvSpPr>
          <p:cNvPr id="3086" name="AutoShape 13"/>
          <p:cNvSpPr>
            <a:spLocks noChangeArrowheads="1"/>
          </p:cNvSpPr>
          <p:nvPr/>
        </p:nvSpPr>
        <p:spPr bwMode="auto">
          <a:xfrm>
            <a:off x="228600" y="3657600"/>
            <a:ext cx="9737725" cy="722313"/>
          </a:xfrm>
          <a:prstGeom prst="chevron">
            <a:avLst>
              <a:gd name="adj" fmla="val 14792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87" name="Rectangle 14"/>
          <p:cNvSpPr>
            <a:spLocks noChangeArrowheads="1"/>
          </p:cNvSpPr>
          <p:nvPr/>
        </p:nvSpPr>
        <p:spPr bwMode="auto">
          <a:xfrm>
            <a:off x="228600" y="4370388"/>
            <a:ext cx="1262063" cy="658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88" name="AutoShape 15"/>
          <p:cNvSpPr>
            <a:spLocks noChangeArrowheads="1"/>
          </p:cNvSpPr>
          <p:nvPr/>
        </p:nvSpPr>
        <p:spPr bwMode="auto">
          <a:xfrm>
            <a:off x="1454151" y="4333875"/>
            <a:ext cx="768096" cy="695325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89" name="Text Box 16"/>
          <p:cNvSpPr txBox="1">
            <a:spLocks noChangeArrowheads="1"/>
          </p:cNvSpPr>
          <p:nvPr/>
        </p:nvSpPr>
        <p:spPr bwMode="auto">
          <a:xfrm>
            <a:off x="1624013" y="3817938"/>
            <a:ext cx="1136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Joshua</a:t>
            </a:r>
          </a:p>
        </p:txBody>
      </p:sp>
      <p:sp>
        <p:nvSpPr>
          <p:cNvPr id="3090" name="Text Box 17"/>
          <p:cNvSpPr txBox="1">
            <a:spLocks noChangeArrowheads="1"/>
          </p:cNvSpPr>
          <p:nvPr/>
        </p:nvSpPr>
        <p:spPr bwMode="auto">
          <a:xfrm>
            <a:off x="4299585" y="3657601"/>
            <a:ext cx="1674812" cy="712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Judges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Ruth</a:t>
            </a: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228600" y="3630613"/>
            <a:ext cx="12096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Exodus</a:t>
            </a:r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228600" y="4068763"/>
            <a:ext cx="1458913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Leviticus</a:t>
            </a:r>
          </a:p>
        </p:txBody>
      </p:sp>
      <p:sp>
        <p:nvSpPr>
          <p:cNvPr id="3094" name="Text Box 21"/>
          <p:cNvSpPr txBox="1">
            <a:spLocks noChangeArrowheads="1"/>
          </p:cNvSpPr>
          <p:nvPr/>
        </p:nvSpPr>
        <p:spPr bwMode="auto">
          <a:xfrm>
            <a:off x="6627813" y="7235825"/>
            <a:ext cx="34877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All dates are approximations</a:t>
            </a:r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V="1">
            <a:off x="265113" y="4935538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Text Box 23"/>
          <p:cNvSpPr txBox="1">
            <a:spLocks noChangeArrowheads="1"/>
          </p:cNvSpPr>
          <p:nvPr/>
        </p:nvSpPr>
        <p:spPr bwMode="auto">
          <a:xfrm>
            <a:off x="-7938" y="6313488"/>
            <a:ext cx="1103313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The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Exodus</a:t>
            </a:r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 flipV="1">
            <a:off x="1490663" y="4935538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Text Box 25"/>
          <p:cNvSpPr txBox="1">
            <a:spLocks noChangeArrowheads="1"/>
          </p:cNvSpPr>
          <p:nvPr/>
        </p:nvSpPr>
        <p:spPr bwMode="auto">
          <a:xfrm>
            <a:off x="1027113" y="6299200"/>
            <a:ext cx="129381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Crossing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Jordan</a:t>
            </a:r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228600" y="4397375"/>
            <a:ext cx="1776413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Numbers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Deuteronomy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6550819" y="3657600"/>
            <a:ext cx="1674812" cy="722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1Samuel 1-8</a:t>
            </a:r>
          </a:p>
        </p:txBody>
      </p:sp>
    </p:spTree>
    <p:extLst>
      <p:ext uri="{BB962C8B-B14F-4D97-AF65-F5344CB8AC3E}">
        <p14:creationId xmlns:p14="http://schemas.microsoft.com/office/powerpoint/2010/main" val="2097862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8"/>
          <p:cNvSpPr>
            <a:spLocks noChangeArrowheads="1"/>
          </p:cNvSpPr>
          <p:nvPr/>
        </p:nvSpPr>
        <p:spPr bwMode="auto">
          <a:xfrm>
            <a:off x="228600" y="4370388"/>
            <a:ext cx="2121408" cy="860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 flipV="1">
            <a:off x="6629400" y="4351338"/>
            <a:ext cx="3175" cy="1962150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5060950" y="3824288"/>
            <a:ext cx="1535113" cy="795337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 flipV="1">
            <a:off x="5029200" y="4348163"/>
            <a:ext cx="3175" cy="1962150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265113" y="22844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 flipV="1">
            <a:off x="22860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V="1">
            <a:off x="50292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447675" y="2551113"/>
            <a:ext cx="157321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United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Kingdom</a:t>
            </a:r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-952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1050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2998788" y="0"/>
            <a:ext cx="408305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4800" b="1">
                <a:solidFill>
                  <a:srgbClr val="FFFFFF"/>
                </a:solidFill>
              </a:rPr>
              <a:t>Mosaic Age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3600" b="1">
                <a:solidFill>
                  <a:srgbClr val="FFFFFF"/>
                </a:solidFill>
              </a:rPr>
              <a:t>1400 Years</a:t>
            </a:r>
          </a:p>
        </p:txBody>
      </p:sp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4621213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677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1878013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930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2871788" y="2495550"/>
            <a:ext cx="1573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Divided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Kingdom</a:t>
            </a:r>
          </a:p>
        </p:txBody>
      </p:sp>
      <p:sp>
        <p:nvSpPr>
          <p:cNvPr id="4114" name="AutoShape 17"/>
          <p:cNvSpPr>
            <a:spLocks noChangeArrowheads="1"/>
          </p:cNvSpPr>
          <p:nvPr/>
        </p:nvSpPr>
        <p:spPr bwMode="auto">
          <a:xfrm>
            <a:off x="228601" y="3657600"/>
            <a:ext cx="6564312" cy="722313"/>
          </a:xfrm>
          <a:prstGeom prst="chevron">
            <a:avLst>
              <a:gd name="adj" fmla="val 14966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16" name="AutoShape 19"/>
          <p:cNvSpPr>
            <a:spLocks noChangeArrowheads="1"/>
          </p:cNvSpPr>
          <p:nvPr/>
        </p:nvSpPr>
        <p:spPr bwMode="auto">
          <a:xfrm>
            <a:off x="2079626" y="4065588"/>
            <a:ext cx="293686" cy="1166812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>
            <a:off x="2243137" y="3679825"/>
            <a:ext cx="2814638" cy="976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1Kings 12-22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2Kings 1-20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2Chronicles 10-32</a:t>
            </a:r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4987926" y="4581525"/>
            <a:ext cx="2605088" cy="127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2Kings 21-25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2Chronicles 33-36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Nahum, Zephaniah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Habakkuk, Jeremiah</a:t>
            </a:r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6627813" y="7235825"/>
            <a:ext cx="34877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All dates are approximations</a:t>
            </a:r>
          </a:p>
        </p:txBody>
      </p:sp>
      <p:sp>
        <p:nvSpPr>
          <p:cNvPr id="4121" name="Line 24"/>
          <p:cNvSpPr>
            <a:spLocks noChangeShapeType="1"/>
          </p:cNvSpPr>
          <p:nvPr/>
        </p:nvSpPr>
        <p:spPr bwMode="auto">
          <a:xfrm flipV="1">
            <a:off x="265113" y="4935538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Text Box 25"/>
          <p:cNvSpPr txBox="1">
            <a:spLocks noChangeArrowheads="1"/>
          </p:cNvSpPr>
          <p:nvPr/>
        </p:nvSpPr>
        <p:spPr bwMode="auto">
          <a:xfrm>
            <a:off x="0" y="6308725"/>
            <a:ext cx="12954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Kings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Saul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David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Solomon</a:t>
            </a:r>
          </a:p>
        </p:txBody>
      </p:sp>
      <p:sp>
        <p:nvSpPr>
          <p:cNvPr id="4123" name="Line 26"/>
          <p:cNvSpPr>
            <a:spLocks noChangeShapeType="1"/>
          </p:cNvSpPr>
          <p:nvPr/>
        </p:nvSpPr>
        <p:spPr bwMode="auto">
          <a:xfrm flipH="1" flipV="1">
            <a:off x="2284412" y="4581524"/>
            <a:ext cx="1587" cy="1728786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Text Box 27"/>
          <p:cNvSpPr txBox="1">
            <a:spLocks noChangeArrowheads="1"/>
          </p:cNvSpPr>
          <p:nvPr/>
        </p:nvSpPr>
        <p:spPr bwMode="auto">
          <a:xfrm>
            <a:off x="1593850" y="6300788"/>
            <a:ext cx="13843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Rebellion</a:t>
            </a:r>
          </a:p>
        </p:txBody>
      </p:sp>
      <p:sp>
        <p:nvSpPr>
          <p:cNvPr id="4125" name="Line 28"/>
          <p:cNvSpPr>
            <a:spLocks noChangeShapeType="1"/>
          </p:cNvSpPr>
          <p:nvPr/>
        </p:nvSpPr>
        <p:spPr bwMode="auto">
          <a:xfrm flipV="1">
            <a:off x="66294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Text Box 30"/>
          <p:cNvSpPr txBox="1">
            <a:spLocks noChangeArrowheads="1"/>
          </p:cNvSpPr>
          <p:nvPr/>
        </p:nvSpPr>
        <p:spPr bwMode="auto">
          <a:xfrm>
            <a:off x="6221413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542</a:t>
            </a:r>
            <a:endParaRPr lang="en-GB" altLang="en-US" sz="2400" b="1" dirty="0">
              <a:solidFill>
                <a:srgbClr val="FFFFFF"/>
              </a:solidFill>
            </a:endParaRP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29" name="Text Box 32"/>
          <p:cNvSpPr txBox="1">
            <a:spLocks noChangeArrowheads="1"/>
          </p:cNvSpPr>
          <p:nvPr/>
        </p:nvSpPr>
        <p:spPr bwMode="auto">
          <a:xfrm>
            <a:off x="5270500" y="2495550"/>
            <a:ext cx="10731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Judah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Alone</a:t>
            </a:r>
          </a:p>
        </p:txBody>
      </p:sp>
      <p:sp>
        <p:nvSpPr>
          <p:cNvPr id="4132" name="Text Box 35"/>
          <p:cNvSpPr txBox="1">
            <a:spLocks noChangeArrowheads="1"/>
          </p:cNvSpPr>
          <p:nvPr/>
        </p:nvSpPr>
        <p:spPr bwMode="auto">
          <a:xfrm>
            <a:off x="228600" y="5230813"/>
            <a:ext cx="2144712" cy="976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Psalms, Proverbs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Ecclesiastes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Song of Solomon</a:t>
            </a:r>
          </a:p>
        </p:txBody>
      </p:sp>
      <p:sp>
        <p:nvSpPr>
          <p:cNvPr id="4133" name="Text Box 36"/>
          <p:cNvSpPr txBox="1">
            <a:spLocks noChangeArrowheads="1"/>
          </p:cNvSpPr>
          <p:nvPr/>
        </p:nvSpPr>
        <p:spPr bwMode="auto">
          <a:xfrm>
            <a:off x="3063875" y="4632325"/>
            <a:ext cx="1374775" cy="2159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Obadiah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Joel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Jonah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Amos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Hosea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Micah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Isaiah</a:t>
            </a:r>
          </a:p>
        </p:txBody>
      </p:sp>
      <p:sp>
        <p:nvSpPr>
          <p:cNvPr id="4134" name="Text Box 37"/>
          <p:cNvSpPr txBox="1">
            <a:spLocks noChangeArrowheads="1"/>
          </p:cNvSpPr>
          <p:nvPr/>
        </p:nvSpPr>
        <p:spPr bwMode="auto">
          <a:xfrm>
            <a:off x="4578350" y="6300788"/>
            <a:ext cx="9017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Fall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Israel</a:t>
            </a:r>
          </a:p>
        </p:txBody>
      </p:sp>
      <p:sp>
        <p:nvSpPr>
          <p:cNvPr id="4135" name="Text Box 38"/>
          <p:cNvSpPr txBox="1">
            <a:spLocks noChangeArrowheads="1"/>
          </p:cNvSpPr>
          <p:nvPr/>
        </p:nvSpPr>
        <p:spPr bwMode="auto">
          <a:xfrm>
            <a:off x="6175375" y="6300788"/>
            <a:ext cx="9096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Fall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Judah</a:t>
            </a:r>
          </a:p>
        </p:txBody>
      </p:sp>
      <p:sp>
        <p:nvSpPr>
          <p:cNvPr id="4119" name="Text Box 22"/>
          <p:cNvSpPr txBox="1">
            <a:spLocks noChangeArrowheads="1"/>
          </p:cNvSpPr>
          <p:nvPr/>
        </p:nvSpPr>
        <p:spPr bwMode="auto">
          <a:xfrm>
            <a:off x="254001" y="3658076"/>
            <a:ext cx="2006599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1Samuel 9-31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2Samuel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1Kings 1-11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1Chronicles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2Chronicles 1-9</a:t>
            </a:r>
          </a:p>
        </p:txBody>
      </p:sp>
    </p:spTree>
    <p:extLst>
      <p:ext uri="{BB962C8B-B14F-4D97-AF65-F5344CB8AC3E}">
        <p14:creationId xmlns:p14="http://schemas.microsoft.com/office/powerpoint/2010/main" val="399796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122237"/>
            <a:ext cx="9072563" cy="962024"/>
          </a:xfrm>
        </p:spPr>
        <p:txBody>
          <a:bodyPr/>
          <a:lstStyle/>
          <a:p>
            <a:r>
              <a:rPr lang="en-US" sz="6000" b="1" dirty="0"/>
              <a:t>Divided Kingdom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855433"/>
            <a:ext cx="4452938" cy="608014"/>
          </a:xfrm>
        </p:spPr>
        <p:txBody>
          <a:bodyPr/>
          <a:lstStyle/>
          <a:p>
            <a:pPr algn="ctr"/>
            <a:r>
              <a:rPr lang="en-US" sz="3600" dirty="0"/>
              <a:t>Israel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1570037"/>
            <a:ext cx="4452938" cy="5791200"/>
          </a:xfrm>
        </p:spPr>
        <p:txBody>
          <a:bodyPr/>
          <a:lstStyle/>
          <a:p>
            <a:pPr marL="107950" indent="0">
              <a:spcAft>
                <a:spcPts val="0"/>
              </a:spcAft>
              <a:buNone/>
            </a:pPr>
            <a:r>
              <a:rPr lang="en-US" sz="2000" dirty="0"/>
              <a:t>Jeroboam  22  </a:t>
            </a:r>
            <a:r>
              <a:rPr lang="en-US" sz="2000" b="1" dirty="0"/>
              <a:t>1Kings 12-14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Nadab</a:t>
            </a:r>
            <a:r>
              <a:rPr lang="en-US" sz="2000" dirty="0"/>
              <a:t>  2  </a:t>
            </a:r>
            <a:r>
              <a:rPr lang="en-US" sz="2000" b="1" dirty="0"/>
              <a:t>1Kings 15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Baasha</a:t>
            </a:r>
            <a:r>
              <a:rPr lang="en-US" sz="2000" dirty="0"/>
              <a:t>  24  </a:t>
            </a:r>
            <a:r>
              <a:rPr lang="en-US" sz="2000" b="1" dirty="0"/>
              <a:t>1Kings 15-16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Elah</a:t>
            </a:r>
            <a:r>
              <a:rPr lang="en-US" sz="2000" dirty="0"/>
              <a:t>  2  </a:t>
            </a:r>
            <a:r>
              <a:rPr lang="en-US" sz="2000" b="1" dirty="0"/>
              <a:t>1Kings 16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Zimri</a:t>
            </a:r>
            <a:r>
              <a:rPr lang="en-US" sz="2000" dirty="0"/>
              <a:t>  (week)  </a:t>
            </a:r>
            <a:r>
              <a:rPr lang="en-US" sz="2000" b="1" dirty="0"/>
              <a:t>1Kings 16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Omri</a:t>
            </a:r>
            <a:r>
              <a:rPr lang="en-US" sz="2000" dirty="0"/>
              <a:t>  12  </a:t>
            </a:r>
            <a:r>
              <a:rPr lang="en-US" sz="2000" b="1" dirty="0"/>
              <a:t>1Kings 16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/>
              <a:t>Ahab  22  </a:t>
            </a:r>
            <a:r>
              <a:rPr lang="en-US" sz="2000" b="1" dirty="0"/>
              <a:t>1Kings 16-22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Ahaziah</a:t>
            </a:r>
            <a:r>
              <a:rPr lang="en-US" sz="2000" dirty="0"/>
              <a:t>  2  </a:t>
            </a:r>
            <a:r>
              <a:rPr lang="en-US" sz="2000" b="1" dirty="0"/>
              <a:t>1Kings 22-2Kings 1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Jehoram</a:t>
            </a:r>
            <a:r>
              <a:rPr lang="en-US" sz="2000" dirty="0"/>
              <a:t>  12  </a:t>
            </a:r>
            <a:r>
              <a:rPr lang="en-US" sz="2000" b="1" dirty="0"/>
              <a:t>2Kings 3-9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/>
              <a:t>Jehu  28  </a:t>
            </a:r>
            <a:r>
              <a:rPr lang="en-US" sz="2000" b="1" dirty="0"/>
              <a:t>2Kings 9-10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Jehoahaz</a:t>
            </a:r>
            <a:r>
              <a:rPr lang="en-US" sz="2000" dirty="0"/>
              <a:t>  17  </a:t>
            </a:r>
            <a:r>
              <a:rPr lang="en-US" sz="2000" b="1" dirty="0"/>
              <a:t>2Kings 13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/>
              <a:t>Jehoash  16  </a:t>
            </a:r>
            <a:r>
              <a:rPr lang="en-US" sz="2000" b="1" dirty="0"/>
              <a:t>2Kings 13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/>
              <a:t>Jeroboam2  41  </a:t>
            </a:r>
            <a:r>
              <a:rPr lang="en-US" sz="2000" b="1" dirty="0"/>
              <a:t>2Kings 14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/>
              <a:t>Zechariah  .5  </a:t>
            </a:r>
            <a:r>
              <a:rPr lang="en-US" sz="2000" b="1" dirty="0"/>
              <a:t>2Kings 15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/>
              <a:t>Shallum  (month) </a:t>
            </a:r>
            <a:r>
              <a:rPr lang="en-US" sz="2000" b="1" dirty="0"/>
              <a:t>2Kings 15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Menahem</a:t>
            </a:r>
            <a:r>
              <a:rPr lang="en-US" sz="2000" dirty="0"/>
              <a:t>  10  </a:t>
            </a:r>
            <a:r>
              <a:rPr lang="en-US" sz="2000" b="1" dirty="0"/>
              <a:t>2Kings 15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Pekahiah</a:t>
            </a:r>
            <a:r>
              <a:rPr lang="en-US" sz="2000" dirty="0"/>
              <a:t>  2  </a:t>
            </a:r>
            <a:r>
              <a:rPr lang="en-US" sz="2000" b="1" dirty="0"/>
              <a:t>2Kings 15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Pekah</a:t>
            </a:r>
            <a:r>
              <a:rPr lang="en-US" sz="2000" dirty="0"/>
              <a:t>  20  </a:t>
            </a:r>
            <a:r>
              <a:rPr lang="en-US" sz="2000" b="1" dirty="0"/>
              <a:t>2Kings 15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Hoshea</a:t>
            </a:r>
            <a:r>
              <a:rPr lang="en-US" sz="2000" dirty="0"/>
              <a:t>  9  </a:t>
            </a:r>
            <a:r>
              <a:rPr lang="en-US" sz="2000" b="1" dirty="0"/>
              <a:t>2Kings 17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855433"/>
            <a:ext cx="4456113" cy="608014"/>
          </a:xfrm>
        </p:spPr>
        <p:txBody>
          <a:bodyPr/>
          <a:lstStyle/>
          <a:p>
            <a:pPr algn="ctr"/>
            <a:r>
              <a:rPr lang="en-US" sz="3600" dirty="0"/>
              <a:t>Judah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1570037"/>
            <a:ext cx="4456113" cy="5791200"/>
          </a:xfrm>
        </p:spPr>
        <p:txBody>
          <a:bodyPr/>
          <a:lstStyle/>
          <a:p>
            <a:pPr marL="107950" indent="0">
              <a:spcAft>
                <a:spcPts val="0"/>
              </a:spcAft>
              <a:buNone/>
            </a:pPr>
            <a:r>
              <a:rPr lang="en-US" sz="2000" dirty="0">
                <a:solidFill>
                  <a:srgbClr val="FF0000"/>
                </a:solidFill>
              </a:rPr>
              <a:t>Rehoboam</a:t>
            </a:r>
            <a:r>
              <a:rPr lang="en-US" sz="2000" dirty="0"/>
              <a:t>  17  </a:t>
            </a:r>
            <a:r>
              <a:rPr lang="en-US" sz="2000" b="1" dirty="0"/>
              <a:t>1Kings 14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FF0000"/>
                </a:solidFill>
              </a:rPr>
              <a:t>Abijam</a:t>
            </a:r>
            <a:r>
              <a:rPr lang="en-US" sz="2000" dirty="0"/>
              <a:t>  3  </a:t>
            </a:r>
            <a:r>
              <a:rPr lang="en-US" sz="2000" b="1" dirty="0"/>
              <a:t>1Kings 15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/>
              <a:t>Asa  41  </a:t>
            </a:r>
            <a:r>
              <a:rPr lang="en-US" sz="2000" b="1" dirty="0"/>
              <a:t>1Kings 15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/>
              <a:t>Jehoshaphat  25  </a:t>
            </a:r>
            <a:r>
              <a:rPr lang="en-US" sz="2000" b="1" dirty="0"/>
              <a:t>1Kings 22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FF0000"/>
                </a:solidFill>
              </a:rPr>
              <a:t>Jehoram</a:t>
            </a:r>
            <a:r>
              <a:rPr lang="en-US" sz="2000" dirty="0"/>
              <a:t>  8  </a:t>
            </a:r>
            <a:r>
              <a:rPr lang="en-US" sz="2000" b="1" dirty="0"/>
              <a:t>2Kings 8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FF0000"/>
                </a:solidFill>
              </a:rPr>
              <a:t>Ahaziah</a:t>
            </a:r>
            <a:r>
              <a:rPr lang="en-US" sz="2000" dirty="0"/>
              <a:t>  1  </a:t>
            </a:r>
            <a:r>
              <a:rPr lang="en-US" sz="2000" b="1" dirty="0"/>
              <a:t>2Kings 8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FF0000"/>
                </a:solidFill>
              </a:rPr>
              <a:t>Athaliah</a:t>
            </a:r>
            <a:r>
              <a:rPr lang="en-US" sz="2000" dirty="0"/>
              <a:t>  6  </a:t>
            </a:r>
            <a:r>
              <a:rPr lang="en-US" sz="2000" b="1" dirty="0"/>
              <a:t>2Kings 11  (</a:t>
            </a:r>
            <a:r>
              <a:rPr lang="en-US" sz="2000" dirty="0"/>
              <a:t>Queen)</a:t>
            </a:r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Joash</a:t>
            </a:r>
            <a:r>
              <a:rPr lang="en-US" sz="2000" dirty="0"/>
              <a:t>  40  </a:t>
            </a:r>
            <a:r>
              <a:rPr lang="en-US" sz="2000" b="1" dirty="0"/>
              <a:t>2Kings 12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Amaziah</a:t>
            </a:r>
            <a:r>
              <a:rPr lang="en-US" sz="2000" dirty="0"/>
              <a:t>  29  </a:t>
            </a:r>
            <a:r>
              <a:rPr lang="en-US" sz="2000" b="1" dirty="0"/>
              <a:t>2Kings 14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Azariah</a:t>
            </a:r>
            <a:r>
              <a:rPr lang="en-US" sz="2000" dirty="0"/>
              <a:t>  52  </a:t>
            </a:r>
            <a:r>
              <a:rPr lang="en-US" sz="2000" b="1" dirty="0"/>
              <a:t>2Kings 15  (</a:t>
            </a:r>
            <a:r>
              <a:rPr lang="en-US" sz="2000" dirty="0"/>
              <a:t>Uzziah)</a:t>
            </a:r>
          </a:p>
          <a:p>
            <a:pPr marL="107950" indent="0">
              <a:spcAft>
                <a:spcPts val="0"/>
              </a:spcAft>
              <a:buNone/>
            </a:pP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 err="1"/>
              <a:t>Jotham</a:t>
            </a:r>
            <a:r>
              <a:rPr lang="en-US" sz="2000" dirty="0"/>
              <a:t>  16 </a:t>
            </a:r>
            <a:r>
              <a:rPr lang="en-US" sz="2000" b="1" dirty="0"/>
              <a:t>2Kings 15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>
                <a:solidFill>
                  <a:srgbClr val="FF0000"/>
                </a:solidFill>
              </a:rPr>
              <a:t>Ahaz</a:t>
            </a:r>
            <a:r>
              <a:rPr lang="en-US" sz="2000" dirty="0"/>
              <a:t>  16  </a:t>
            </a:r>
            <a:r>
              <a:rPr lang="en-US" sz="2000" b="1" dirty="0"/>
              <a:t>2Kings 16</a:t>
            </a:r>
            <a:endParaRPr lang="en-US" sz="20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2000" dirty="0"/>
              <a:t>Hezekiah  29  </a:t>
            </a:r>
            <a:r>
              <a:rPr lang="en-US" sz="2000" b="1" dirty="0"/>
              <a:t>2Kings 18-20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58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122237"/>
            <a:ext cx="9072563" cy="962024"/>
          </a:xfrm>
        </p:spPr>
        <p:txBody>
          <a:bodyPr/>
          <a:lstStyle/>
          <a:p>
            <a:r>
              <a:rPr lang="en-US" sz="6000" b="1" dirty="0"/>
              <a:t>Judah Alone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28874" y="1951037"/>
            <a:ext cx="5222876" cy="4038600"/>
          </a:xfrm>
        </p:spPr>
        <p:txBody>
          <a:bodyPr/>
          <a:lstStyle/>
          <a:p>
            <a:pPr marL="107950" indent="0">
              <a:spcAft>
                <a:spcPts val="0"/>
              </a:spcAft>
              <a:buNone/>
            </a:pPr>
            <a:r>
              <a:rPr lang="en-US" sz="3200" dirty="0"/>
              <a:t>Hezekiah  29  </a:t>
            </a:r>
            <a:r>
              <a:rPr lang="en-US" sz="3200" b="1" dirty="0"/>
              <a:t>2Kings 18-20</a:t>
            </a:r>
            <a:endParaRPr lang="en-US" sz="32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3200" dirty="0">
                <a:solidFill>
                  <a:srgbClr val="FF0000"/>
                </a:solidFill>
              </a:rPr>
              <a:t>Manasseh</a:t>
            </a:r>
            <a:r>
              <a:rPr lang="en-US" sz="3200" dirty="0"/>
              <a:t>  54  </a:t>
            </a:r>
            <a:r>
              <a:rPr lang="en-US" sz="3200" b="1" dirty="0"/>
              <a:t>2Kings 21</a:t>
            </a:r>
            <a:endParaRPr lang="en-US" sz="32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3200" dirty="0">
                <a:solidFill>
                  <a:srgbClr val="FF0000"/>
                </a:solidFill>
              </a:rPr>
              <a:t>Amon</a:t>
            </a:r>
            <a:r>
              <a:rPr lang="en-US" sz="3200" dirty="0"/>
              <a:t>  2  </a:t>
            </a:r>
            <a:r>
              <a:rPr lang="en-US" sz="3200" b="1" dirty="0"/>
              <a:t>2Kings 21</a:t>
            </a:r>
            <a:endParaRPr lang="en-US" sz="32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3200" dirty="0"/>
              <a:t>Josiah  32  </a:t>
            </a:r>
            <a:r>
              <a:rPr lang="en-US" sz="3200" b="1" dirty="0"/>
              <a:t>2Kings 21-23</a:t>
            </a:r>
            <a:endParaRPr lang="en-US" sz="32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3200" dirty="0" err="1">
                <a:solidFill>
                  <a:srgbClr val="FF0000"/>
                </a:solidFill>
              </a:rPr>
              <a:t>Jehoahaz</a:t>
            </a:r>
            <a:r>
              <a:rPr lang="en-US" sz="3200" dirty="0"/>
              <a:t>  1  </a:t>
            </a:r>
            <a:r>
              <a:rPr lang="en-US" sz="3200" b="1" dirty="0"/>
              <a:t>2Kings 23</a:t>
            </a:r>
            <a:endParaRPr lang="en-US" sz="32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3200" dirty="0" err="1">
                <a:solidFill>
                  <a:srgbClr val="FF0000"/>
                </a:solidFill>
              </a:rPr>
              <a:t>Jehoiakim</a:t>
            </a:r>
            <a:r>
              <a:rPr lang="en-US" sz="3200" dirty="0"/>
              <a:t>  10  </a:t>
            </a:r>
            <a:r>
              <a:rPr lang="en-US" sz="3200" b="1" dirty="0"/>
              <a:t>2Kings 23-24</a:t>
            </a:r>
            <a:endParaRPr lang="en-US" sz="32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3200" dirty="0" err="1">
                <a:solidFill>
                  <a:srgbClr val="FF0000"/>
                </a:solidFill>
              </a:rPr>
              <a:t>Jehoiachin</a:t>
            </a:r>
            <a:r>
              <a:rPr lang="en-US" sz="3200" dirty="0"/>
              <a:t>  1  </a:t>
            </a:r>
            <a:r>
              <a:rPr lang="en-US" sz="3200" b="1" dirty="0"/>
              <a:t>2Kings 25</a:t>
            </a:r>
            <a:endParaRPr lang="en-US" sz="3200" dirty="0"/>
          </a:p>
          <a:p>
            <a:pPr marL="107950" indent="0">
              <a:spcAft>
                <a:spcPts val="0"/>
              </a:spcAft>
              <a:buNone/>
            </a:pPr>
            <a:r>
              <a:rPr lang="en-US" sz="3200" dirty="0">
                <a:solidFill>
                  <a:srgbClr val="FF0000"/>
                </a:solidFill>
              </a:rPr>
              <a:t>Zedekiah</a:t>
            </a:r>
            <a:r>
              <a:rPr lang="en-US" sz="3200" dirty="0"/>
              <a:t>  11  </a:t>
            </a:r>
            <a:r>
              <a:rPr lang="en-US" sz="3200" b="1" dirty="0"/>
              <a:t>2Kings 24-25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838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8"/>
          <p:cNvSpPr>
            <a:spLocks noChangeArrowheads="1"/>
          </p:cNvSpPr>
          <p:nvPr/>
        </p:nvSpPr>
        <p:spPr bwMode="auto">
          <a:xfrm>
            <a:off x="228600" y="4370388"/>
            <a:ext cx="2121408" cy="860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7194550" y="3824288"/>
            <a:ext cx="1214438" cy="2203450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 flipV="1">
            <a:off x="6629400" y="4351338"/>
            <a:ext cx="3175" cy="1962150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5060950" y="3824288"/>
            <a:ext cx="1535113" cy="795337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 flipV="1">
            <a:off x="5029200" y="4348163"/>
            <a:ext cx="3175" cy="1962150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265113" y="22844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 flipV="1">
            <a:off x="22860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V="1">
            <a:off x="50292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447675" y="2551113"/>
            <a:ext cx="157321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United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Kingdom</a:t>
            </a:r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-952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1050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2998788" y="0"/>
            <a:ext cx="408305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4800" b="1">
                <a:solidFill>
                  <a:srgbClr val="FFFFFF"/>
                </a:solidFill>
              </a:rPr>
              <a:t>Mosaic Age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3600" b="1">
                <a:solidFill>
                  <a:srgbClr val="FFFFFF"/>
                </a:solidFill>
              </a:rPr>
              <a:t>1400 Years</a:t>
            </a:r>
          </a:p>
        </p:txBody>
      </p:sp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4621213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677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1878013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930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2871788" y="2495550"/>
            <a:ext cx="1573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Divided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Kingdom</a:t>
            </a:r>
          </a:p>
        </p:txBody>
      </p:sp>
      <p:sp>
        <p:nvSpPr>
          <p:cNvPr id="4114" name="AutoShape 17"/>
          <p:cNvSpPr>
            <a:spLocks noChangeArrowheads="1"/>
          </p:cNvSpPr>
          <p:nvPr/>
        </p:nvSpPr>
        <p:spPr bwMode="auto">
          <a:xfrm>
            <a:off x="228601" y="3657600"/>
            <a:ext cx="7935912" cy="722313"/>
          </a:xfrm>
          <a:prstGeom prst="chevron">
            <a:avLst>
              <a:gd name="adj" fmla="val 14966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16" name="AutoShape 19"/>
          <p:cNvSpPr>
            <a:spLocks noChangeArrowheads="1"/>
          </p:cNvSpPr>
          <p:nvPr/>
        </p:nvSpPr>
        <p:spPr bwMode="auto">
          <a:xfrm>
            <a:off x="2079626" y="4065588"/>
            <a:ext cx="293686" cy="1166812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>
            <a:off x="2243137" y="3679825"/>
            <a:ext cx="2814638" cy="976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1Kings 12-22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2Kings 1-20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2Chronicles 10-32</a:t>
            </a:r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4987926" y="4581525"/>
            <a:ext cx="2605088" cy="127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2Kings 21-25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2Chronicles 33-36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Nahum, Zephaniah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Habakkuk, Jeremiah</a:t>
            </a:r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6627813" y="7235825"/>
            <a:ext cx="34877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All dates are approximations</a:t>
            </a:r>
          </a:p>
        </p:txBody>
      </p:sp>
      <p:sp>
        <p:nvSpPr>
          <p:cNvPr id="4121" name="Line 24"/>
          <p:cNvSpPr>
            <a:spLocks noChangeShapeType="1"/>
          </p:cNvSpPr>
          <p:nvPr/>
        </p:nvSpPr>
        <p:spPr bwMode="auto">
          <a:xfrm flipV="1">
            <a:off x="265113" y="4935538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Text Box 25"/>
          <p:cNvSpPr txBox="1">
            <a:spLocks noChangeArrowheads="1"/>
          </p:cNvSpPr>
          <p:nvPr/>
        </p:nvSpPr>
        <p:spPr bwMode="auto">
          <a:xfrm>
            <a:off x="0" y="6308725"/>
            <a:ext cx="12954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Kings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Saul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David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Solomon</a:t>
            </a:r>
          </a:p>
        </p:txBody>
      </p:sp>
      <p:sp>
        <p:nvSpPr>
          <p:cNvPr id="4123" name="Line 26"/>
          <p:cNvSpPr>
            <a:spLocks noChangeShapeType="1"/>
          </p:cNvSpPr>
          <p:nvPr/>
        </p:nvSpPr>
        <p:spPr bwMode="auto">
          <a:xfrm flipH="1" flipV="1">
            <a:off x="2284412" y="4581524"/>
            <a:ext cx="1587" cy="1728786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Text Box 27"/>
          <p:cNvSpPr txBox="1">
            <a:spLocks noChangeArrowheads="1"/>
          </p:cNvSpPr>
          <p:nvPr/>
        </p:nvSpPr>
        <p:spPr bwMode="auto">
          <a:xfrm>
            <a:off x="1593850" y="6300788"/>
            <a:ext cx="13843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Rebellion</a:t>
            </a:r>
          </a:p>
        </p:txBody>
      </p:sp>
      <p:sp>
        <p:nvSpPr>
          <p:cNvPr id="4125" name="Line 28"/>
          <p:cNvSpPr>
            <a:spLocks noChangeShapeType="1"/>
          </p:cNvSpPr>
          <p:nvPr/>
        </p:nvSpPr>
        <p:spPr bwMode="auto">
          <a:xfrm flipV="1">
            <a:off x="66294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29"/>
          <p:cNvSpPr>
            <a:spLocks noChangeShapeType="1"/>
          </p:cNvSpPr>
          <p:nvPr/>
        </p:nvSpPr>
        <p:spPr bwMode="auto">
          <a:xfrm flipV="1">
            <a:off x="80010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Text Box 30"/>
          <p:cNvSpPr txBox="1">
            <a:spLocks noChangeArrowheads="1"/>
          </p:cNvSpPr>
          <p:nvPr/>
        </p:nvSpPr>
        <p:spPr bwMode="auto">
          <a:xfrm>
            <a:off x="6221413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542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28" name="Text Box 31"/>
          <p:cNvSpPr txBox="1">
            <a:spLocks noChangeArrowheads="1"/>
          </p:cNvSpPr>
          <p:nvPr/>
        </p:nvSpPr>
        <p:spPr bwMode="auto">
          <a:xfrm>
            <a:off x="7593013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492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29" name="Text Box 32"/>
          <p:cNvSpPr txBox="1">
            <a:spLocks noChangeArrowheads="1"/>
          </p:cNvSpPr>
          <p:nvPr/>
        </p:nvSpPr>
        <p:spPr bwMode="auto">
          <a:xfrm>
            <a:off x="5270500" y="2495550"/>
            <a:ext cx="10731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Judah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Alone</a:t>
            </a:r>
          </a:p>
        </p:txBody>
      </p:sp>
      <p:sp>
        <p:nvSpPr>
          <p:cNvPr id="4130" name="Text Box 33"/>
          <p:cNvSpPr txBox="1">
            <a:spLocks noChangeArrowheads="1"/>
          </p:cNvSpPr>
          <p:nvPr/>
        </p:nvSpPr>
        <p:spPr bwMode="auto">
          <a:xfrm>
            <a:off x="6588125" y="2495550"/>
            <a:ext cx="14541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Babylonian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Captivity</a:t>
            </a:r>
          </a:p>
        </p:txBody>
      </p:sp>
      <p:sp>
        <p:nvSpPr>
          <p:cNvPr id="4132" name="Text Box 35"/>
          <p:cNvSpPr txBox="1">
            <a:spLocks noChangeArrowheads="1"/>
          </p:cNvSpPr>
          <p:nvPr/>
        </p:nvSpPr>
        <p:spPr bwMode="auto">
          <a:xfrm>
            <a:off x="228600" y="5230813"/>
            <a:ext cx="2144712" cy="976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Psalms, Proverbs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Ecclesiastes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Song of Solomon</a:t>
            </a:r>
          </a:p>
        </p:txBody>
      </p:sp>
      <p:sp>
        <p:nvSpPr>
          <p:cNvPr id="4133" name="Text Box 36"/>
          <p:cNvSpPr txBox="1">
            <a:spLocks noChangeArrowheads="1"/>
          </p:cNvSpPr>
          <p:nvPr/>
        </p:nvSpPr>
        <p:spPr bwMode="auto">
          <a:xfrm>
            <a:off x="3063875" y="4632325"/>
            <a:ext cx="1374775" cy="2159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Obadiah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Joel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Jonah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Amos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Hosea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Micah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Isaiah</a:t>
            </a:r>
          </a:p>
        </p:txBody>
      </p:sp>
      <p:sp>
        <p:nvSpPr>
          <p:cNvPr id="4134" name="Text Box 37"/>
          <p:cNvSpPr txBox="1">
            <a:spLocks noChangeArrowheads="1"/>
          </p:cNvSpPr>
          <p:nvPr/>
        </p:nvSpPr>
        <p:spPr bwMode="auto">
          <a:xfrm>
            <a:off x="4578350" y="6300788"/>
            <a:ext cx="9017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Fall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Israel</a:t>
            </a:r>
          </a:p>
        </p:txBody>
      </p:sp>
      <p:sp>
        <p:nvSpPr>
          <p:cNvPr id="4135" name="Text Box 38"/>
          <p:cNvSpPr txBox="1">
            <a:spLocks noChangeArrowheads="1"/>
          </p:cNvSpPr>
          <p:nvPr/>
        </p:nvSpPr>
        <p:spPr bwMode="auto">
          <a:xfrm>
            <a:off x="6175375" y="6300788"/>
            <a:ext cx="9096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Fall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Judah</a:t>
            </a:r>
          </a:p>
        </p:txBody>
      </p:sp>
      <p:sp>
        <p:nvSpPr>
          <p:cNvPr id="4136" name="Text Box 39"/>
          <p:cNvSpPr txBox="1">
            <a:spLocks noChangeArrowheads="1"/>
          </p:cNvSpPr>
          <p:nvPr/>
        </p:nvSpPr>
        <p:spPr bwMode="auto">
          <a:xfrm>
            <a:off x="7189788" y="5883909"/>
            <a:ext cx="1760537" cy="976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Daniel 1-5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Ezekiel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Lamentations</a:t>
            </a:r>
          </a:p>
        </p:txBody>
      </p:sp>
      <p:sp>
        <p:nvSpPr>
          <p:cNvPr id="4137" name="Text Box 40"/>
          <p:cNvSpPr txBox="1">
            <a:spLocks noChangeArrowheads="1"/>
          </p:cNvSpPr>
          <p:nvPr/>
        </p:nvSpPr>
        <p:spPr bwMode="auto">
          <a:xfrm>
            <a:off x="6660358" y="3833813"/>
            <a:ext cx="1340642" cy="3857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2Kings 25</a:t>
            </a:r>
          </a:p>
        </p:txBody>
      </p:sp>
      <p:sp>
        <p:nvSpPr>
          <p:cNvPr id="4119" name="Text Box 22"/>
          <p:cNvSpPr txBox="1">
            <a:spLocks noChangeArrowheads="1"/>
          </p:cNvSpPr>
          <p:nvPr/>
        </p:nvSpPr>
        <p:spPr bwMode="auto">
          <a:xfrm>
            <a:off x="254001" y="3658076"/>
            <a:ext cx="2006599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1Samuel 9-31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2Samuel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1Kings 1-11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1Chronicles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2Chronicles 1-9</a:t>
            </a:r>
          </a:p>
        </p:txBody>
      </p:sp>
    </p:spTree>
    <p:extLst>
      <p:ext uri="{BB962C8B-B14F-4D97-AF65-F5344CB8AC3E}">
        <p14:creationId xmlns:p14="http://schemas.microsoft.com/office/powerpoint/2010/main" val="115296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8"/>
          <p:cNvSpPr>
            <a:spLocks noChangeArrowheads="1"/>
          </p:cNvSpPr>
          <p:nvPr/>
        </p:nvSpPr>
        <p:spPr bwMode="auto">
          <a:xfrm>
            <a:off x="228600" y="4370388"/>
            <a:ext cx="2121408" cy="860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7194550" y="3824288"/>
            <a:ext cx="1214438" cy="2203450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 flipV="1">
            <a:off x="6629400" y="4351338"/>
            <a:ext cx="3175" cy="1962150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5060950" y="3824288"/>
            <a:ext cx="1535113" cy="795337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 flipV="1">
            <a:off x="5029200" y="4348163"/>
            <a:ext cx="3175" cy="1962150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265113" y="22844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 flipV="1">
            <a:off x="22860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V="1">
            <a:off x="50292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 flipV="1">
            <a:off x="9802813" y="2284413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447675" y="2551113"/>
            <a:ext cx="157321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United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Kingdom</a:t>
            </a:r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-952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1050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2998788" y="0"/>
            <a:ext cx="408305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4800" b="1">
                <a:solidFill>
                  <a:srgbClr val="FFFFFF"/>
                </a:solidFill>
              </a:rPr>
              <a:t>Mosaic Age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3600" b="1">
                <a:solidFill>
                  <a:srgbClr val="FFFFFF"/>
                </a:solidFill>
              </a:rPr>
              <a:t>1400 Years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9304338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400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4621213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677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1878013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930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2871788" y="2495550"/>
            <a:ext cx="1573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Divided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Kingdom</a:t>
            </a:r>
          </a:p>
        </p:txBody>
      </p:sp>
      <p:sp>
        <p:nvSpPr>
          <p:cNvPr id="4114" name="AutoShape 17"/>
          <p:cNvSpPr>
            <a:spLocks noChangeArrowheads="1"/>
          </p:cNvSpPr>
          <p:nvPr/>
        </p:nvSpPr>
        <p:spPr bwMode="auto">
          <a:xfrm>
            <a:off x="228600" y="3657600"/>
            <a:ext cx="9852025" cy="722313"/>
          </a:xfrm>
          <a:prstGeom prst="chevron">
            <a:avLst>
              <a:gd name="adj" fmla="val 14966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16" name="AutoShape 19"/>
          <p:cNvSpPr>
            <a:spLocks noChangeArrowheads="1"/>
          </p:cNvSpPr>
          <p:nvPr/>
        </p:nvSpPr>
        <p:spPr bwMode="auto">
          <a:xfrm>
            <a:off x="2079626" y="4065588"/>
            <a:ext cx="293686" cy="1166812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>
            <a:off x="2243137" y="3679825"/>
            <a:ext cx="2814638" cy="976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1Kings 12-22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2Kings 1-20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2Chronicles 10-32</a:t>
            </a:r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4987926" y="4581525"/>
            <a:ext cx="2605088" cy="127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2Kings 21-25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2Chronicles 33-36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Nahum, Zephaniah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Habakkuk, Jeremiah</a:t>
            </a:r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6627813" y="7235825"/>
            <a:ext cx="34877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All dates are approximations</a:t>
            </a:r>
          </a:p>
        </p:txBody>
      </p:sp>
      <p:sp>
        <p:nvSpPr>
          <p:cNvPr id="4121" name="Line 24"/>
          <p:cNvSpPr>
            <a:spLocks noChangeShapeType="1"/>
          </p:cNvSpPr>
          <p:nvPr/>
        </p:nvSpPr>
        <p:spPr bwMode="auto">
          <a:xfrm flipV="1">
            <a:off x="265113" y="4935538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Text Box 25"/>
          <p:cNvSpPr txBox="1">
            <a:spLocks noChangeArrowheads="1"/>
          </p:cNvSpPr>
          <p:nvPr/>
        </p:nvSpPr>
        <p:spPr bwMode="auto">
          <a:xfrm>
            <a:off x="0" y="6308725"/>
            <a:ext cx="12954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Kings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Saul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David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Solomon</a:t>
            </a:r>
          </a:p>
        </p:txBody>
      </p:sp>
      <p:sp>
        <p:nvSpPr>
          <p:cNvPr id="4123" name="Line 26"/>
          <p:cNvSpPr>
            <a:spLocks noChangeShapeType="1"/>
          </p:cNvSpPr>
          <p:nvPr/>
        </p:nvSpPr>
        <p:spPr bwMode="auto">
          <a:xfrm flipH="1" flipV="1">
            <a:off x="2284412" y="4581524"/>
            <a:ext cx="1587" cy="1728786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Text Box 27"/>
          <p:cNvSpPr txBox="1">
            <a:spLocks noChangeArrowheads="1"/>
          </p:cNvSpPr>
          <p:nvPr/>
        </p:nvSpPr>
        <p:spPr bwMode="auto">
          <a:xfrm>
            <a:off x="1593850" y="6300788"/>
            <a:ext cx="13843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Rebellion</a:t>
            </a:r>
          </a:p>
        </p:txBody>
      </p:sp>
      <p:sp>
        <p:nvSpPr>
          <p:cNvPr id="4125" name="Line 28"/>
          <p:cNvSpPr>
            <a:spLocks noChangeShapeType="1"/>
          </p:cNvSpPr>
          <p:nvPr/>
        </p:nvSpPr>
        <p:spPr bwMode="auto">
          <a:xfrm flipV="1">
            <a:off x="66294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29"/>
          <p:cNvSpPr>
            <a:spLocks noChangeShapeType="1"/>
          </p:cNvSpPr>
          <p:nvPr/>
        </p:nvSpPr>
        <p:spPr bwMode="auto">
          <a:xfrm flipV="1">
            <a:off x="8001000" y="2284413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Text Box 30"/>
          <p:cNvSpPr txBox="1">
            <a:spLocks noChangeArrowheads="1"/>
          </p:cNvSpPr>
          <p:nvPr/>
        </p:nvSpPr>
        <p:spPr bwMode="auto">
          <a:xfrm>
            <a:off x="6221413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542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28" name="Text Box 31"/>
          <p:cNvSpPr txBox="1">
            <a:spLocks noChangeArrowheads="1"/>
          </p:cNvSpPr>
          <p:nvPr/>
        </p:nvSpPr>
        <p:spPr bwMode="auto">
          <a:xfrm>
            <a:off x="7593013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492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29" name="Text Box 32"/>
          <p:cNvSpPr txBox="1">
            <a:spLocks noChangeArrowheads="1"/>
          </p:cNvSpPr>
          <p:nvPr/>
        </p:nvSpPr>
        <p:spPr bwMode="auto">
          <a:xfrm>
            <a:off x="5270500" y="2495550"/>
            <a:ext cx="10731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Judah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Alone</a:t>
            </a:r>
          </a:p>
        </p:txBody>
      </p:sp>
      <p:sp>
        <p:nvSpPr>
          <p:cNvPr id="4130" name="Text Box 33"/>
          <p:cNvSpPr txBox="1">
            <a:spLocks noChangeArrowheads="1"/>
          </p:cNvSpPr>
          <p:nvPr/>
        </p:nvSpPr>
        <p:spPr bwMode="auto">
          <a:xfrm>
            <a:off x="6588125" y="2495550"/>
            <a:ext cx="14541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Babylonian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Captivity</a:t>
            </a:r>
          </a:p>
        </p:txBody>
      </p:sp>
      <p:sp>
        <p:nvSpPr>
          <p:cNvPr id="4131" name="Text Box 34"/>
          <p:cNvSpPr txBox="1">
            <a:spLocks noChangeArrowheads="1"/>
          </p:cNvSpPr>
          <p:nvPr/>
        </p:nvSpPr>
        <p:spPr bwMode="auto">
          <a:xfrm>
            <a:off x="7986713" y="2495550"/>
            <a:ext cx="186055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FFFFFF"/>
                </a:solidFill>
              </a:rPr>
              <a:t>Jews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FFFFFF"/>
                </a:solidFill>
              </a:rPr>
              <a:t>Restoration</a:t>
            </a:r>
          </a:p>
        </p:txBody>
      </p:sp>
      <p:sp>
        <p:nvSpPr>
          <p:cNvPr id="4132" name="Text Box 35"/>
          <p:cNvSpPr txBox="1">
            <a:spLocks noChangeArrowheads="1"/>
          </p:cNvSpPr>
          <p:nvPr/>
        </p:nvSpPr>
        <p:spPr bwMode="auto">
          <a:xfrm>
            <a:off x="228600" y="5230813"/>
            <a:ext cx="2144712" cy="976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Psalms, Proverbs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Ecclesiastes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Song of Solomon</a:t>
            </a:r>
          </a:p>
        </p:txBody>
      </p:sp>
      <p:sp>
        <p:nvSpPr>
          <p:cNvPr id="4133" name="Text Box 36"/>
          <p:cNvSpPr txBox="1">
            <a:spLocks noChangeArrowheads="1"/>
          </p:cNvSpPr>
          <p:nvPr/>
        </p:nvSpPr>
        <p:spPr bwMode="auto">
          <a:xfrm>
            <a:off x="3063875" y="4632325"/>
            <a:ext cx="1374775" cy="2159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Obadiah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Joel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Jonah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Amos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Hosea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Micah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Isaiah</a:t>
            </a:r>
          </a:p>
        </p:txBody>
      </p:sp>
      <p:sp>
        <p:nvSpPr>
          <p:cNvPr id="4134" name="Text Box 37"/>
          <p:cNvSpPr txBox="1">
            <a:spLocks noChangeArrowheads="1"/>
          </p:cNvSpPr>
          <p:nvPr/>
        </p:nvSpPr>
        <p:spPr bwMode="auto">
          <a:xfrm>
            <a:off x="4578350" y="6300788"/>
            <a:ext cx="9017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Fall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Israel</a:t>
            </a:r>
          </a:p>
        </p:txBody>
      </p:sp>
      <p:sp>
        <p:nvSpPr>
          <p:cNvPr id="4135" name="Text Box 38"/>
          <p:cNvSpPr txBox="1">
            <a:spLocks noChangeArrowheads="1"/>
          </p:cNvSpPr>
          <p:nvPr/>
        </p:nvSpPr>
        <p:spPr bwMode="auto">
          <a:xfrm>
            <a:off x="6175375" y="6300788"/>
            <a:ext cx="9096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Fall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Judah</a:t>
            </a:r>
          </a:p>
        </p:txBody>
      </p:sp>
      <p:sp>
        <p:nvSpPr>
          <p:cNvPr id="4136" name="Text Box 39"/>
          <p:cNvSpPr txBox="1">
            <a:spLocks noChangeArrowheads="1"/>
          </p:cNvSpPr>
          <p:nvPr/>
        </p:nvSpPr>
        <p:spPr bwMode="auto">
          <a:xfrm>
            <a:off x="7189788" y="5883909"/>
            <a:ext cx="1760537" cy="976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Daniel 1-5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Ezekiel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Lamentations</a:t>
            </a:r>
          </a:p>
        </p:txBody>
      </p:sp>
      <p:sp>
        <p:nvSpPr>
          <p:cNvPr id="4137" name="Text Box 40"/>
          <p:cNvSpPr txBox="1">
            <a:spLocks noChangeArrowheads="1"/>
          </p:cNvSpPr>
          <p:nvPr/>
        </p:nvSpPr>
        <p:spPr bwMode="auto">
          <a:xfrm>
            <a:off x="6660358" y="3833813"/>
            <a:ext cx="1340642" cy="3857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2Kings 25</a:t>
            </a:r>
          </a:p>
        </p:txBody>
      </p:sp>
      <p:sp>
        <p:nvSpPr>
          <p:cNvPr id="4138" name="Text Box 41"/>
          <p:cNvSpPr txBox="1">
            <a:spLocks noChangeArrowheads="1"/>
          </p:cNvSpPr>
          <p:nvPr/>
        </p:nvSpPr>
        <p:spPr bwMode="auto">
          <a:xfrm>
            <a:off x="8302623" y="3668713"/>
            <a:ext cx="1673352" cy="976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Esther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Ezra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Nehemiah</a:t>
            </a:r>
          </a:p>
        </p:txBody>
      </p:sp>
      <p:sp>
        <p:nvSpPr>
          <p:cNvPr id="4139" name="Text Box 42"/>
          <p:cNvSpPr txBox="1">
            <a:spLocks noChangeArrowheads="1"/>
          </p:cNvSpPr>
          <p:nvPr/>
        </p:nvSpPr>
        <p:spPr bwMode="auto">
          <a:xfrm>
            <a:off x="8302622" y="4619625"/>
            <a:ext cx="1668591" cy="127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Haggai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Zechariah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Malachi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Daniel 6-12</a:t>
            </a:r>
          </a:p>
        </p:txBody>
      </p:sp>
      <p:sp>
        <p:nvSpPr>
          <p:cNvPr id="4119" name="Text Box 22"/>
          <p:cNvSpPr txBox="1">
            <a:spLocks noChangeArrowheads="1"/>
          </p:cNvSpPr>
          <p:nvPr/>
        </p:nvSpPr>
        <p:spPr bwMode="auto">
          <a:xfrm>
            <a:off x="254001" y="3658076"/>
            <a:ext cx="2006599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1Samuel 9-31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2Samuel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1Kings 1-11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1Chronicles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2Chronicles 1-9</a:t>
            </a:r>
          </a:p>
        </p:txBody>
      </p:sp>
    </p:spTree>
    <p:extLst>
      <p:ext uri="{BB962C8B-B14F-4D97-AF65-F5344CB8AC3E}">
        <p14:creationId xmlns:p14="http://schemas.microsoft.com/office/powerpoint/2010/main" val="2619624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Bitstream Vera Sans"/>
        <a:cs typeface="Bitstream Vera Sans"/>
      </a:majorFont>
      <a:minorFont>
        <a:latin typeface="Bitstream Vera Sans"/>
        <a:ea typeface="Bitstream Vera Sans"/>
        <a:cs typeface="Bitstream Vera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Bitstream Vera Sans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Bitstream Vera Sans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824</Words>
  <Application>Microsoft Office PowerPoint</Application>
  <PresentationFormat>Custom</PresentationFormat>
  <Paragraphs>328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Bitstream Vera Sans</vt:lpstr>
      <vt:lpstr>Bitstream Vera Serif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Divided Kingdom</vt:lpstr>
      <vt:lpstr>Judah Alone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Henderson</dc:creator>
  <cp:lastModifiedBy>Dan Henderson</cp:lastModifiedBy>
  <cp:revision>26</cp:revision>
  <dcterms:modified xsi:type="dcterms:W3CDTF">2017-03-26T21:04:33Z</dcterms:modified>
</cp:coreProperties>
</file>