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73" r:id="rId2"/>
    <p:sldId id="274" r:id="rId3"/>
    <p:sldId id="258" r:id="rId4"/>
    <p:sldId id="259" r:id="rId5"/>
    <p:sldId id="261" r:id="rId6"/>
    <p:sldId id="262" r:id="rId7"/>
    <p:sldId id="263" r:id="rId8"/>
    <p:sldId id="264" r:id="rId9"/>
    <p:sldId id="265" r:id="rId10"/>
    <p:sldId id="266" r:id="rId11"/>
    <p:sldId id="268" r:id="rId12"/>
    <p:sldId id="269" r:id="rId13"/>
    <p:sldId id="270" r:id="rId14"/>
    <p:sldId id="271" r:id="rId15"/>
    <p:sldId id="275" r:id="rId16"/>
  </p:sldIdLst>
  <p:sldSz cx="10080625" cy="7559675"/>
  <p:notesSz cx="7772400" cy="10058400"/>
  <p:defaultTextStyle>
    <a:defPPr>
      <a:defRPr lang="en-GB"/>
    </a:defPPr>
    <a:lvl1pPr algn="l" defTabSz="457200" rtl="0" fontAlgn="base" hangingPunct="0">
      <a:lnSpc>
        <a:spcPct val="95000"/>
      </a:lnSpc>
      <a:spcBef>
        <a:spcPct val="0"/>
      </a:spcBef>
      <a:spcAft>
        <a:spcPct val="0"/>
      </a:spcAft>
      <a:buClr>
        <a:srgbClr val="000000"/>
      </a:buClr>
      <a:buSzPct val="100000"/>
      <a:buFont typeface="Times New Roman" pitchFamily="16" charset="0"/>
      <a:defRPr sz="2400" kern="1200">
        <a:solidFill>
          <a:schemeClr val="tx1"/>
        </a:solidFill>
        <a:latin typeface="Times New Roman" pitchFamily="16" charset="0"/>
        <a:ea typeface="+mn-ea"/>
        <a:cs typeface="+mn-cs"/>
      </a:defRPr>
    </a:lvl1pPr>
    <a:lvl2pPr marL="742950" indent="-285750" algn="l" defTabSz="457200" rtl="0" fontAlgn="base" hangingPunct="0">
      <a:lnSpc>
        <a:spcPct val="95000"/>
      </a:lnSpc>
      <a:spcBef>
        <a:spcPct val="0"/>
      </a:spcBef>
      <a:spcAft>
        <a:spcPct val="0"/>
      </a:spcAft>
      <a:buClr>
        <a:srgbClr val="000000"/>
      </a:buClr>
      <a:buSzPct val="100000"/>
      <a:buFont typeface="Times New Roman" pitchFamily="16" charset="0"/>
      <a:defRPr sz="2400" kern="1200">
        <a:solidFill>
          <a:schemeClr val="tx1"/>
        </a:solidFill>
        <a:latin typeface="Times New Roman" pitchFamily="16" charset="0"/>
        <a:ea typeface="+mn-ea"/>
        <a:cs typeface="+mn-cs"/>
      </a:defRPr>
    </a:lvl2pPr>
    <a:lvl3pPr marL="1143000" indent="-228600" algn="l" defTabSz="457200" rtl="0" fontAlgn="base" hangingPunct="0">
      <a:lnSpc>
        <a:spcPct val="95000"/>
      </a:lnSpc>
      <a:spcBef>
        <a:spcPct val="0"/>
      </a:spcBef>
      <a:spcAft>
        <a:spcPct val="0"/>
      </a:spcAft>
      <a:buClr>
        <a:srgbClr val="000000"/>
      </a:buClr>
      <a:buSzPct val="100000"/>
      <a:buFont typeface="Times New Roman" pitchFamily="16" charset="0"/>
      <a:defRPr sz="2400" kern="1200">
        <a:solidFill>
          <a:schemeClr val="tx1"/>
        </a:solidFill>
        <a:latin typeface="Times New Roman" pitchFamily="16" charset="0"/>
        <a:ea typeface="+mn-ea"/>
        <a:cs typeface="+mn-cs"/>
      </a:defRPr>
    </a:lvl3pPr>
    <a:lvl4pPr marL="1600200" indent="-228600" algn="l" defTabSz="457200" rtl="0" fontAlgn="base" hangingPunct="0">
      <a:lnSpc>
        <a:spcPct val="95000"/>
      </a:lnSpc>
      <a:spcBef>
        <a:spcPct val="0"/>
      </a:spcBef>
      <a:spcAft>
        <a:spcPct val="0"/>
      </a:spcAft>
      <a:buClr>
        <a:srgbClr val="000000"/>
      </a:buClr>
      <a:buSzPct val="100000"/>
      <a:buFont typeface="Times New Roman" pitchFamily="16" charset="0"/>
      <a:defRPr sz="2400" kern="1200">
        <a:solidFill>
          <a:schemeClr val="tx1"/>
        </a:solidFill>
        <a:latin typeface="Times New Roman" pitchFamily="16" charset="0"/>
        <a:ea typeface="+mn-ea"/>
        <a:cs typeface="+mn-cs"/>
      </a:defRPr>
    </a:lvl4pPr>
    <a:lvl5pPr marL="2057400" indent="-228600" algn="l" defTabSz="457200" rtl="0" fontAlgn="base" hangingPunct="0">
      <a:lnSpc>
        <a:spcPct val="95000"/>
      </a:lnSpc>
      <a:spcBef>
        <a:spcPct val="0"/>
      </a:spcBef>
      <a:spcAft>
        <a:spcPct val="0"/>
      </a:spcAft>
      <a:buClr>
        <a:srgbClr val="000000"/>
      </a:buClr>
      <a:buSzPct val="100000"/>
      <a:buFont typeface="Times New Roman" pitchFamily="16" charset="0"/>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085" autoAdjust="0"/>
  </p:normalViewPr>
  <p:slideViewPr>
    <p:cSldViewPr>
      <p:cViewPr varScale="1">
        <p:scale>
          <a:sx n="42" d="100"/>
          <a:sy n="42" d="100"/>
        </p:scale>
        <p:origin x="-6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587500" y="1006475"/>
            <a:ext cx="4594225" cy="3444875"/>
          </a:xfrm>
          <a:prstGeom prst="rect">
            <a:avLst/>
          </a:prstGeom>
          <a:noFill/>
          <a:ln w="9525">
            <a:noFill/>
            <a:round/>
            <a:headEnd/>
            <a:tailEnd/>
          </a:ln>
          <a:effectLst/>
        </p:spPr>
      </p:sp>
      <p:sp>
        <p:nvSpPr>
          <p:cNvPr id="2050" name="Rectangle 2"/>
          <p:cNvSpPr>
            <a:spLocks noGrp="1" noChangeArrowheads="1"/>
          </p:cNvSpPr>
          <p:nvPr>
            <p:ph type="body"/>
          </p:nvPr>
        </p:nvSpPr>
        <p:spPr bwMode="auto">
          <a:xfrm>
            <a:off x="1185863" y="4787900"/>
            <a:ext cx="5405437" cy="38242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cap="small" dirty="0" smtClean="0">
                <a:solidFill>
                  <a:srgbClr val="000000"/>
                </a:solidFill>
                <a:latin typeface="Times New Roman" pitchFamily="16" charset="0"/>
                <a:ea typeface="+mn-ea"/>
                <a:cs typeface="+mn-cs"/>
              </a:rPr>
              <a:t>Names of God</a:t>
            </a:r>
          </a:p>
          <a:p>
            <a:r>
              <a:rPr lang="en-US" sz="1200" b="1" kern="1200" cap="small" dirty="0" smtClean="0">
                <a:solidFill>
                  <a:srgbClr val="000000"/>
                </a:solidFill>
                <a:latin typeface="Times New Roman" pitchFamily="16" charset="0"/>
                <a:ea typeface="+mn-ea"/>
                <a:cs typeface="+mn-cs"/>
              </a:rPr>
              <a:t>Exodus 20:7</a:t>
            </a:r>
          </a:p>
          <a:p>
            <a:r>
              <a:rPr lang="en-US" sz="1200" kern="1200" dirty="0" smtClean="0">
                <a:solidFill>
                  <a:srgbClr val="000000"/>
                </a:solidFill>
                <a:latin typeface="Times New Roman" pitchFamily="16" charset="0"/>
                <a:ea typeface="+mn-ea"/>
                <a:cs typeface="+mn-cs"/>
              </a:rPr>
              <a:t>Names often more than just personal titles - are often descriptive:</a:t>
            </a:r>
          </a:p>
          <a:p>
            <a:r>
              <a:rPr lang="en-US" sz="1200" b="1" i="1" kern="1200" dirty="0" smtClean="0">
                <a:solidFill>
                  <a:srgbClr val="000000"/>
                </a:solidFill>
                <a:latin typeface="Times New Roman" pitchFamily="16" charset="0"/>
                <a:ea typeface="+mn-ea"/>
                <a:cs typeface="+mn-cs"/>
              </a:rPr>
              <a:t>Genesis 17:5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No longer shall your name be called Abram, but your name shall be Abraham, for I have made you the father of a multitude of nations.</a:t>
            </a:r>
          </a:p>
          <a:p>
            <a:r>
              <a:rPr lang="en-US" sz="1200" b="1" i="1" kern="1200" dirty="0" smtClean="0">
                <a:solidFill>
                  <a:srgbClr val="000000"/>
                </a:solidFill>
                <a:latin typeface="Times New Roman" pitchFamily="16" charset="0"/>
                <a:ea typeface="+mn-ea"/>
                <a:cs typeface="+mn-cs"/>
              </a:rPr>
              <a:t>Genesis 17:15-16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God said to Abraham, "As for </a:t>
            </a:r>
            <a:r>
              <a:rPr lang="en-US" sz="1200" i="1" kern="1200" dirty="0" err="1" smtClean="0">
                <a:solidFill>
                  <a:srgbClr val="000000"/>
                </a:solidFill>
                <a:latin typeface="Times New Roman" pitchFamily="16" charset="0"/>
                <a:ea typeface="+mn-ea"/>
                <a:cs typeface="+mn-cs"/>
              </a:rPr>
              <a:t>Sarai</a:t>
            </a:r>
            <a:r>
              <a:rPr lang="en-US" sz="1200" i="1" kern="1200" dirty="0" smtClean="0">
                <a:solidFill>
                  <a:srgbClr val="000000"/>
                </a:solidFill>
                <a:latin typeface="Times New Roman" pitchFamily="16" charset="0"/>
                <a:ea typeface="+mn-ea"/>
                <a:cs typeface="+mn-cs"/>
              </a:rPr>
              <a:t> your wife, you shall not call her name </a:t>
            </a:r>
            <a:r>
              <a:rPr lang="en-US" sz="1200" i="1" kern="1200" dirty="0" err="1" smtClean="0">
                <a:solidFill>
                  <a:srgbClr val="000000"/>
                </a:solidFill>
                <a:latin typeface="Times New Roman" pitchFamily="16" charset="0"/>
                <a:ea typeface="+mn-ea"/>
                <a:cs typeface="+mn-cs"/>
              </a:rPr>
              <a:t>Sarai</a:t>
            </a:r>
            <a:r>
              <a:rPr lang="en-US" sz="1200" i="1" kern="1200" dirty="0" smtClean="0">
                <a:solidFill>
                  <a:srgbClr val="000000"/>
                </a:solidFill>
                <a:latin typeface="Times New Roman" pitchFamily="16" charset="0"/>
                <a:ea typeface="+mn-ea"/>
                <a:cs typeface="+mn-cs"/>
              </a:rPr>
              <a:t>, but Sarah shall be her name. I will bless her, and moreover, I will give you a son by her. I will bless her, and she shall become nations; kings of peoples shall come from her."</a:t>
            </a:r>
          </a:p>
          <a:p>
            <a:r>
              <a:rPr lang="en-US" sz="1200" kern="1200" dirty="0" smtClean="0">
                <a:solidFill>
                  <a:srgbClr val="000000"/>
                </a:solidFill>
                <a:latin typeface="Times New Roman" pitchFamily="16" charset="0"/>
                <a:ea typeface="+mn-ea"/>
                <a:cs typeface="+mn-cs"/>
              </a:rPr>
              <a:t>Princess/mother of nations</a:t>
            </a:r>
          </a:p>
          <a:p>
            <a:r>
              <a:rPr lang="en-US" sz="1200" kern="1200" dirty="0" smtClean="0">
                <a:solidFill>
                  <a:srgbClr val="000000"/>
                </a:solidFill>
                <a:latin typeface="Times New Roman" pitchFamily="16" charset="0"/>
                <a:ea typeface="+mn-ea"/>
                <a:cs typeface="+mn-cs"/>
              </a:rPr>
              <a:t>God's names likewise are of great importance as they are Divine in origin and help reveal His nature, character and power.</a:t>
            </a:r>
          </a:p>
          <a:p>
            <a:r>
              <a:rPr lang="en-US" sz="1200" kern="1200" dirty="0" smtClean="0">
                <a:solidFill>
                  <a:srgbClr val="000000"/>
                </a:solidFill>
                <a:latin typeface="Times New Roman" pitchFamily="16" charset="0"/>
                <a:ea typeface="+mn-ea"/>
                <a:cs typeface="+mn-cs"/>
              </a:rPr>
              <a:t>No surprise there are many names used for God in the Bible.</a:t>
            </a:r>
          </a:p>
          <a:p>
            <a:r>
              <a:rPr lang="en-US" sz="1200" kern="1200" dirty="0" smtClean="0">
                <a:solidFill>
                  <a:srgbClr val="000000"/>
                </a:solidFill>
                <a:latin typeface="Times New Roman" pitchFamily="16" charset="0"/>
                <a:ea typeface="+mn-ea"/>
                <a:cs typeface="+mn-cs"/>
              </a:rPr>
              <a:t>Can one name contain the whole of His essence?</a:t>
            </a:r>
          </a:p>
          <a:p>
            <a:r>
              <a:rPr lang="en-US" sz="1200" kern="1200" dirty="0" smtClean="0">
                <a:solidFill>
                  <a:srgbClr val="000000"/>
                </a:solidFill>
                <a:latin typeface="Times New Roman" pitchFamily="16" charset="0"/>
                <a:ea typeface="+mn-ea"/>
                <a:cs typeface="+mn-cs"/>
              </a:rPr>
              <a:t>God's names are significant, holy. Not be used in common or flippant manners. Hold His name in reverence as it stands for Him.</a:t>
            </a:r>
          </a:p>
          <a:p>
            <a:r>
              <a:rPr lang="en-US" sz="1200" b="1" i="1" kern="1200" dirty="0" smtClean="0">
                <a:solidFill>
                  <a:srgbClr val="000000"/>
                </a:solidFill>
                <a:latin typeface="Times New Roman" pitchFamily="16" charset="0"/>
                <a:ea typeface="+mn-ea"/>
                <a:cs typeface="+mn-cs"/>
              </a:rPr>
              <a:t>Exodus 20:7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You shall not take the name of the LORD your God in vain, for the LORD will not hold him guiltless who takes his name in vain.</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SHADDAY" (The Almighty God)</a:t>
            </a:r>
          </a:p>
          <a:p>
            <a:r>
              <a:rPr lang="en-US" sz="1200" kern="1200" dirty="0" smtClean="0">
                <a:solidFill>
                  <a:srgbClr val="000000"/>
                </a:solidFill>
                <a:latin typeface="Times New Roman" pitchFamily="16" charset="0"/>
                <a:ea typeface="+mn-ea"/>
                <a:cs typeface="+mn-cs"/>
              </a:rPr>
              <a:t>Stresses the role of God as creator, sustainer of the universe; the initiator and keeper of covenants.</a:t>
            </a:r>
          </a:p>
          <a:p>
            <a:r>
              <a:rPr lang="en-US" sz="1200" kern="1200" dirty="0" smtClean="0">
                <a:solidFill>
                  <a:srgbClr val="000000"/>
                </a:solidFill>
                <a:latin typeface="Times New Roman" pitchFamily="16" charset="0"/>
                <a:ea typeface="+mn-ea"/>
                <a:cs typeface="+mn-cs"/>
              </a:rPr>
              <a:t>Not conceited or haughty when using this name - just stating facts.</a:t>
            </a:r>
          </a:p>
          <a:p>
            <a:r>
              <a:rPr lang="en-US" sz="1200" kern="1200" dirty="0" smtClean="0">
                <a:solidFill>
                  <a:srgbClr val="000000"/>
                </a:solidFill>
                <a:latin typeface="Times New Roman" pitchFamily="16" charset="0"/>
                <a:ea typeface="+mn-ea"/>
                <a:cs typeface="+mn-cs"/>
              </a:rPr>
              <a:t>Selected uses:</a:t>
            </a:r>
          </a:p>
          <a:p>
            <a:r>
              <a:rPr lang="en-US" sz="1200" b="1" i="1" kern="1200" dirty="0" smtClean="0">
                <a:solidFill>
                  <a:srgbClr val="000000"/>
                </a:solidFill>
                <a:latin typeface="Times New Roman" pitchFamily="16" charset="0"/>
                <a:ea typeface="+mn-ea"/>
                <a:cs typeface="+mn-cs"/>
              </a:rPr>
              <a:t>Genesis 17:1-2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Abram was ninety-nine years old the LORD appeared to Abram and said to him, "I am God Almighty; walk before me, and be blameless, that I may make my covenant between me and you, and may multiply you greatly."</a:t>
            </a:r>
          </a:p>
          <a:p>
            <a:r>
              <a:rPr lang="en-US" sz="1200" b="1" i="1" kern="1200" dirty="0" smtClean="0">
                <a:solidFill>
                  <a:srgbClr val="000000"/>
                </a:solidFill>
                <a:latin typeface="Times New Roman" pitchFamily="16" charset="0"/>
                <a:ea typeface="+mn-ea"/>
                <a:cs typeface="+mn-cs"/>
              </a:rPr>
              <a:t>Psalms 91:1</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He who dwells in the shelter of the Most High will abide in the shadow of the Almighty.</a:t>
            </a:r>
          </a:p>
          <a:p>
            <a:r>
              <a:rPr lang="en-US" sz="1200" kern="1200" dirty="0" smtClean="0">
                <a:solidFill>
                  <a:srgbClr val="000000"/>
                </a:solidFill>
                <a:latin typeface="Times New Roman" pitchFamily="16" charset="0"/>
                <a:ea typeface="+mn-ea"/>
                <a:cs typeface="+mn-cs"/>
              </a:rPr>
              <a:t>Comfort and security in serving such a God.</a:t>
            </a:r>
          </a:p>
          <a:p>
            <a:r>
              <a:rPr lang="en-US" sz="1200" kern="1200" dirty="0" smtClean="0">
                <a:solidFill>
                  <a:srgbClr val="000000"/>
                </a:solidFill>
                <a:latin typeface="Times New Roman" pitchFamily="16" charset="0"/>
                <a:ea typeface="+mn-ea"/>
                <a:cs typeface="+mn-cs"/>
              </a:rPr>
              <a:t>Almighty God possess all power:</a:t>
            </a:r>
          </a:p>
          <a:p>
            <a:r>
              <a:rPr lang="en-US" sz="1200" b="1" i="1" kern="1200" dirty="0" smtClean="0">
                <a:solidFill>
                  <a:srgbClr val="000000"/>
                </a:solidFill>
                <a:latin typeface="Times New Roman" pitchFamily="16" charset="0"/>
                <a:ea typeface="+mn-ea"/>
                <a:cs typeface="+mn-cs"/>
              </a:rPr>
              <a:t>Acts 17:24-25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The God who made the world and everything in it, being Lord of heaven and earth, does not live in temples made by man, nor is he served by human hands, as though he needed anything, since he himself gives to all mankind life and breath and everything.</a:t>
            </a:r>
          </a:p>
          <a:p>
            <a:r>
              <a:rPr lang="en-US" sz="1200" b="1" i="1" kern="1200" dirty="0" smtClean="0">
                <a:solidFill>
                  <a:srgbClr val="000000"/>
                </a:solidFill>
                <a:latin typeface="Times New Roman" pitchFamily="16" charset="0"/>
                <a:ea typeface="+mn-ea"/>
                <a:cs typeface="+mn-cs"/>
              </a:rPr>
              <a:t>2Peter 3:10</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But the day of the Lord will come like a thief, and then the heavens will pass away with a roar, and the heavenly bodies will be burned up and dissolved, and the earth and the works that are done on it will be exposed.</a:t>
            </a:r>
          </a:p>
          <a:p>
            <a:r>
              <a:rPr lang="en-US" sz="1200" b="1" i="1" kern="1200" dirty="0" smtClean="0">
                <a:solidFill>
                  <a:srgbClr val="000000"/>
                </a:solidFill>
                <a:latin typeface="Times New Roman" pitchFamily="16" charset="0"/>
                <a:ea typeface="+mn-ea"/>
                <a:cs typeface="+mn-cs"/>
              </a:rPr>
              <a:t>Romans 1:16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For I am not ashamed of the gospel, for it is the power of God for salvation to everyone who believes, to the Jew first and also to the Greek.</a:t>
            </a:r>
          </a:p>
          <a:p>
            <a:r>
              <a:rPr lang="en-US" sz="1200" kern="1200" dirty="0" smtClean="0">
                <a:solidFill>
                  <a:srgbClr val="000000"/>
                </a:solidFill>
                <a:latin typeface="Times New Roman" pitchFamily="16" charset="0"/>
                <a:ea typeface="+mn-ea"/>
                <a:cs typeface="+mn-cs"/>
              </a:rPr>
              <a:t>How should we view this Almighty God?</a:t>
            </a:r>
          </a:p>
          <a:p>
            <a:r>
              <a:rPr lang="en-US" sz="1200" b="1" i="1" kern="1200" dirty="0" smtClean="0">
                <a:solidFill>
                  <a:srgbClr val="000000"/>
                </a:solidFill>
                <a:latin typeface="Times New Roman" pitchFamily="16" charset="0"/>
                <a:ea typeface="+mn-ea"/>
                <a:cs typeface="+mn-cs"/>
              </a:rPr>
              <a:t>Revelation 1:8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 am the Alpha and the Omega," says the Lord God, "who is and who was and who is to come, the Almighty."</a:t>
            </a:r>
          </a:p>
          <a:p>
            <a:r>
              <a:rPr lang="en-US" sz="1200" b="1" i="1" kern="1200" dirty="0" smtClean="0">
                <a:solidFill>
                  <a:srgbClr val="000000"/>
                </a:solidFill>
                <a:latin typeface="Times New Roman" pitchFamily="16" charset="0"/>
                <a:ea typeface="+mn-ea"/>
                <a:cs typeface="+mn-cs"/>
              </a:rPr>
              <a:t>Revelation 1:17-18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I saw him, I fell at his feet as though dead. But he laid his right hand on me, saying, "Fear not, I am the first and the last, and the living one. I died, and behold I am alive forevermore, and I have the keys of Death and Hades.</a:t>
            </a:r>
          </a:p>
          <a:p>
            <a:r>
              <a:rPr lang="en-US" sz="1200" b="1" i="1" kern="1200" dirty="0" smtClean="0">
                <a:solidFill>
                  <a:srgbClr val="000000"/>
                </a:solidFill>
                <a:latin typeface="Times New Roman" pitchFamily="16" charset="0"/>
                <a:ea typeface="+mn-ea"/>
                <a:cs typeface="+mn-cs"/>
              </a:rPr>
              <a:t>Ezekiel 1:24-28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when they went, I heard the sound of their wings like the sound of many waters, like the sound of the Almighty, a sound of tumult like the sound of an army. When they stood still, they let down their wings. And there came a voice from above the expanse over their heads. When they stood still, they let down their wings. And above the expanse over their heads there was the likeness of a throne, in appearance like sapphire; and seated above the likeness of a throne was a likeness with a human appearance. And upward from what had the appearance of his waist I saw as it were gleaming metal, like the appearance of fire enclosed all around. And downward from what had the appearance of his waist I saw as it were the appearance of fire, and there was brightness around him. Like the appearance of the bow that is in the cloud on the day of rain, so was the appearance of the brightness all around. Such was the appearance of the likeness of the glory of the LORD. And when I saw it, I fell on my face, and I heard the voice of one speaking.</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32770"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OLAM" (The Eternal God)</a:t>
            </a:r>
          </a:p>
          <a:p>
            <a:r>
              <a:rPr lang="en-US" sz="1200" kern="1200" dirty="0" smtClean="0">
                <a:solidFill>
                  <a:srgbClr val="000000"/>
                </a:solidFill>
                <a:latin typeface="Times New Roman" pitchFamily="16" charset="0"/>
                <a:ea typeface="+mn-ea"/>
                <a:cs typeface="+mn-cs"/>
              </a:rPr>
              <a:t>Stresses the eternal duration of God.</a:t>
            </a:r>
          </a:p>
          <a:p>
            <a:r>
              <a:rPr lang="en-US" sz="1200" kern="1200" dirty="0" smtClean="0">
                <a:solidFill>
                  <a:srgbClr val="000000"/>
                </a:solidFill>
                <a:latin typeface="Times New Roman" pitchFamily="16" charset="0"/>
                <a:ea typeface="+mn-ea"/>
                <a:cs typeface="+mn-cs"/>
              </a:rPr>
              <a:t>As such God is without:</a:t>
            </a:r>
          </a:p>
          <a:p>
            <a:r>
              <a:rPr lang="en-US" sz="1200" kern="1200" dirty="0" smtClean="0">
                <a:solidFill>
                  <a:srgbClr val="000000"/>
                </a:solidFill>
                <a:latin typeface="Times New Roman" pitchFamily="16" charset="0"/>
                <a:ea typeface="+mn-ea"/>
                <a:cs typeface="+mn-cs"/>
              </a:rPr>
              <a:t>Beginning</a:t>
            </a:r>
          </a:p>
          <a:p>
            <a:r>
              <a:rPr lang="en-US" sz="1200" b="1" i="1" kern="1200" dirty="0" smtClean="0">
                <a:solidFill>
                  <a:srgbClr val="000000"/>
                </a:solidFill>
                <a:latin typeface="Times New Roman" pitchFamily="16" charset="0"/>
                <a:ea typeface="+mn-ea"/>
                <a:cs typeface="+mn-cs"/>
              </a:rPr>
              <a:t>Psalms 90:1-2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Lord, you have been our dwelling place in all generations. Before the mountains were brought forth, or ever you had formed the earth and the world, from everlasting to everlasting you are God.</a:t>
            </a:r>
          </a:p>
          <a:p>
            <a:r>
              <a:rPr lang="en-US" sz="1200" kern="1200" dirty="0" smtClean="0">
                <a:solidFill>
                  <a:srgbClr val="000000"/>
                </a:solidFill>
                <a:latin typeface="Times New Roman" pitchFamily="16" charset="0"/>
                <a:ea typeface="+mn-ea"/>
                <a:cs typeface="+mn-cs"/>
              </a:rPr>
              <a:t>End</a:t>
            </a:r>
          </a:p>
          <a:p>
            <a:r>
              <a:rPr lang="en-US" sz="1200" b="1" i="1" kern="1200" dirty="0" smtClean="0">
                <a:solidFill>
                  <a:srgbClr val="000000"/>
                </a:solidFill>
                <a:latin typeface="Times New Roman" pitchFamily="16" charset="0"/>
                <a:ea typeface="+mn-ea"/>
                <a:cs typeface="+mn-cs"/>
              </a:rPr>
              <a:t>Psalms 102:26-27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They will perish, but you will remain; they will all wear out like a garment. You will change them like a robe, and they will pass away, but you are the same, and your years have no end.</a:t>
            </a:r>
          </a:p>
          <a:p>
            <a:r>
              <a:rPr lang="en-US" sz="1200" kern="1200" dirty="0" smtClean="0">
                <a:solidFill>
                  <a:srgbClr val="000000"/>
                </a:solidFill>
                <a:latin typeface="Times New Roman" pitchFamily="16" charset="0"/>
                <a:ea typeface="+mn-ea"/>
                <a:cs typeface="+mn-cs"/>
              </a:rPr>
              <a:t>Gives us reason to trust and fear.</a:t>
            </a:r>
          </a:p>
          <a:p>
            <a:r>
              <a:rPr lang="en-US" sz="1200" b="1" i="1" kern="1200" dirty="0" smtClean="0">
                <a:solidFill>
                  <a:srgbClr val="000000"/>
                </a:solidFill>
                <a:latin typeface="Times New Roman" pitchFamily="16" charset="0"/>
                <a:ea typeface="+mn-ea"/>
                <a:cs typeface="+mn-cs"/>
              </a:rPr>
              <a:t>Isaiah 40:28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Have you not known? Have you not heard? The LORD is the everlasting God, the Creator of the ends of the earth. He does not faint or grow weary; his understanding is unsearchable.</a:t>
            </a:r>
          </a:p>
          <a:p>
            <a:r>
              <a:rPr lang="en-US" sz="1200" kern="1200" dirty="0" smtClean="0">
                <a:solidFill>
                  <a:srgbClr val="000000"/>
                </a:solidFill>
                <a:latin typeface="Times New Roman" pitchFamily="16" charset="0"/>
                <a:ea typeface="+mn-ea"/>
                <a:cs typeface="+mn-cs"/>
              </a:rPr>
              <a:t>Other names - The Most High God; Holy One; Righteous One; God of </a:t>
            </a:r>
            <a:r>
              <a:rPr lang="en-US" sz="1200" kern="1200" dirty="0" err="1" smtClean="0">
                <a:solidFill>
                  <a:srgbClr val="000000"/>
                </a:solidFill>
                <a:latin typeface="Times New Roman" pitchFamily="16" charset="0"/>
                <a:ea typeface="+mn-ea"/>
                <a:cs typeface="+mn-cs"/>
              </a:rPr>
              <a:t>Sabaoths</a:t>
            </a:r>
            <a:r>
              <a:rPr lang="en-US" sz="1200" kern="1200" dirty="0" smtClean="0">
                <a:solidFill>
                  <a:srgbClr val="000000"/>
                </a:solidFill>
                <a:latin typeface="Times New Roman" pitchFamily="16" charset="0"/>
                <a:ea typeface="+mn-ea"/>
                <a:cs typeface="+mn-cs"/>
              </a:rPr>
              <a:t> (Hosts)</a:t>
            </a:r>
            <a:endParaRPr lang="en-US" sz="1200" kern="1200" dirty="0">
              <a:solidFill>
                <a:srgbClr val="000000"/>
              </a:solidFill>
              <a:latin typeface="Times New Roman" pitchFamily="16"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33794"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OLAM" (The Eternal God)</a:t>
            </a:r>
          </a:p>
          <a:p>
            <a:r>
              <a:rPr lang="en-US" sz="1200" kern="1200" dirty="0" smtClean="0">
                <a:solidFill>
                  <a:srgbClr val="000000"/>
                </a:solidFill>
                <a:latin typeface="Times New Roman" pitchFamily="16" charset="0"/>
                <a:ea typeface="+mn-ea"/>
                <a:cs typeface="+mn-cs"/>
              </a:rPr>
              <a:t>Stresses the eternal duration of God.</a:t>
            </a:r>
          </a:p>
          <a:p>
            <a:r>
              <a:rPr lang="en-US" sz="1200" kern="1200" dirty="0" smtClean="0">
                <a:solidFill>
                  <a:srgbClr val="000000"/>
                </a:solidFill>
                <a:latin typeface="Times New Roman" pitchFamily="16" charset="0"/>
                <a:ea typeface="+mn-ea"/>
                <a:cs typeface="+mn-cs"/>
              </a:rPr>
              <a:t>As such God is without:</a:t>
            </a:r>
          </a:p>
          <a:p>
            <a:r>
              <a:rPr lang="en-US" sz="1200" kern="1200" dirty="0" smtClean="0">
                <a:solidFill>
                  <a:srgbClr val="000000"/>
                </a:solidFill>
                <a:latin typeface="Times New Roman" pitchFamily="16" charset="0"/>
                <a:ea typeface="+mn-ea"/>
                <a:cs typeface="+mn-cs"/>
              </a:rPr>
              <a:t>Beginning</a:t>
            </a:r>
          </a:p>
          <a:p>
            <a:r>
              <a:rPr lang="en-US" sz="1200" b="1" i="1" kern="1200" dirty="0" smtClean="0">
                <a:solidFill>
                  <a:srgbClr val="000000"/>
                </a:solidFill>
                <a:latin typeface="Times New Roman" pitchFamily="16" charset="0"/>
                <a:ea typeface="+mn-ea"/>
                <a:cs typeface="+mn-cs"/>
              </a:rPr>
              <a:t>Psalms 90:1-2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Lord, you have been our dwelling place in all generations. Before the mountains were brought forth, or ever you had formed the earth and the world, from everlasting to everlasting you are God.</a:t>
            </a:r>
          </a:p>
          <a:p>
            <a:r>
              <a:rPr lang="en-US" sz="1200" kern="1200" dirty="0" smtClean="0">
                <a:solidFill>
                  <a:srgbClr val="000000"/>
                </a:solidFill>
                <a:latin typeface="Times New Roman" pitchFamily="16" charset="0"/>
                <a:ea typeface="+mn-ea"/>
                <a:cs typeface="+mn-cs"/>
              </a:rPr>
              <a:t>End</a:t>
            </a:r>
          </a:p>
          <a:p>
            <a:r>
              <a:rPr lang="en-US" sz="1200" b="1" i="1" kern="1200" dirty="0" smtClean="0">
                <a:solidFill>
                  <a:srgbClr val="000000"/>
                </a:solidFill>
                <a:latin typeface="Times New Roman" pitchFamily="16" charset="0"/>
                <a:ea typeface="+mn-ea"/>
                <a:cs typeface="+mn-cs"/>
              </a:rPr>
              <a:t>Psalms 102:26-27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They will perish, but you will remain; they will all wear out like a garment. You will change them like a robe, and they will pass away, but you are the same, and your years have no end.</a:t>
            </a:r>
          </a:p>
          <a:p>
            <a:r>
              <a:rPr lang="en-US" sz="1200" kern="1200" dirty="0" smtClean="0">
                <a:solidFill>
                  <a:srgbClr val="000000"/>
                </a:solidFill>
                <a:latin typeface="Times New Roman" pitchFamily="16" charset="0"/>
                <a:ea typeface="+mn-ea"/>
                <a:cs typeface="+mn-cs"/>
              </a:rPr>
              <a:t>Gives us reason to trust and fear.</a:t>
            </a:r>
          </a:p>
          <a:p>
            <a:r>
              <a:rPr lang="en-US" sz="1200" b="1" i="1" kern="1200" dirty="0" smtClean="0">
                <a:solidFill>
                  <a:srgbClr val="000000"/>
                </a:solidFill>
                <a:latin typeface="Times New Roman" pitchFamily="16" charset="0"/>
                <a:ea typeface="+mn-ea"/>
                <a:cs typeface="+mn-cs"/>
              </a:rPr>
              <a:t>Isaiah 40:28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Have you not known? Have you not heard? The LORD is the everlasting God, the Creator of the ends of the earth. He does not faint or grow weary; his understanding is unsearchable.</a:t>
            </a:r>
          </a:p>
          <a:p>
            <a:r>
              <a:rPr lang="en-US" sz="1200" kern="1200" dirty="0" smtClean="0">
                <a:solidFill>
                  <a:srgbClr val="000000"/>
                </a:solidFill>
                <a:latin typeface="Times New Roman" pitchFamily="16" charset="0"/>
                <a:ea typeface="+mn-ea"/>
                <a:cs typeface="+mn-cs"/>
              </a:rPr>
              <a:t>Other names - The Most High God; Holy One; Righteous One; God of </a:t>
            </a:r>
            <a:r>
              <a:rPr lang="en-US" sz="1200" kern="1200" dirty="0" err="1" smtClean="0">
                <a:solidFill>
                  <a:srgbClr val="000000"/>
                </a:solidFill>
                <a:latin typeface="Times New Roman" pitchFamily="16" charset="0"/>
                <a:ea typeface="+mn-ea"/>
                <a:cs typeface="+mn-cs"/>
              </a:rPr>
              <a:t>Sabaoths</a:t>
            </a:r>
            <a:r>
              <a:rPr lang="en-US" sz="1200" kern="1200" dirty="0" smtClean="0">
                <a:solidFill>
                  <a:srgbClr val="000000"/>
                </a:solidFill>
                <a:latin typeface="Times New Roman" pitchFamily="16" charset="0"/>
                <a:ea typeface="+mn-ea"/>
                <a:cs typeface="+mn-cs"/>
              </a:rPr>
              <a:t> (Hosts)</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34818"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"THEOS" (God)</a:t>
            </a:r>
          </a:p>
          <a:p>
            <a:r>
              <a:rPr lang="en-US" sz="1200" kern="1200" dirty="0" smtClean="0">
                <a:solidFill>
                  <a:srgbClr val="000000"/>
                </a:solidFill>
                <a:latin typeface="Times New Roman" pitchFamily="16" charset="0"/>
                <a:ea typeface="+mn-ea"/>
                <a:cs typeface="+mn-cs"/>
              </a:rPr>
              <a:t>General term for deity (equates to "EL" of the OT) expresses self-sufficiency, self-determination and absolute righteousness</a:t>
            </a:r>
          </a:p>
          <a:p>
            <a:r>
              <a:rPr lang="en-US" sz="1200" kern="1200" dirty="0" smtClean="0">
                <a:solidFill>
                  <a:srgbClr val="000000"/>
                </a:solidFill>
                <a:latin typeface="Times New Roman" pitchFamily="16" charset="0"/>
                <a:ea typeface="+mn-ea"/>
                <a:cs typeface="+mn-cs"/>
              </a:rPr>
              <a:t>Used in reference to all three in the "God-head"</a:t>
            </a:r>
          </a:p>
          <a:p>
            <a:r>
              <a:rPr lang="en-US" sz="1200" kern="1200" dirty="0" smtClean="0">
                <a:solidFill>
                  <a:srgbClr val="000000"/>
                </a:solidFill>
                <a:latin typeface="Times New Roman" pitchFamily="16" charset="0"/>
                <a:ea typeface="+mn-ea"/>
                <a:cs typeface="+mn-cs"/>
              </a:rPr>
              <a:t>Father</a:t>
            </a:r>
          </a:p>
          <a:p>
            <a:r>
              <a:rPr lang="en-US" sz="1200" b="1" i="1" kern="1200" dirty="0" smtClean="0">
                <a:solidFill>
                  <a:srgbClr val="000000"/>
                </a:solidFill>
                <a:latin typeface="Times New Roman" pitchFamily="16" charset="0"/>
                <a:ea typeface="+mn-ea"/>
                <a:cs typeface="+mn-cs"/>
              </a:rPr>
              <a:t>John 5:18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This was why the Jews were seeking all the more to kill him, because not only was he breaking the Sabbath, but he was even calling God his own Father, making himself equal with God.</a:t>
            </a:r>
          </a:p>
          <a:p>
            <a:r>
              <a:rPr lang="en-US" sz="1200" kern="1200" dirty="0" smtClean="0">
                <a:solidFill>
                  <a:srgbClr val="000000"/>
                </a:solidFill>
                <a:latin typeface="Times New Roman" pitchFamily="16" charset="0"/>
                <a:ea typeface="+mn-ea"/>
                <a:cs typeface="+mn-cs"/>
              </a:rPr>
              <a:t>Son</a:t>
            </a:r>
          </a:p>
          <a:p>
            <a:r>
              <a:rPr lang="en-US" sz="1200" b="1" i="1" kern="1200" dirty="0" smtClean="0">
                <a:solidFill>
                  <a:srgbClr val="000000"/>
                </a:solidFill>
                <a:latin typeface="Times New Roman" pitchFamily="16" charset="0"/>
                <a:ea typeface="+mn-ea"/>
                <a:cs typeface="+mn-cs"/>
              </a:rPr>
              <a:t>John 1:1</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In the beginning was the Word, and the Word was with God, and the Word was God.</a:t>
            </a:r>
          </a:p>
          <a:p>
            <a:r>
              <a:rPr lang="en-US" sz="1200" kern="1200" dirty="0" smtClean="0">
                <a:solidFill>
                  <a:srgbClr val="000000"/>
                </a:solidFill>
                <a:latin typeface="Times New Roman" pitchFamily="16" charset="0"/>
                <a:ea typeface="+mn-ea"/>
                <a:cs typeface="+mn-cs"/>
              </a:rPr>
              <a:t>Holy Spirit</a:t>
            </a:r>
          </a:p>
          <a:p>
            <a:r>
              <a:rPr lang="en-US" sz="1200" b="1" i="1" kern="1200" dirty="0" smtClean="0">
                <a:solidFill>
                  <a:srgbClr val="000000"/>
                </a:solidFill>
                <a:latin typeface="Times New Roman" pitchFamily="16" charset="0"/>
                <a:ea typeface="+mn-ea"/>
                <a:cs typeface="+mn-cs"/>
              </a:rPr>
              <a:t>Acts 5:3-4</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But Peter said, "Ananias, why has Satan filled your heart to lie to the Holy Spirit and to keep back for yourself part of the proceeds of the land? While it remained unsold, did it not remain your own? And after it was sold, was it not at your disposal? Why is it that you have contrived this deed in your heart? You have not lied to men but to God."</a:t>
            </a:r>
            <a:endParaRPr lang="en-US" sz="1200" i="1" kern="1200" dirty="0">
              <a:solidFill>
                <a:srgbClr val="000000"/>
              </a:solidFill>
              <a:latin typeface="Times New Roman" pitchFamily="16"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35842"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"KURIOS" (Lord)</a:t>
            </a:r>
          </a:p>
          <a:p>
            <a:r>
              <a:rPr lang="en-US" sz="1200" kern="1200" dirty="0" smtClean="0">
                <a:solidFill>
                  <a:srgbClr val="000000"/>
                </a:solidFill>
                <a:latin typeface="Times New Roman" pitchFamily="16" charset="0"/>
                <a:ea typeface="+mn-ea"/>
                <a:cs typeface="+mn-cs"/>
              </a:rPr>
              <a:t>Similar to </a:t>
            </a:r>
            <a:r>
              <a:rPr lang="en-US" sz="1200" kern="1200" dirty="0" err="1" smtClean="0">
                <a:solidFill>
                  <a:srgbClr val="000000"/>
                </a:solidFill>
                <a:latin typeface="Times New Roman" pitchFamily="16" charset="0"/>
                <a:ea typeface="+mn-ea"/>
                <a:cs typeface="+mn-cs"/>
              </a:rPr>
              <a:t>Adonai</a:t>
            </a:r>
            <a:r>
              <a:rPr lang="en-US" sz="1200" kern="1200" dirty="0" smtClean="0">
                <a:solidFill>
                  <a:srgbClr val="000000"/>
                </a:solidFill>
                <a:latin typeface="Times New Roman" pitchFamily="16" charset="0"/>
                <a:ea typeface="+mn-ea"/>
                <a:cs typeface="+mn-cs"/>
              </a:rPr>
              <a:t> - Master, Control</a:t>
            </a:r>
          </a:p>
          <a:p>
            <a:r>
              <a:rPr lang="en-US" sz="1200" kern="1200" dirty="0" smtClean="0">
                <a:solidFill>
                  <a:srgbClr val="000000"/>
                </a:solidFill>
                <a:latin typeface="Times New Roman" pitchFamily="16" charset="0"/>
                <a:ea typeface="+mn-ea"/>
                <a:cs typeface="+mn-cs"/>
              </a:rPr>
              <a:t>After resurrection used of Jesus</a:t>
            </a:r>
          </a:p>
          <a:p>
            <a:r>
              <a:rPr lang="en-US" sz="1200" b="1" i="1" kern="1200" dirty="0" smtClean="0">
                <a:solidFill>
                  <a:srgbClr val="000000"/>
                </a:solidFill>
                <a:latin typeface="Times New Roman" pitchFamily="16" charset="0"/>
                <a:ea typeface="+mn-ea"/>
                <a:cs typeface="+mn-cs"/>
              </a:rPr>
              <a:t>Luke 24:34</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saying, "The Lord has risen indeed, and has appeared to Simon!"</a:t>
            </a:r>
            <a:endParaRPr lang="en-US" sz="1200" i="1" kern="1200" dirty="0">
              <a:solidFill>
                <a:srgbClr val="000000"/>
              </a:solidFill>
              <a:latin typeface="Times New Roman" pitchFamily="16"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smtClean="0">
                <a:solidFill>
                  <a:srgbClr val="000000"/>
                </a:solidFill>
                <a:latin typeface="Times New Roman" pitchFamily="16" charset="0"/>
                <a:ea typeface="+mn-ea"/>
                <a:cs typeface="+mn-cs"/>
              </a:rPr>
              <a:t>Exodus 20:7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You shall not take the name of the LORD your God in vain, for the LORD will not hold him guiltless who takes his name in vain.</a:t>
            </a:r>
          </a:p>
          <a:p>
            <a:r>
              <a:rPr lang="en-US" sz="1200" kern="1200" dirty="0" smtClean="0">
                <a:solidFill>
                  <a:srgbClr val="000000"/>
                </a:solidFill>
                <a:latin typeface="Times New Roman" pitchFamily="16" charset="0"/>
                <a:ea typeface="+mn-ea"/>
                <a:cs typeface="+mn-cs"/>
              </a:rPr>
              <a:t>Popular to use the names of God as common exclamations when no honor is intended for Him at all - be warned we are on "holy ground."</a:t>
            </a:r>
          </a:p>
          <a:p>
            <a:r>
              <a:rPr lang="en-US" sz="1200" kern="1200" dirty="0" smtClean="0">
                <a:solidFill>
                  <a:srgbClr val="000000"/>
                </a:solidFill>
                <a:latin typeface="Times New Roman" pitchFamily="16" charset="0"/>
                <a:ea typeface="+mn-ea"/>
                <a:cs typeface="+mn-cs"/>
              </a:rPr>
              <a:t>His names are precious as they help us to understand the One who sent His only Son and He who died for us.</a:t>
            </a:r>
          </a:p>
          <a:p>
            <a:r>
              <a:rPr lang="en-US" sz="1200" kern="1200" dirty="0" smtClean="0">
                <a:solidFill>
                  <a:srgbClr val="000000"/>
                </a:solidFill>
                <a:latin typeface="Times New Roman" pitchFamily="16" charset="0"/>
                <a:ea typeface="+mn-ea"/>
                <a:cs typeface="+mn-cs"/>
              </a:rPr>
              <a:t>Jim </a:t>
            </a:r>
            <a:r>
              <a:rPr lang="en-US" sz="1200" kern="1200" dirty="0" err="1" smtClean="0">
                <a:solidFill>
                  <a:srgbClr val="000000"/>
                </a:solidFill>
                <a:latin typeface="Times New Roman" pitchFamily="16" charset="0"/>
                <a:ea typeface="+mn-ea"/>
                <a:cs typeface="+mn-cs"/>
              </a:rPr>
              <a:t>Sasser</a:t>
            </a:r>
            <a:endParaRPr lang="en-US" sz="1200" kern="1200" dirty="0" smtClean="0">
              <a:solidFill>
                <a:srgbClr val="000000"/>
              </a:solidFill>
              <a:latin typeface="Times New Roman" pitchFamily="16" charset="0"/>
              <a:ea typeface="+mn-ea"/>
              <a:cs typeface="+mn-cs"/>
            </a:endParaRP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cap="small" dirty="0" smtClean="0">
                <a:solidFill>
                  <a:srgbClr val="000000"/>
                </a:solidFill>
                <a:latin typeface="Times New Roman" pitchFamily="16" charset="0"/>
                <a:ea typeface="+mn-ea"/>
                <a:cs typeface="+mn-cs"/>
              </a:rPr>
              <a:t>Names of God</a:t>
            </a:r>
          </a:p>
          <a:p>
            <a:r>
              <a:rPr lang="en-US" sz="1200" b="1" kern="1200" cap="small" dirty="0" smtClean="0">
                <a:solidFill>
                  <a:srgbClr val="000000"/>
                </a:solidFill>
                <a:latin typeface="Times New Roman" pitchFamily="16" charset="0"/>
                <a:ea typeface="+mn-ea"/>
                <a:cs typeface="+mn-cs"/>
              </a:rPr>
              <a:t>Exodus 20:7</a:t>
            </a:r>
          </a:p>
          <a:p>
            <a:r>
              <a:rPr lang="en-US" sz="1200" kern="1200" dirty="0" smtClean="0">
                <a:solidFill>
                  <a:srgbClr val="000000"/>
                </a:solidFill>
                <a:latin typeface="Times New Roman" pitchFamily="16" charset="0"/>
                <a:ea typeface="+mn-ea"/>
                <a:cs typeface="+mn-cs"/>
              </a:rPr>
              <a:t>Names often more than just personal titles - are often descriptive:</a:t>
            </a:r>
          </a:p>
          <a:p>
            <a:r>
              <a:rPr lang="en-US" sz="1200" b="1" i="1" kern="1200" dirty="0" smtClean="0">
                <a:solidFill>
                  <a:srgbClr val="000000"/>
                </a:solidFill>
                <a:latin typeface="Times New Roman" pitchFamily="16" charset="0"/>
                <a:ea typeface="+mn-ea"/>
                <a:cs typeface="+mn-cs"/>
              </a:rPr>
              <a:t>Genesis 17:5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No longer shall your name be called Abram, but your name shall be Abraham, for I have made you the father of a multitude of nations.</a:t>
            </a:r>
          </a:p>
          <a:p>
            <a:r>
              <a:rPr lang="en-US" sz="1200" b="1" i="1" kern="1200" dirty="0" smtClean="0">
                <a:solidFill>
                  <a:srgbClr val="000000"/>
                </a:solidFill>
                <a:latin typeface="Times New Roman" pitchFamily="16" charset="0"/>
                <a:ea typeface="+mn-ea"/>
                <a:cs typeface="+mn-cs"/>
              </a:rPr>
              <a:t>Genesis 17:15-16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God said to Abraham, "As for </a:t>
            </a:r>
            <a:r>
              <a:rPr lang="en-US" sz="1200" i="1" kern="1200" dirty="0" err="1" smtClean="0">
                <a:solidFill>
                  <a:srgbClr val="000000"/>
                </a:solidFill>
                <a:latin typeface="Times New Roman" pitchFamily="16" charset="0"/>
                <a:ea typeface="+mn-ea"/>
                <a:cs typeface="+mn-cs"/>
              </a:rPr>
              <a:t>Sarai</a:t>
            </a:r>
            <a:r>
              <a:rPr lang="en-US" sz="1200" i="1" kern="1200" dirty="0" smtClean="0">
                <a:solidFill>
                  <a:srgbClr val="000000"/>
                </a:solidFill>
                <a:latin typeface="Times New Roman" pitchFamily="16" charset="0"/>
                <a:ea typeface="+mn-ea"/>
                <a:cs typeface="+mn-cs"/>
              </a:rPr>
              <a:t> your wife, you shall not call her name </a:t>
            </a:r>
            <a:r>
              <a:rPr lang="en-US" sz="1200" i="1" kern="1200" dirty="0" err="1" smtClean="0">
                <a:solidFill>
                  <a:srgbClr val="000000"/>
                </a:solidFill>
                <a:latin typeface="Times New Roman" pitchFamily="16" charset="0"/>
                <a:ea typeface="+mn-ea"/>
                <a:cs typeface="+mn-cs"/>
              </a:rPr>
              <a:t>Sarai</a:t>
            </a:r>
            <a:r>
              <a:rPr lang="en-US" sz="1200" i="1" kern="1200" dirty="0" smtClean="0">
                <a:solidFill>
                  <a:srgbClr val="000000"/>
                </a:solidFill>
                <a:latin typeface="Times New Roman" pitchFamily="16" charset="0"/>
                <a:ea typeface="+mn-ea"/>
                <a:cs typeface="+mn-cs"/>
              </a:rPr>
              <a:t>, but Sarah shall be her name. I will bless her, and moreover, I will give you a son by her. I will bless her, and she shall become nations; kings of peoples shall come from her."</a:t>
            </a:r>
          </a:p>
          <a:p>
            <a:r>
              <a:rPr lang="en-US" sz="1200" kern="1200" dirty="0" smtClean="0">
                <a:solidFill>
                  <a:srgbClr val="000000"/>
                </a:solidFill>
                <a:latin typeface="Times New Roman" pitchFamily="16" charset="0"/>
                <a:ea typeface="+mn-ea"/>
                <a:cs typeface="+mn-cs"/>
              </a:rPr>
              <a:t>Princess/mother of nations</a:t>
            </a:r>
          </a:p>
          <a:p>
            <a:r>
              <a:rPr lang="en-US" sz="1200" kern="1200" dirty="0" smtClean="0">
                <a:solidFill>
                  <a:srgbClr val="000000"/>
                </a:solidFill>
                <a:latin typeface="Times New Roman" pitchFamily="16" charset="0"/>
                <a:ea typeface="+mn-ea"/>
                <a:cs typeface="+mn-cs"/>
              </a:rPr>
              <a:t>God's names likewise are of great importance as they are Divine in origin and help reveal His nature, character and power.</a:t>
            </a:r>
          </a:p>
          <a:p>
            <a:r>
              <a:rPr lang="en-US" sz="1200" kern="1200" dirty="0" smtClean="0">
                <a:solidFill>
                  <a:srgbClr val="000000"/>
                </a:solidFill>
                <a:latin typeface="Times New Roman" pitchFamily="16" charset="0"/>
                <a:ea typeface="+mn-ea"/>
                <a:cs typeface="+mn-cs"/>
              </a:rPr>
              <a:t>No surprise there are many names used for God in the Bible.</a:t>
            </a:r>
          </a:p>
          <a:p>
            <a:r>
              <a:rPr lang="en-US" sz="1200" kern="1200" dirty="0" smtClean="0">
                <a:solidFill>
                  <a:srgbClr val="000000"/>
                </a:solidFill>
                <a:latin typeface="Times New Roman" pitchFamily="16" charset="0"/>
                <a:ea typeface="+mn-ea"/>
                <a:cs typeface="+mn-cs"/>
              </a:rPr>
              <a:t>Can one name contain the whole of His essence?</a:t>
            </a:r>
          </a:p>
          <a:p>
            <a:r>
              <a:rPr lang="en-US" sz="1200" kern="1200" dirty="0" smtClean="0">
                <a:solidFill>
                  <a:srgbClr val="000000"/>
                </a:solidFill>
                <a:latin typeface="Times New Roman" pitchFamily="16" charset="0"/>
                <a:ea typeface="+mn-ea"/>
                <a:cs typeface="+mn-cs"/>
              </a:rPr>
              <a:t>God's names are significant, holy. Not be used in common or flippant manners. Hold His name in reverence as it stands for Him.</a:t>
            </a:r>
          </a:p>
          <a:p>
            <a:r>
              <a:rPr lang="en-US" sz="1200" b="1" i="1" kern="1200" dirty="0" smtClean="0">
                <a:solidFill>
                  <a:srgbClr val="000000"/>
                </a:solidFill>
                <a:latin typeface="Times New Roman" pitchFamily="16" charset="0"/>
                <a:ea typeface="+mn-ea"/>
                <a:cs typeface="+mn-cs"/>
              </a:rPr>
              <a:t>Exodus 20:7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You shall not take the name of the LORD your God in vain, for the LORD will not hold him guiltless who takes his name in vain.</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(God)</a:t>
            </a:r>
          </a:p>
          <a:p>
            <a:r>
              <a:rPr lang="en-US" sz="1200" kern="1200" dirty="0" smtClean="0">
                <a:solidFill>
                  <a:srgbClr val="000000"/>
                </a:solidFill>
                <a:latin typeface="Times New Roman" pitchFamily="16" charset="0"/>
                <a:ea typeface="+mn-ea"/>
                <a:cs typeface="+mn-cs"/>
              </a:rPr>
              <a:t>One of the oldest designations for deity in the ancient world. Common name for Jehovah and idols as well (a generic name).</a:t>
            </a:r>
          </a:p>
          <a:p>
            <a:r>
              <a:rPr lang="en-US" sz="1200" kern="1200" dirty="0" smtClean="0">
                <a:solidFill>
                  <a:srgbClr val="000000"/>
                </a:solidFill>
                <a:latin typeface="Times New Roman" pitchFamily="16" charset="0"/>
                <a:ea typeface="+mn-ea"/>
                <a:cs typeface="+mn-cs"/>
              </a:rPr>
              <a:t>Define: to be strong; to have extended sphere of control; to possess binding force;  prominent</a:t>
            </a:r>
          </a:p>
          <a:p>
            <a:r>
              <a:rPr lang="en-US" sz="1200" b="1" i="1" kern="1200" dirty="0" smtClean="0">
                <a:solidFill>
                  <a:srgbClr val="000000"/>
                </a:solidFill>
                <a:latin typeface="Times New Roman" pitchFamily="16" charset="0"/>
                <a:ea typeface="+mn-ea"/>
                <a:cs typeface="+mn-cs"/>
              </a:rPr>
              <a:t>Genesis 17:1-2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Abram was ninety-nine years old the LORD appeared to Abram and said to him, "I am God Almighty; walk before me, and be blameless, that I may make my covenant between me and you, and may multiply you greatly."</a:t>
            </a:r>
          </a:p>
          <a:p>
            <a:r>
              <a:rPr lang="en-US" sz="1200" kern="1200" dirty="0" smtClean="0">
                <a:solidFill>
                  <a:srgbClr val="000000"/>
                </a:solidFill>
                <a:latin typeface="Times New Roman" pitchFamily="16" charset="0"/>
                <a:ea typeface="+mn-ea"/>
                <a:cs typeface="+mn-cs"/>
              </a:rPr>
              <a:t>had the power and authority to make such a covenant and carry it to completion; beyond what a mere human could have done.</a:t>
            </a:r>
          </a:p>
          <a:p>
            <a:r>
              <a:rPr lang="en-US" sz="1200" b="1" i="1" kern="1200" dirty="0" smtClean="0">
                <a:solidFill>
                  <a:srgbClr val="000000"/>
                </a:solidFill>
                <a:latin typeface="Times New Roman" pitchFamily="16" charset="0"/>
                <a:ea typeface="+mn-ea"/>
                <a:cs typeface="+mn-cs"/>
              </a:rPr>
              <a:t>2Samuel 22:31-33</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This God--his way is perfect; the word of the LORD proves true; he is a shield for all those who take refuge in him. "For who is God, but the LORD? And who is a rock, except our God? This God is my strong refuge and has made my way blameless."</a:t>
            </a:r>
          </a:p>
          <a:p>
            <a:r>
              <a:rPr lang="en-US" sz="1200" kern="1200" dirty="0" smtClean="0">
                <a:solidFill>
                  <a:srgbClr val="000000"/>
                </a:solidFill>
                <a:latin typeface="Times New Roman" pitchFamily="16" charset="0"/>
                <a:ea typeface="+mn-ea"/>
                <a:cs typeface="+mn-cs"/>
              </a:rPr>
              <a:t>strong authoritative figure who can’t be surpassed in power or compassion</a:t>
            </a:r>
          </a:p>
          <a:p>
            <a:r>
              <a:rPr lang="en-US" sz="1200" b="1" i="1" kern="1200" dirty="0" smtClean="0">
                <a:solidFill>
                  <a:srgbClr val="000000"/>
                </a:solidFill>
                <a:latin typeface="Times New Roman" pitchFamily="16" charset="0"/>
                <a:ea typeface="+mn-ea"/>
                <a:cs typeface="+mn-cs"/>
              </a:rPr>
              <a:t>Nehemiah 1:5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I said, "O LORD God of heaven, the great and awesome God who keeps covenant and steadfast love with those who love him and keep his commandments,</a:t>
            </a:r>
          </a:p>
          <a:p>
            <a:r>
              <a:rPr lang="en-US" sz="1200" b="1" i="1" kern="1200" dirty="0" smtClean="0">
                <a:solidFill>
                  <a:srgbClr val="000000"/>
                </a:solidFill>
                <a:latin typeface="Times New Roman" pitchFamily="16" charset="0"/>
                <a:ea typeface="+mn-ea"/>
                <a:cs typeface="+mn-cs"/>
              </a:rPr>
              <a:t>Nehemiah 9:32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Now, therefore, our God, the great, the mighty, and the awesome God, who keeps covenant and steadfast love, let not all the hardship seem little to you that has come upon us, upon our kings, our princes, our priests, our prophets, our fathers, and all your people, since the time of the kings of Assyria until this day.</a:t>
            </a:r>
          </a:p>
          <a:p>
            <a:r>
              <a:rPr lang="en-US" sz="1200" kern="1200" dirty="0" smtClean="0">
                <a:solidFill>
                  <a:srgbClr val="000000"/>
                </a:solidFill>
                <a:latin typeface="Times New Roman" pitchFamily="16" charset="0"/>
                <a:ea typeface="+mn-ea"/>
                <a:cs typeface="+mn-cs"/>
              </a:rPr>
              <a:t>strong, awesome; superiority to any on earth; One capable of granting petitions - authority and power.</a:t>
            </a:r>
          </a:p>
          <a:p>
            <a:r>
              <a:rPr lang="en-US" sz="1200" kern="1200" dirty="0" smtClean="0">
                <a:solidFill>
                  <a:srgbClr val="000000"/>
                </a:solidFill>
                <a:latin typeface="Times New Roman" pitchFamily="16" charset="0"/>
                <a:ea typeface="+mn-ea"/>
                <a:cs typeface="+mn-cs"/>
              </a:rPr>
              <a:t>All of these ideas stress power and authority; distance between God and man; fear and trembling in face of overwhelming majesty.</a:t>
            </a:r>
          </a:p>
          <a:p>
            <a:r>
              <a:rPr lang="en-US" sz="1200" kern="1200" dirty="0" smtClean="0">
                <a:solidFill>
                  <a:srgbClr val="000000"/>
                </a:solidFill>
                <a:latin typeface="Times New Roman" pitchFamily="16" charset="0"/>
                <a:ea typeface="+mn-ea"/>
                <a:cs typeface="+mn-cs"/>
              </a:rPr>
              <a:t>"</a:t>
            </a:r>
            <a:r>
              <a:rPr lang="en-US" sz="1200" kern="1200" dirty="0" err="1" smtClean="0">
                <a:solidFill>
                  <a:srgbClr val="000000"/>
                </a:solidFill>
                <a:latin typeface="Times New Roman" pitchFamily="16" charset="0"/>
                <a:ea typeface="+mn-ea"/>
                <a:cs typeface="+mn-cs"/>
              </a:rPr>
              <a:t>Elohim</a:t>
            </a:r>
            <a:r>
              <a:rPr lang="en-US" sz="1200" kern="1200" dirty="0" smtClean="0">
                <a:solidFill>
                  <a:srgbClr val="000000"/>
                </a:solidFill>
                <a:latin typeface="Times New Roman" pitchFamily="16" charset="0"/>
                <a:ea typeface="+mn-ea"/>
                <a:cs typeface="+mn-cs"/>
              </a:rPr>
              <a:t>" is the plural of "EL" - used over 2000 times in the OT</a:t>
            </a:r>
          </a:p>
          <a:p>
            <a:r>
              <a:rPr lang="en-US" sz="1200" kern="1200" dirty="0" smtClean="0">
                <a:solidFill>
                  <a:srgbClr val="000000"/>
                </a:solidFill>
                <a:latin typeface="Times New Roman" pitchFamily="16" charset="0"/>
                <a:ea typeface="+mn-ea"/>
                <a:cs typeface="+mn-cs"/>
              </a:rPr>
              <a:t>Plural of intensity - show Jehovah over and beyond any idol God.</a:t>
            </a:r>
          </a:p>
          <a:p>
            <a:r>
              <a:rPr lang="en-US" sz="1200" kern="1200" dirty="0" smtClean="0">
                <a:solidFill>
                  <a:srgbClr val="000000"/>
                </a:solidFill>
                <a:latin typeface="Times New Roman" pitchFamily="16" charset="0"/>
                <a:ea typeface="+mn-ea"/>
                <a:cs typeface="+mn-cs"/>
              </a:rPr>
              <a:t>Multiple personages possessing that Divine essence</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(God)</a:t>
            </a:r>
          </a:p>
          <a:p>
            <a:r>
              <a:rPr lang="en-US" sz="1200" kern="1200" dirty="0" smtClean="0">
                <a:solidFill>
                  <a:srgbClr val="000000"/>
                </a:solidFill>
                <a:latin typeface="Times New Roman" pitchFamily="16" charset="0"/>
                <a:ea typeface="+mn-ea"/>
                <a:cs typeface="+mn-cs"/>
              </a:rPr>
              <a:t>One of the oldest designations for deity in the ancient world. Common name for Jehovah and idols as well (a generic name).</a:t>
            </a:r>
          </a:p>
          <a:p>
            <a:r>
              <a:rPr lang="en-US" sz="1200" kern="1200" dirty="0" smtClean="0">
                <a:solidFill>
                  <a:srgbClr val="000000"/>
                </a:solidFill>
                <a:latin typeface="Times New Roman" pitchFamily="16" charset="0"/>
                <a:ea typeface="+mn-ea"/>
                <a:cs typeface="+mn-cs"/>
              </a:rPr>
              <a:t>Define: to be strong; to have extended sphere of control; to possess binding force;  prominent</a:t>
            </a:r>
          </a:p>
          <a:p>
            <a:r>
              <a:rPr lang="en-US" sz="1200" b="1" i="1" kern="1200" dirty="0" smtClean="0">
                <a:solidFill>
                  <a:srgbClr val="000000"/>
                </a:solidFill>
                <a:latin typeface="Times New Roman" pitchFamily="16" charset="0"/>
                <a:ea typeface="+mn-ea"/>
                <a:cs typeface="+mn-cs"/>
              </a:rPr>
              <a:t>Genesis 17:1-2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Abram was ninety-nine years old the LORD appeared to Abram and said to him, "I am God Almighty; walk before me, and be blameless, that I may make my covenant between me and you, and may multiply you greatly."</a:t>
            </a:r>
          </a:p>
          <a:p>
            <a:r>
              <a:rPr lang="en-US" sz="1200" kern="1200" dirty="0" smtClean="0">
                <a:solidFill>
                  <a:srgbClr val="000000"/>
                </a:solidFill>
                <a:latin typeface="Times New Roman" pitchFamily="16" charset="0"/>
                <a:ea typeface="+mn-ea"/>
                <a:cs typeface="+mn-cs"/>
              </a:rPr>
              <a:t>had the power and authority to make such a covenant and carry it to completion; beyond what a mere human could have done.</a:t>
            </a:r>
          </a:p>
          <a:p>
            <a:r>
              <a:rPr lang="en-US" sz="1200" b="1" i="1" kern="1200" dirty="0" smtClean="0">
                <a:solidFill>
                  <a:srgbClr val="000000"/>
                </a:solidFill>
                <a:latin typeface="Times New Roman" pitchFamily="16" charset="0"/>
                <a:ea typeface="+mn-ea"/>
                <a:cs typeface="+mn-cs"/>
              </a:rPr>
              <a:t>2Samuel 22:31-33</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This God--his way is perfect; the word of the LORD proves true; he is a shield for all those who take refuge in him. "For who is God, but the LORD? And who is a rock, except our God? This God is my strong refuge and has made my way blameless."</a:t>
            </a:r>
          </a:p>
          <a:p>
            <a:r>
              <a:rPr lang="en-US" sz="1200" kern="1200" dirty="0" smtClean="0">
                <a:solidFill>
                  <a:srgbClr val="000000"/>
                </a:solidFill>
                <a:latin typeface="Times New Roman" pitchFamily="16" charset="0"/>
                <a:ea typeface="+mn-ea"/>
                <a:cs typeface="+mn-cs"/>
              </a:rPr>
              <a:t>strong authoritative figure who can’t be surpassed in power or compassion</a:t>
            </a:r>
          </a:p>
          <a:p>
            <a:r>
              <a:rPr lang="en-US" sz="1200" b="1" i="1" kern="1200" dirty="0" smtClean="0">
                <a:solidFill>
                  <a:srgbClr val="000000"/>
                </a:solidFill>
                <a:latin typeface="Times New Roman" pitchFamily="16" charset="0"/>
                <a:ea typeface="+mn-ea"/>
                <a:cs typeface="+mn-cs"/>
              </a:rPr>
              <a:t>Nehemiah 1:5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I said, "O LORD God of heaven, the great and awesome God who keeps covenant and steadfast love with those who love him and keep his commandments,</a:t>
            </a:r>
          </a:p>
          <a:p>
            <a:r>
              <a:rPr lang="en-US" sz="1200" b="1" i="1" kern="1200" dirty="0" smtClean="0">
                <a:solidFill>
                  <a:srgbClr val="000000"/>
                </a:solidFill>
                <a:latin typeface="Times New Roman" pitchFamily="16" charset="0"/>
                <a:ea typeface="+mn-ea"/>
                <a:cs typeface="+mn-cs"/>
              </a:rPr>
              <a:t>Nehemiah 9:32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Now, therefore, our God, the great, the mighty, and the awesome God, who keeps covenant and steadfast love, let not all the hardship seem little to you that has come upon us, upon our kings, our princes, our priests, our prophets, our fathers, and all your people, since the time of the kings of Assyria until this day.</a:t>
            </a:r>
          </a:p>
          <a:p>
            <a:r>
              <a:rPr lang="en-US" sz="1200" kern="1200" dirty="0" smtClean="0">
                <a:solidFill>
                  <a:srgbClr val="000000"/>
                </a:solidFill>
                <a:latin typeface="Times New Roman" pitchFamily="16" charset="0"/>
                <a:ea typeface="+mn-ea"/>
                <a:cs typeface="+mn-cs"/>
              </a:rPr>
              <a:t>strong, awesome; superiority to any on earth; One capable of granting petitions - authority and power.</a:t>
            </a:r>
          </a:p>
          <a:p>
            <a:r>
              <a:rPr lang="en-US" sz="1200" kern="1200" dirty="0" smtClean="0">
                <a:solidFill>
                  <a:srgbClr val="000000"/>
                </a:solidFill>
                <a:latin typeface="Times New Roman" pitchFamily="16" charset="0"/>
                <a:ea typeface="+mn-ea"/>
                <a:cs typeface="+mn-cs"/>
              </a:rPr>
              <a:t>All of these ideas stress power and authority; distance between God and man; fear and trembling in face of overwhelming majesty.</a:t>
            </a:r>
          </a:p>
          <a:p>
            <a:r>
              <a:rPr lang="en-US" sz="1200" kern="1200" dirty="0" smtClean="0">
                <a:solidFill>
                  <a:srgbClr val="000000"/>
                </a:solidFill>
                <a:latin typeface="Times New Roman" pitchFamily="16" charset="0"/>
                <a:ea typeface="+mn-ea"/>
                <a:cs typeface="+mn-cs"/>
              </a:rPr>
              <a:t>"</a:t>
            </a:r>
            <a:r>
              <a:rPr lang="en-US" sz="1200" kern="1200" dirty="0" err="1" smtClean="0">
                <a:solidFill>
                  <a:srgbClr val="000000"/>
                </a:solidFill>
                <a:latin typeface="Times New Roman" pitchFamily="16" charset="0"/>
                <a:ea typeface="+mn-ea"/>
                <a:cs typeface="+mn-cs"/>
              </a:rPr>
              <a:t>Elohim</a:t>
            </a:r>
            <a:r>
              <a:rPr lang="en-US" sz="1200" kern="1200" dirty="0" smtClean="0">
                <a:solidFill>
                  <a:srgbClr val="000000"/>
                </a:solidFill>
                <a:latin typeface="Times New Roman" pitchFamily="16" charset="0"/>
                <a:ea typeface="+mn-ea"/>
                <a:cs typeface="+mn-cs"/>
              </a:rPr>
              <a:t>" is the plural of "EL" - used over 2000 times in the OT</a:t>
            </a:r>
          </a:p>
          <a:p>
            <a:r>
              <a:rPr lang="en-US" sz="1200" kern="1200" dirty="0" smtClean="0">
                <a:solidFill>
                  <a:srgbClr val="000000"/>
                </a:solidFill>
                <a:latin typeface="Times New Roman" pitchFamily="16" charset="0"/>
                <a:ea typeface="+mn-ea"/>
                <a:cs typeface="+mn-cs"/>
              </a:rPr>
              <a:t>Plural of intensity - show Jehovah over and beyond any idol God.</a:t>
            </a:r>
          </a:p>
          <a:p>
            <a:r>
              <a:rPr lang="en-US" sz="1200" kern="1200" dirty="0" smtClean="0">
                <a:solidFill>
                  <a:srgbClr val="000000"/>
                </a:solidFill>
                <a:latin typeface="Times New Roman" pitchFamily="16" charset="0"/>
                <a:ea typeface="+mn-ea"/>
                <a:cs typeface="+mn-cs"/>
              </a:rPr>
              <a:t>Multiple personages possessing that Divine essence</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"YAHWEH" (Jehovah)</a:t>
            </a:r>
          </a:p>
          <a:p>
            <a:r>
              <a:rPr lang="en-US" sz="1200" kern="1200" dirty="0" smtClean="0">
                <a:solidFill>
                  <a:srgbClr val="000000"/>
                </a:solidFill>
                <a:latin typeface="Times New Roman" pitchFamily="16" charset="0"/>
                <a:ea typeface="+mn-ea"/>
                <a:cs typeface="+mn-cs"/>
              </a:rPr>
              <a:t>Uniquely Jewish name for Deity; closest we have to a personal name for God; used infrequently prior to Moses, but with development of nation grew in popularity.</a:t>
            </a:r>
          </a:p>
          <a:p>
            <a:r>
              <a:rPr lang="en-US" sz="1200" kern="1200" dirty="0" smtClean="0">
                <a:solidFill>
                  <a:srgbClr val="000000"/>
                </a:solidFill>
                <a:latin typeface="Times New Roman" pitchFamily="16" charset="0"/>
                <a:ea typeface="+mn-ea"/>
                <a:cs typeface="+mn-cs"/>
              </a:rPr>
              <a:t>KJV often as "Lord"; ASV most as "Jehovah" - used 6,823 times.</a:t>
            </a:r>
          </a:p>
          <a:p>
            <a:r>
              <a:rPr lang="en-US" sz="1200" kern="1200" dirty="0" smtClean="0">
                <a:solidFill>
                  <a:srgbClr val="000000"/>
                </a:solidFill>
                <a:latin typeface="Times New Roman" pitchFamily="16" charset="0"/>
                <a:ea typeface="+mn-ea"/>
                <a:cs typeface="+mn-cs"/>
              </a:rPr>
              <a:t>Define: He which is; He who is truly present - from Hebrew root "</a:t>
            </a:r>
            <a:r>
              <a:rPr lang="en-US" sz="1200" kern="1200" dirty="0" err="1" smtClean="0">
                <a:solidFill>
                  <a:srgbClr val="000000"/>
                </a:solidFill>
                <a:latin typeface="Times New Roman" pitchFamily="16" charset="0"/>
                <a:ea typeface="+mn-ea"/>
                <a:cs typeface="+mn-cs"/>
              </a:rPr>
              <a:t>havah</a:t>
            </a:r>
            <a:r>
              <a:rPr lang="en-US" sz="1200" kern="1200" dirty="0" smtClean="0">
                <a:solidFill>
                  <a:srgbClr val="000000"/>
                </a:solidFill>
                <a:latin typeface="Times New Roman" pitchFamily="16" charset="0"/>
                <a:ea typeface="+mn-ea"/>
                <a:cs typeface="+mn-cs"/>
              </a:rPr>
              <a:t>" which means "to be" suggesting the One who in Himself possesses essential life, permanent existence.</a:t>
            </a:r>
          </a:p>
          <a:p>
            <a:r>
              <a:rPr lang="en-US" sz="1200" kern="1200" dirty="0" smtClean="0">
                <a:solidFill>
                  <a:srgbClr val="000000"/>
                </a:solidFill>
                <a:latin typeface="Times New Roman" pitchFamily="16" charset="0"/>
                <a:ea typeface="+mn-ea"/>
                <a:cs typeface="+mn-cs"/>
              </a:rPr>
              <a:t>The name Jehovah places an emphasis on the ever-presence of God.</a:t>
            </a:r>
          </a:p>
          <a:p>
            <a:r>
              <a:rPr lang="en-US" sz="1200" kern="1200" dirty="0" smtClean="0">
                <a:solidFill>
                  <a:srgbClr val="000000"/>
                </a:solidFill>
                <a:latin typeface="Times New Roman" pitchFamily="16" charset="0"/>
                <a:ea typeface="+mn-ea"/>
                <a:cs typeface="+mn-cs"/>
              </a:rPr>
              <a:t>Prefaces Ten Commandments; Shows authority basis; From existing One.</a:t>
            </a:r>
          </a:p>
          <a:p>
            <a:r>
              <a:rPr lang="en-US" sz="1200" b="1" i="1" kern="1200" dirty="0" smtClean="0">
                <a:solidFill>
                  <a:srgbClr val="000000"/>
                </a:solidFill>
                <a:latin typeface="Times New Roman" pitchFamily="16" charset="0"/>
                <a:ea typeface="+mn-ea"/>
                <a:cs typeface="+mn-cs"/>
              </a:rPr>
              <a:t>Exodus 20:2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 am the LORD your God, who brought you out of the land of Egypt, out of the house of slavery.</a:t>
            </a:r>
          </a:p>
          <a:p>
            <a:r>
              <a:rPr lang="en-US" sz="1200" kern="1200" dirty="0" smtClean="0">
                <a:solidFill>
                  <a:srgbClr val="000000"/>
                </a:solidFill>
                <a:latin typeface="Times New Roman" pitchFamily="16" charset="0"/>
                <a:ea typeface="+mn-ea"/>
                <a:cs typeface="+mn-cs"/>
              </a:rPr>
              <a:t>There is a closeness associated with this name; often used when men implored God for some favor or protection.</a:t>
            </a:r>
          </a:p>
          <a:p>
            <a:r>
              <a:rPr lang="en-US" sz="1200" kern="1200" dirty="0" smtClean="0">
                <a:solidFill>
                  <a:srgbClr val="000000"/>
                </a:solidFill>
                <a:latin typeface="Times New Roman" pitchFamily="16" charset="0"/>
                <a:ea typeface="+mn-ea"/>
                <a:cs typeface="+mn-cs"/>
              </a:rPr>
              <a:t>Jews would not pronounce this name in fear of profaning it. Scribes would wash hands before writing this name.</a:t>
            </a:r>
          </a:p>
          <a:p>
            <a:r>
              <a:rPr lang="en-US" sz="1200" b="1" i="1" kern="1200" dirty="0" smtClean="0">
                <a:solidFill>
                  <a:srgbClr val="000000"/>
                </a:solidFill>
                <a:latin typeface="Times New Roman" pitchFamily="16" charset="0"/>
                <a:ea typeface="+mn-ea"/>
                <a:cs typeface="+mn-cs"/>
              </a:rPr>
              <a:t>Leviticus 24:16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Whoever blasphemes the name of the LORD shall surely be put to death. All the congregation shall stone him. The sojourner as well as the native, when he blasphemes the Name, shall be put to death.</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"YAHWEH" (Jehovah)</a:t>
            </a:r>
          </a:p>
          <a:p>
            <a:r>
              <a:rPr lang="en-US" sz="1200" kern="1200" dirty="0" smtClean="0">
                <a:solidFill>
                  <a:srgbClr val="000000"/>
                </a:solidFill>
                <a:latin typeface="Times New Roman" pitchFamily="16" charset="0"/>
                <a:ea typeface="+mn-ea"/>
                <a:cs typeface="+mn-cs"/>
              </a:rPr>
              <a:t>Uniquely Jewish name for Deity; closest we have to a personal name for God; used infrequently prior to Moses, but with development of nation grew in popularity.</a:t>
            </a:r>
          </a:p>
          <a:p>
            <a:r>
              <a:rPr lang="en-US" sz="1200" kern="1200" dirty="0" smtClean="0">
                <a:solidFill>
                  <a:srgbClr val="000000"/>
                </a:solidFill>
                <a:latin typeface="Times New Roman" pitchFamily="16" charset="0"/>
                <a:ea typeface="+mn-ea"/>
                <a:cs typeface="+mn-cs"/>
              </a:rPr>
              <a:t>KJV often as "Lord"; ASV most as "Jehovah" - used 6,823 times.</a:t>
            </a:r>
          </a:p>
          <a:p>
            <a:r>
              <a:rPr lang="en-US" sz="1200" kern="1200" dirty="0" smtClean="0">
                <a:solidFill>
                  <a:srgbClr val="000000"/>
                </a:solidFill>
                <a:latin typeface="Times New Roman" pitchFamily="16" charset="0"/>
                <a:ea typeface="+mn-ea"/>
                <a:cs typeface="+mn-cs"/>
              </a:rPr>
              <a:t>Define: He which is; He who is truly present - from Hebrew root "</a:t>
            </a:r>
            <a:r>
              <a:rPr lang="en-US" sz="1200" kern="1200" dirty="0" err="1" smtClean="0">
                <a:solidFill>
                  <a:srgbClr val="000000"/>
                </a:solidFill>
                <a:latin typeface="Times New Roman" pitchFamily="16" charset="0"/>
                <a:ea typeface="+mn-ea"/>
                <a:cs typeface="+mn-cs"/>
              </a:rPr>
              <a:t>havah</a:t>
            </a:r>
            <a:r>
              <a:rPr lang="en-US" sz="1200" kern="1200" dirty="0" smtClean="0">
                <a:solidFill>
                  <a:srgbClr val="000000"/>
                </a:solidFill>
                <a:latin typeface="Times New Roman" pitchFamily="16" charset="0"/>
                <a:ea typeface="+mn-ea"/>
                <a:cs typeface="+mn-cs"/>
              </a:rPr>
              <a:t>" which means "to be" suggesting the One who in Himself possesses essential life, permanent existence.</a:t>
            </a:r>
          </a:p>
          <a:p>
            <a:r>
              <a:rPr lang="en-US" sz="1200" kern="1200" dirty="0" smtClean="0">
                <a:solidFill>
                  <a:srgbClr val="000000"/>
                </a:solidFill>
                <a:latin typeface="Times New Roman" pitchFamily="16" charset="0"/>
                <a:ea typeface="+mn-ea"/>
                <a:cs typeface="+mn-cs"/>
              </a:rPr>
              <a:t>The name Jehovah places an emphasis on the ever-presence of God.</a:t>
            </a:r>
          </a:p>
          <a:p>
            <a:r>
              <a:rPr lang="en-US" sz="1200" kern="1200" dirty="0" smtClean="0">
                <a:solidFill>
                  <a:srgbClr val="000000"/>
                </a:solidFill>
                <a:latin typeface="Times New Roman" pitchFamily="16" charset="0"/>
                <a:ea typeface="+mn-ea"/>
                <a:cs typeface="+mn-cs"/>
              </a:rPr>
              <a:t>Prefaces Ten Commandments; Shows authority basis; From existing One.</a:t>
            </a:r>
          </a:p>
          <a:p>
            <a:r>
              <a:rPr lang="en-US" sz="1200" b="1" i="1" kern="1200" dirty="0" smtClean="0">
                <a:solidFill>
                  <a:srgbClr val="000000"/>
                </a:solidFill>
                <a:latin typeface="Times New Roman" pitchFamily="16" charset="0"/>
                <a:ea typeface="+mn-ea"/>
                <a:cs typeface="+mn-cs"/>
              </a:rPr>
              <a:t>Exodus 20:2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 am the LORD your God, who brought you out of the land of Egypt, out of the house of slavery.</a:t>
            </a:r>
          </a:p>
          <a:p>
            <a:r>
              <a:rPr lang="en-US" sz="1200" kern="1200" dirty="0" smtClean="0">
                <a:solidFill>
                  <a:srgbClr val="000000"/>
                </a:solidFill>
                <a:latin typeface="Times New Roman" pitchFamily="16" charset="0"/>
                <a:ea typeface="+mn-ea"/>
                <a:cs typeface="+mn-cs"/>
              </a:rPr>
              <a:t>There is a closeness associated with this name; often used when men implored God for some favor or protection.</a:t>
            </a:r>
          </a:p>
          <a:p>
            <a:r>
              <a:rPr lang="en-US" sz="1200" kern="1200" dirty="0" smtClean="0">
                <a:solidFill>
                  <a:srgbClr val="000000"/>
                </a:solidFill>
                <a:latin typeface="Times New Roman" pitchFamily="16" charset="0"/>
                <a:ea typeface="+mn-ea"/>
                <a:cs typeface="+mn-cs"/>
              </a:rPr>
              <a:t>Jews would not pronounce this name in fear of profaning it. Scribes would wash hands before writing this name.</a:t>
            </a:r>
          </a:p>
          <a:p>
            <a:r>
              <a:rPr lang="en-US" sz="1200" b="1" i="1" kern="1200" dirty="0" smtClean="0">
                <a:solidFill>
                  <a:srgbClr val="000000"/>
                </a:solidFill>
                <a:latin typeface="Times New Roman" pitchFamily="16" charset="0"/>
                <a:ea typeface="+mn-ea"/>
                <a:cs typeface="+mn-cs"/>
              </a:rPr>
              <a:t>Leviticus 24:16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Whoever blasphemes the name of the LORD shall surely be put to death. All the congregation shall stone him. The sojourner as well as the native, when he blasphemes the Name, shall be put to death.</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"YAHWEH" (Jehovah)</a:t>
            </a:r>
          </a:p>
          <a:p>
            <a:r>
              <a:rPr lang="en-US" sz="1200" kern="1200" dirty="0" smtClean="0">
                <a:solidFill>
                  <a:srgbClr val="000000"/>
                </a:solidFill>
                <a:latin typeface="Times New Roman" pitchFamily="16" charset="0"/>
                <a:ea typeface="+mn-ea"/>
                <a:cs typeface="+mn-cs"/>
              </a:rPr>
              <a:t>Uniquely Jewish name for Deity; closest we have to a personal name for God; used infrequently prior to Moses, but with development of nation grew in popularity.</a:t>
            </a:r>
          </a:p>
          <a:p>
            <a:r>
              <a:rPr lang="en-US" sz="1200" kern="1200" dirty="0" smtClean="0">
                <a:solidFill>
                  <a:srgbClr val="000000"/>
                </a:solidFill>
                <a:latin typeface="Times New Roman" pitchFamily="16" charset="0"/>
                <a:ea typeface="+mn-ea"/>
                <a:cs typeface="+mn-cs"/>
              </a:rPr>
              <a:t>KJV often as "Lord"; ASV most as "Jehovah" - used 6,823 times.</a:t>
            </a:r>
          </a:p>
          <a:p>
            <a:r>
              <a:rPr lang="en-US" sz="1200" kern="1200" dirty="0" smtClean="0">
                <a:solidFill>
                  <a:srgbClr val="000000"/>
                </a:solidFill>
                <a:latin typeface="Times New Roman" pitchFamily="16" charset="0"/>
                <a:ea typeface="+mn-ea"/>
                <a:cs typeface="+mn-cs"/>
              </a:rPr>
              <a:t>Define: He which is; He who is truly present - from Hebrew root "</a:t>
            </a:r>
            <a:r>
              <a:rPr lang="en-US" sz="1200" kern="1200" dirty="0" err="1" smtClean="0">
                <a:solidFill>
                  <a:srgbClr val="000000"/>
                </a:solidFill>
                <a:latin typeface="Times New Roman" pitchFamily="16" charset="0"/>
                <a:ea typeface="+mn-ea"/>
                <a:cs typeface="+mn-cs"/>
              </a:rPr>
              <a:t>havah</a:t>
            </a:r>
            <a:r>
              <a:rPr lang="en-US" sz="1200" kern="1200" dirty="0" smtClean="0">
                <a:solidFill>
                  <a:srgbClr val="000000"/>
                </a:solidFill>
                <a:latin typeface="Times New Roman" pitchFamily="16" charset="0"/>
                <a:ea typeface="+mn-ea"/>
                <a:cs typeface="+mn-cs"/>
              </a:rPr>
              <a:t>" which means "to be" suggesting the One who in Himself possesses essential life, permanent existence.</a:t>
            </a:r>
          </a:p>
          <a:p>
            <a:r>
              <a:rPr lang="en-US" sz="1200" kern="1200" dirty="0" smtClean="0">
                <a:solidFill>
                  <a:srgbClr val="000000"/>
                </a:solidFill>
                <a:latin typeface="Times New Roman" pitchFamily="16" charset="0"/>
                <a:ea typeface="+mn-ea"/>
                <a:cs typeface="+mn-cs"/>
              </a:rPr>
              <a:t>The name Jehovah places an emphasis on the ever-presence of God.</a:t>
            </a:r>
          </a:p>
          <a:p>
            <a:r>
              <a:rPr lang="en-US" sz="1200" kern="1200" dirty="0" smtClean="0">
                <a:solidFill>
                  <a:srgbClr val="000000"/>
                </a:solidFill>
                <a:latin typeface="Times New Roman" pitchFamily="16" charset="0"/>
                <a:ea typeface="+mn-ea"/>
                <a:cs typeface="+mn-cs"/>
              </a:rPr>
              <a:t>Prefaces Ten Commandments; Shows authority basis; From existing One.</a:t>
            </a:r>
          </a:p>
          <a:p>
            <a:r>
              <a:rPr lang="en-US" sz="1200" b="1" i="1" kern="1200" dirty="0" smtClean="0">
                <a:solidFill>
                  <a:srgbClr val="000000"/>
                </a:solidFill>
                <a:latin typeface="Times New Roman" pitchFamily="16" charset="0"/>
                <a:ea typeface="+mn-ea"/>
                <a:cs typeface="+mn-cs"/>
              </a:rPr>
              <a:t>Exodus 20:2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 am the LORD your God, who brought you out of the land of Egypt, out of the house of slavery.</a:t>
            </a:r>
          </a:p>
          <a:p>
            <a:r>
              <a:rPr lang="en-US" sz="1200" kern="1200" dirty="0" smtClean="0">
                <a:solidFill>
                  <a:srgbClr val="000000"/>
                </a:solidFill>
                <a:latin typeface="Times New Roman" pitchFamily="16" charset="0"/>
                <a:ea typeface="+mn-ea"/>
                <a:cs typeface="+mn-cs"/>
              </a:rPr>
              <a:t>There is a closeness associated with this name; often used when men implored God for some favor or protection.</a:t>
            </a:r>
          </a:p>
          <a:p>
            <a:r>
              <a:rPr lang="en-US" sz="1200" kern="1200" dirty="0" smtClean="0">
                <a:solidFill>
                  <a:srgbClr val="000000"/>
                </a:solidFill>
                <a:latin typeface="Times New Roman" pitchFamily="16" charset="0"/>
                <a:ea typeface="+mn-ea"/>
                <a:cs typeface="+mn-cs"/>
              </a:rPr>
              <a:t>Jews would not pronounce this name in fear of profaning it. Scribes would wash hands before writing this name.</a:t>
            </a:r>
          </a:p>
          <a:p>
            <a:r>
              <a:rPr lang="en-US" sz="1200" b="1" i="1" kern="1200" dirty="0" smtClean="0">
                <a:solidFill>
                  <a:srgbClr val="000000"/>
                </a:solidFill>
                <a:latin typeface="Times New Roman" pitchFamily="16" charset="0"/>
                <a:ea typeface="+mn-ea"/>
                <a:cs typeface="+mn-cs"/>
              </a:rPr>
              <a:t>Leviticus 24:16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Whoever blasphemes the name of the LORD shall surely be put to death. All the congregation shall stone him. The sojourner as well as the native, when he blasphemes the Name, shall be put to death.</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"ADONAI" (Lord)</a:t>
            </a:r>
          </a:p>
          <a:p>
            <a:r>
              <a:rPr lang="en-US" sz="1200" kern="1200" dirty="0" smtClean="0">
                <a:solidFill>
                  <a:srgbClr val="000000"/>
                </a:solidFill>
                <a:latin typeface="Times New Roman" pitchFamily="16" charset="0"/>
                <a:ea typeface="+mn-ea"/>
                <a:cs typeface="+mn-cs"/>
              </a:rPr>
              <a:t>Master, Owner. Designates One having authority, surpassing power.</a:t>
            </a:r>
          </a:p>
          <a:p>
            <a:r>
              <a:rPr lang="en-US" sz="1200" kern="1200" dirty="0" smtClean="0">
                <a:solidFill>
                  <a:srgbClr val="000000"/>
                </a:solidFill>
                <a:latin typeface="Times New Roman" pitchFamily="16" charset="0"/>
                <a:ea typeface="+mn-ea"/>
                <a:cs typeface="+mn-cs"/>
              </a:rPr>
              <a:t>Shows that we are under the rule of God. He is to be in control, not us. His will is to be done not ours. "Master-Slave" relationship.</a:t>
            </a:r>
          </a:p>
          <a:p>
            <a:r>
              <a:rPr lang="en-US" sz="1200" b="1" i="1" kern="1200" dirty="0" smtClean="0">
                <a:solidFill>
                  <a:srgbClr val="000000"/>
                </a:solidFill>
                <a:latin typeface="Times New Roman" pitchFamily="16" charset="0"/>
                <a:ea typeface="+mn-ea"/>
                <a:cs typeface="+mn-cs"/>
              </a:rPr>
              <a:t>Deuteronomy 10:17</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For the LORD your God is God of gods and Lord of lords, the great, the mighty, and the awesome God, who is not partial and takes no bribe.</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1185863" y="4787900"/>
            <a:ext cx="5407025" cy="3825875"/>
          </a:xfrm>
          <a:prstGeom prst="rect">
            <a:avLst/>
          </a:prstGeom>
          <a:noFill/>
          <a:ln>
            <a:round/>
            <a:headEnd/>
            <a:tailEnd/>
          </a:ln>
        </p:spPr>
        <p:txBody>
          <a:bodyPr wrap="none" anchor="ctr"/>
          <a:lstStyle/>
          <a:p>
            <a:r>
              <a:rPr lang="en-US" sz="1200" b="1" kern="1200" cap="small" dirty="0" smtClean="0">
                <a:solidFill>
                  <a:srgbClr val="000000"/>
                </a:solidFill>
                <a:latin typeface="Times New Roman" pitchFamily="16" charset="0"/>
                <a:ea typeface="+mn-ea"/>
                <a:cs typeface="+mn-cs"/>
              </a:rPr>
              <a:t>"EL SHADDAY" (The Almighty God)</a:t>
            </a:r>
          </a:p>
          <a:p>
            <a:r>
              <a:rPr lang="en-US" sz="1200" kern="1200" dirty="0" smtClean="0">
                <a:solidFill>
                  <a:srgbClr val="000000"/>
                </a:solidFill>
                <a:latin typeface="Times New Roman" pitchFamily="16" charset="0"/>
                <a:ea typeface="+mn-ea"/>
                <a:cs typeface="+mn-cs"/>
              </a:rPr>
              <a:t>Stresses the role of God as creator, sustainer of the universe; the initiator and keeper of covenants.</a:t>
            </a:r>
          </a:p>
          <a:p>
            <a:r>
              <a:rPr lang="en-US" sz="1200" kern="1200" dirty="0" smtClean="0">
                <a:solidFill>
                  <a:srgbClr val="000000"/>
                </a:solidFill>
                <a:latin typeface="Times New Roman" pitchFamily="16" charset="0"/>
                <a:ea typeface="+mn-ea"/>
                <a:cs typeface="+mn-cs"/>
              </a:rPr>
              <a:t>Not conceited or haughty when using this name - just stating facts.</a:t>
            </a:r>
          </a:p>
          <a:p>
            <a:r>
              <a:rPr lang="en-US" sz="1200" kern="1200" dirty="0" smtClean="0">
                <a:solidFill>
                  <a:srgbClr val="000000"/>
                </a:solidFill>
                <a:latin typeface="Times New Roman" pitchFamily="16" charset="0"/>
                <a:ea typeface="+mn-ea"/>
                <a:cs typeface="+mn-cs"/>
              </a:rPr>
              <a:t>Selected uses:</a:t>
            </a:r>
          </a:p>
          <a:p>
            <a:r>
              <a:rPr lang="en-US" sz="1200" b="1" i="1" kern="1200" dirty="0" smtClean="0">
                <a:solidFill>
                  <a:srgbClr val="000000"/>
                </a:solidFill>
                <a:latin typeface="Times New Roman" pitchFamily="16" charset="0"/>
                <a:ea typeface="+mn-ea"/>
                <a:cs typeface="+mn-cs"/>
              </a:rPr>
              <a:t>Genesis 17:1-2</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Abram was ninety-nine years old the LORD appeared to Abram and said to him, "I am God Almighty; walk before me, and be blameless, that I may make my covenant between me and you, and may multiply you greatly."</a:t>
            </a:r>
          </a:p>
          <a:p>
            <a:r>
              <a:rPr lang="en-US" sz="1200" b="1" i="1" kern="1200" dirty="0" smtClean="0">
                <a:solidFill>
                  <a:srgbClr val="000000"/>
                </a:solidFill>
                <a:latin typeface="Times New Roman" pitchFamily="16" charset="0"/>
                <a:ea typeface="+mn-ea"/>
                <a:cs typeface="+mn-cs"/>
              </a:rPr>
              <a:t>Psalms 91:1</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He who dwells in the shelter of the Most High will abide in the shadow of the Almighty.</a:t>
            </a:r>
          </a:p>
          <a:p>
            <a:r>
              <a:rPr lang="en-US" sz="1200" kern="1200" dirty="0" smtClean="0">
                <a:solidFill>
                  <a:srgbClr val="000000"/>
                </a:solidFill>
                <a:latin typeface="Times New Roman" pitchFamily="16" charset="0"/>
                <a:ea typeface="+mn-ea"/>
                <a:cs typeface="+mn-cs"/>
              </a:rPr>
              <a:t>Comfort and security in serving such a God.</a:t>
            </a:r>
          </a:p>
          <a:p>
            <a:r>
              <a:rPr lang="en-US" sz="1200" kern="1200" dirty="0" smtClean="0">
                <a:solidFill>
                  <a:srgbClr val="000000"/>
                </a:solidFill>
                <a:latin typeface="Times New Roman" pitchFamily="16" charset="0"/>
                <a:ea typeface="+mn-ea"/>
                <a:cs typeface="+mn-cs"/>
              </a:rPr>
              <a:t>Almighty God possess all power:</a:t>
            </a:r>
          </a:p>
          <a:p>
            <a:r>
              <a:rPr lang="en-US" sz="1200" b="1" i="1" kern="1200" dirty="0" smtClean="0">
                <a:solidFill>
                  <a:srgbClr val="000000"/>
                </a:solidFill>
                <a:latin typeface="Times New Roman" pitchFamily="16" charset="0"/>
                <a:ea typeface="+mn-ea"/>
                <a:cs typeface="+mn-cs"/>
              </a:rPr>
              <a:t>Acts 17:24-25</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The God who made the world and everything in it, being Lord of heaven and earth, does not live in temples made by man, nor is he served by human hands, as though he needed anything, since he himself gives to all mankind life and breath and everything.</a:t>
            </a:r>
          </a:p>
          <a:p>
            <a:r>
              <a:rPr lang="en-US" sz="1200" b="1" i="1" kern="1200" dirty="0" smtClean="0">
                <a:solidFill>
                  <a:srgbClr val="000000"/>
                </a:solidFill>
                <a:latin typeface="Times New Roman" pitchFamily="16" charset="0"/>
                <a:ea typeface="+mn-ea"/>
                <a:cs typeface="+mn-cs"/>
              </a:rPr>
              <a:t>2Peter 3:10</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But the day of the Lord will come like a thief, and then the heavens will pass away with a roar, and the heavenly bodies will be burned up and dissolved, and the earth and the works that are done on it will be exposed.</a:t>
            </a:r>
          </a:p>
          <a:p>
            <a:r>
              <a:rPr lang="en-US" sz="1200" b="1" i="1" kern="1200" dirty="0" smtClean="0">
                <a:solidFill>
                  <a:srgbClr val="000000"/>
                </a:solidFill>
                <a:latin typeface="Times New Roman" pitchFamily="16" charset="0"/>
                <a:ea typeface="+mn-ea"/>
                <a:cs typeface="+mn-cs"/>
              </a:rPr>
              <a:t>Romans 1:16</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For I am not ashamed of the gospel, for it is the power of God for salvation to everyone who believes, to the Jew first and also to the Greek.</a:t>
            </a:r>
          </a:p>
          <a:p>
            <a:r>
              <a:rPr lang="en-US" sz="1200" kern="1200" dirty="0" smtClean="0">
                <a:solidFill>
                  <a:srgbClr val="000000"/>
                </a:solidFill>
                <a:latin typeface="Times New Roman" pitchFamily="16" charset="0"/>
                <a:ea typeface="+mn-ea"/>
                <a:cs typeface="+mn-cs"/>
              </a:rPr>
              <a:t>How should we view this Almighty God?</a:t>
            </a:r>
          </a:p>
          <a:p>
            <a:r>
              <a:rPr lang="en-US" sz="1200" b="1" i="1" kern="1200" dirty="0" smtClean="0">
                <a:solidFill>
                  <a:srgbClr val="000000"/>
                </a:solidFill>
                <a:latin typeface="Times New Roman" pitchFamily="16" charset="0"/>
                <a:ea typeface="+mn-ea"/>
                <a:cs typeface="+mn-cs"/>
              </a:rPr>
              <a:t>Revelation 1:8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"I am the Alpha and the Omega," says the Lord God, "who is and who was and who is to come, the Almighty."</a:t>
            </a:r>
          </a:p>
          <a:p>
            <a:r>
              <a:rPr lang="en-US" sz="1200" b="1" i="1" kern="1200" dirty="0" smtClean="0">
                <a:solidFill>
                  <a:srgbClr val="000000"/>
                </a:solidFill>
                <a:latin typeface="Times New Roman" pitchFamily="16" charset="0"/>
                <a:ea typeface="+mn-ea"/>
                <a:cs typeface="+mn-cs"/>
              </a:rPr>
              <a:t>Revelation 1:17-18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When I saw him, I fell at his feet as though dead. But he laid his right hand on me, saying, "Fear not, I am the first and the last, and the living one. I died, and behold I am alive forevermore, and I have the keys of Death and Hades.</a:t>
            </a:r>
          </a:p>
          <a:p>
            <a:r>
              <a:rPr lang="en-US" sz="1200" b="1" i="1" kern="1200" dirty="0" smtClean="0">
                <a:solidFill>
                  <a:srgbClr val="000000"/>
                </a:solidFill>
                <a:latin typeface="Times New Roman" pitchFamily="16" charset="0"/>
                <a:ea typeface="+mn-ea"/>
                <a:cs typeface="+mn-cs"/>
              </a:rPr>
              <a:t>Ezekiel 1:24-28</a:t>
            </a:r>
            <a:endParaRPr lang="en-US" sz="1200" i="1" kern="1200" dirty="0" smtClean="0">
              <a:solidFill>
                <a:srgbClr val="000000"/>
              </a:solidFill>
              <a:latin typeface="Times New Roman" pitchFamily="16" charset="0"/>
              <a:ea typeface="+mn-ea"/>
              <a:cs typeface="+mn-cs"/>
            </a:endParaRPr>
          </a:p>
          <a:p>
            <a:r>
              <a:rPr lang="en-US" sz="1200" i="1" kern="1200" dirty="0" smtClean="0">
                <a:solidFill>
                  <a:srgbClr val="000000"/>
                </a:solidFill>
                <a:latin typeface="Times New Roman" pitchFamily="16" charset="0"/>
                <a:ea typeface="+mn-ea"/>
                <a:cs typeface="+mn-cs"/>
              </a:rPr>
              <a:t>And when they went, I heard the sound of their wings like the sound of many waters, like the sound of the Almighty, a sound of tumult like the sound of an army. When they stood still, they let down their wings. And there came a voice from above the expanse over their heads. When they stood still, they let down their wings. And above the expanse over their heads there was the likeness of a throne, in appearance like sapphire; and seated above the likeness of a throne was a likeness with a human appearance. And upward from what had the appearance of his waist I saw as it were gleaming metal, like the appearance of fire enclosed all around. And downward from what had the appearance of his waist I saw as it were the appearance of fire, and there was brightness around him. Like the appearance of the bow that is in the cloud on the day of rain, so was the appearance of the brightness all around. Such was the appearance of the likeness of the glory of the LORD. And when I saw it, I fell on my face, and I heard the voice of one speaking.</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6"/>
            </a:gs>
            <a:gs pos="100000">
              <a:srgbClr val="000080"/>
            </a:gs>
          </a:gsLst>
          <a:lin ang="540000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mj-lt"/>
          <a:ea typeface="+mj-ea"/>
          <a:cs typeface="+mj-cs"/>
        </a:defRPr>
      </a:lvl1pPr>
      <a:lvl2pPr marL="742950" indent="-28575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2pPr>
      <a:lvl3pPr marL="11430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3pPr>
      <a:lvl4pPr marL="16002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4pPr>
      <a:lvl5pPr marL="20574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5pPr>
      <a:lvl6pPr marL="25146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6pPr>
      <a:lvl7pPr marL="29718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7pPr>
      <a:lvl8pPr marL="34290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8pPr>
      <a:lvl9pPr marL="3886200" indent="-228600" algn="ctr" defTabSz="457200" rtl="0" fontAlgn="base" hangingPunct="0">
        <a:lnSpc>
          <a:spcPct val="102000"/>
        </a:lnSpc>
        <a:spcBef>
          <a:spcPct val="0"/>
        </a:spcBef>
        <a:spcAft>
          <a:spcPct val="0"/>
        </a:spcAft>
        <a:buClr>
          <a:srgbClr val="000000"/>
        </a:buClr>
        <a:buSzPct val="100000"/>
        <a:buFont typeface="Times New Roman" pitchFamily="16" charset="0"/>
        <a:defRPr sz="5400">
          <a:solidFill>
            <a:srgbClr val="FFFFFF"/>
          </a:solidFill>
          <a:latin typeface="Calibri" pitchFamily="32" charset="0"/>
          <a:ea typeface="msgothic" charset="0"/>
          <a:cs typeface="msgothic" charset="0"/>
        </a:defRPr>
      </a:lvl9pPr>
    </p:titleStyle>
    <p:bodyStyle>
      <a:lvl1pPr marL="342900" indent="-342900" algn="l" defTabSz="457200" rtl="0" fontAlgn="base" hangingPunct="0">
        <a:lnSpc>
          <a:spcPct val="102000"/>
        </a:lnSpc>
        <a:spcBef>
          <a:spcPct val="0"/>
        </a:spcBef>
        <a:spcAft>
          <a:spcPts val="1588"/>
        </a:spcAft>
        <a:buClr>
          <a:srgbClr val="000000"/>
        </a:buClr>
        <a:buSzPct val="100000"/>
        <a:buFont typeface="Times New Roman" pitchFamily="16" charset="0"/>
        <a:defRPr sz="3600">
          <a:solidFill>
            <a:srgbClr val="FFFFFF"/>
          </a:solidFill>
          <a:latin typeface="+mn-lt"/>
          <a:ea typeface="+mn-ea"/>
          <a:cs typeface="+mn-cs"/>
        </a:defRPr>
      </a:lvl1pPr>
      <a:lvl2pPr marL="742950" indent="-285750" algn="l" defTabSz="457200" rtl="0" fontAlgn="base" hangingPunct="0">
        <a:lnSpc>
          <a:spcPct val="102000"/>
        </a:lnSpc>
        <a:spcBef>
          <a:spcPct val="0"/>
        </a:spcBef>
        <a:spcAft>
          <a:spcPts val="1138"/>
        </a:spcAft>
        <a:buClr>
          <a:srgbClr val="000000"/>
        </a:buClr>
        <a:buSzPct val="100000"/>
        <a:buFont typeface="Times New Roman" pitchFamily="16" charset="0"/>
        <a:defRPr sz="3200">
          <a:solidFill>
            <a:srgbClr val="FFFFFF"/>
          </a:solidFill>
          <a:latin typeface="+mn-lt"/>
          <a:ea typeface="+mn-ea"/>
          <a:cs typeface="+mn-cs"/>
        </a:defRPr>
      </a:lvl2pPr>
      <a:lvl3pPr marL="1143000" indent="-228600" algn="l" defTabSz="457200" rtl="0" fontAlgn="base" hangingPunct="0">
        <a:lnSpc>
          <a:spcPct val="102000"/>
        </a:lnSpc>
        <a:spcBef>
          <a:spcPct val="0"/>
        </a:spcBef>
        <a:spcAft>
          <a:spcPts val="850"/>
        </a:spcAft>
        <a:buClr>
          <a:srgbClr val="000000"/>
        </a:buClr>
        <a:buSzPct val="100000"/>
        <a:buFont typeface="Times New Roman" pitchFamily="16" charset="0"/>
        <a:defRPr sz="2800">
          <a:solidFill>
            <a:srgbClr val="FFFFFF"/>
          </a:solidFill>
          <a:latin typeface="+mn-lt"/>
          <a:ea typeface="+mn-ea"/>
          <a:cs typeface="+mn-cs"/>
        </a:defRPr>
      </a:lvl3pPr>
      <a:lvl4pPr marL="1600200" indent="-228600" algn="l" defTabSz="457200" rtl="0" fontAlgn="base" hangingPunct="0">
        <a:lnSpc>
          <a:spcPct val="102000"/>
        </a:lnSpc>
        <a:spcBef>
          <a:spcPct val="0"/>
        </a:spcBef>
        <a:spcAft>
          <a:spcPts val="575"/>
        </a:spcAft>
        <a:buClr>
          <a:srgbClr val="000000"/>
        </a:buClr>
        <a:buSzPct val="100000"/>
        <a:buFont typeface="Times New Roman" pitchFamily="16" charset="0"/>
        <a:defRPr sz="2600">
          <a:solidFill>
            <a:srgbClr val="FFFFFF"/>
          </a:solidFill>
          <a:latin typeface="+mn-lt"/>
          <a:ea typeface="+mn-ea"/>
          <a:cs typeface="+mn-cs"/>
        </a:defRPr>
      </a:lvl4pPr>
      <a:lvl5pPr marL="20574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Names of God</a:t>
            </a:r>
            <a:endParaRPr lang="en-US" sz="9600" dirty="0"/>
          </a:p>
        </p:txBody>
      </p:sp>
      <p:sp>
        <p:nvSpPr>
          <p:cNvPr id="3" name="Subtitle 2"/>
          <p:cNvSpPr>
            <a:spLocks noGrp="1"/>
          </p:cNvSpPr>
          <p:nvPr>
            <p:ph type="subTitle" idx="1"/>
          </p:nvPr>
        </p:nvSpPr>
        <p:spPr/>
        <p:txBody>
          <a:bodyPr/>
          <a:lstStyle/>
          <a:p>
            <a:r>
              <a:rPr lang="en-US" sz="5400" dirty="0" smtClean="0"/>
              <a:t>Exodus 20:7</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"El Shadday" </a:t>
            </a:r>
            <a:r>
              <a:rPr lang="en-US" sz="4800" b="1">
                <a:latin typeface="Tahoma" charset="0"/>
              </a:rPr>
              <a:t>(Almighty God)</a:t>
            </a:r>
          </a:p>
        </p:txBody>
      </p:sp>
      <p:sp>
        <p:nvSpPr>
          <p:cNvPr id="13314" name="Rectangle 2"/>
          <p:cNvSpPr>
            <a:spLocks noGrp="1" noChangeArrowheads="1"/>
          </p:cNvSpPr>
          <p:nvPr>
            <p:ph type="body" idx="1"/>
          </p:nvPr>
        </p:nvSpPr>
        <p:spPr>
          <a:xfrm>
            <a:off x="696912" y="1570037"/>
            <a:ext cx="8686801" cy="5181600"/>
          </a:xfrm>
          <a:ln/>
        </p:spPr>
        <p:txBody>
          <a:bodyPr anchor="ctr" anchorCtr="1">
            <a:normAutofit/>
          </a:bodyPr>
          <a:lstStyle/>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400" dirty="0"/>
              <a:t>Almighty God possess all power:</a:t>
            </a:r>
          </a:p>
          <a:p>
            <a:pPr marL="0" indent="0">
              <a:lnSpc>
                <a:spcPct val="100000"/>
              </a:lnSpc>
              <a:spcAft>
                <a:spcPts val="12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Power </a:t>
            </a:r>
            <a:r>
              <a:rPr lang="en-US" sz="4000" dirty="0"/>
              <a:t>to </a:t>
            </a:r>
            <a:r>
              <a:rPr lang="en-US" sz="4000" dirty="0" smtClean="0"/>
              <a:t>create - </a:t>
            </a:r>
            <a:r>
              <a:rPr lang="en-US" sz="4000" b="1" dirty="0" smtClean="0">
                <a:solidFill>
                  <a:srgbClr val="FFFF00"/>
                </a:solidFill>
              </a:rPr>
              <a:t>Acts </a:t>
            </a:r>
            <a:r>
              <a:rPr lang="en-US" sz="4000" b="1" dirty="0">
                <a:solidFill>
                  <a:srgbClr val="FFFF00"/>
                </a:solidFill>
              </a:rPr>
              <a:t>17:24-26</a:t>
            </a:r>
          </a:p>
          <a:p>
            <a:pPr marL="0" indent="0">
              <a:lnSpc>
                <a:spcPct val="100000"/>
              </a:lnSpc>
              <a:spcAft>
                <a:spcPts val="12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Power </a:t>
            </a:r>
            <a:r>
              <a:rPr lang="en-US" sz="4000" dirty="0"/>
              <a:t>to </a:t>
            </a:r>
            <a:r>
              <a:rPr lang="en-US" sz="4000" dirty="0" smtClean="0"/>
              <a:t>destroy - </a:t>
            </a:r>
            <a:r>
              <a:rPr lang="en-US" sz="4000" b="1" dirty="0" smtClean="0">
                <a:solidFill>
                  <a:srgbClr val="FFFF00"/>
                </a:solidFill>
              </a:rPr>
              <a:t>2 </a:t>
            </a:r>
            <a:r>
              <a:rPr lang="en-US" sz="4000" b="1" dirty="0">
                <a:solidFill>
                  <a:srgbClr val="FFFF00"/>
                </a:solidFill>
              </a:rPr>
              <a:t>Peter 3:7-15</a:t>
            </a:r>
          </a:p>
          <a:p>
            <a:pPr marL="0" indent="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Power </a:t>
            </a:r>
            <a:r>
              <a:rPr lang="en-US" sz="4000" dirty="0"/>
              <a:t>for </a:t>
            </a:r>
            <a:r>
              <a:rPr lang="en-US" sz="4000" dirty="0" smtClean="0"/>
              <a:t>salvation - </a:t>
            </a:r>
            <a:r>
              <a:rPr lang="en-US" sz="4000" b="1" dirty="0" smtClean="0">
                <a:solidFill>
                  <a:srgbClr val="FFFF00"/>
                </a:solidFill>
              </a:rPr>
              <a:t>Romans </a:t>
            </a:r>
            <a:r>
              <a:rPr lang="en-US" sz="4000" b="1" dirty="0">
                <a:solidFill>
                  <a:srgbClr val="FFFF00"/>
                </a:solidFill>
              </a:rPr>
              <a:t>1:16</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"El Olam" </a:t>
            </a:r>
            <a:r>
              <a:rPr lang="en-US" sz="4800" b="1">
                <a:latin typeface="Tahoma" charset="0"/>
              </a:rPr>
              <a:t>(Eternal God)</a:t>
            </a:r>
          </a:p>
        </p:txBody>
      </p:sp>
      <p:sp>
        <p:nvSpPr>
          <p:cNvPr id="15362" name="Rectangle 2"/>
          <p:cNvSpPr>
            <a:spLocks noGrp="1" noChangeArrowheads="1"/>
          </p:cNvSpPr>
          <p:nvPr>
            <p:ph type="body" idx="1"/>
          </p:nvPr>
        </p:nvSpPr>
        <p:spPr>
          <a:xfrm>
            <a:off x="963612" y="1570037"/>
            <a:ext cx="8153401" cy="5105400"/>
          </a:xfrm>
          <a:ln/>
        </p:spPr>
        <p:txBody>
          <a:bodyPr anchor="ctr" anchorCtr="1">
            <a:normAutofit/>
          </a:bodyPr>
          <a:lstStyle/>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Stresses the eternal duration of God</a:t>
            </a:r>
          </a:p>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As such God is without:</a:t>
            </a:r>
          </a:p>
          <a:p>
            <a:pPr marL="0" lvl="1" indent="0">
              <a:lnSpc>
                <a:spcPct val="100000"/>
              </a:lnSpc>
              <a:spcAft>
                <a:spcPts val="180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Beginning </a:t>
            </a:r>
            <a:r>
              <a:rPr lang="en-US" sz="4000" dirty="0"/>
              <a:t>- </a:t>
            </a:r>
            <a:r>
              <a:rPr lang="en-US" sz="4000" b="1" dirty="0" smtClean="0">
                <a:solidFill>
                  <a:srgbClr val="FFFF00"/>
                </a:solidFill>
              </a:rPr>
              <a:t>Psalms </a:t>
            </a:r>
            <a:r>
              <a:rPr lang="en-US" sz="4000" b="1" dirty="0">
                <a:solidFill>
                  <a:srgbClr val="FFFF00"/>
                </a:solidFill>
              </a:rPr>
              <a:t>90:1-2</a:t>
            </a:r>
          </a:p>
          <a:p>
            <a:pPr marL="0" lvl="1" indent="0">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End </a:t>
            </a:r>
            <a:r>
              <a:rPr lang="en-US" sz="4000" dirty="0"/>
              <a:t>- </a:t>
            </a:r>
            <a:r>
              <a:rPr lang="en-US" sz="4000" b="1" dirty="0" smtClean="0">
                <a:solidFill>
                  <a:srgbClr val="FFFF00"/>
                </a:solidFill>
              </a:rPr>
              <a:t>Psalms </a:t>
            </a:r>
            <a:r>
              <a:rPr lang="en-US" sz="4000" b="1" dirty="0">
                <a:solidFill>
                  <a:srgbClr val="FFFF00"/>
                </a:solidFill>
              </a:rPr>
              <a:t>102:26-27</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"El Olam" </a:t>
            </a:r>
            <a:r>
              <a:rPr lang="en-US" sz="4800" b="1">
                <a:latin typeface="Tahoma" charset="0"/>
              </a:rPr>
              <a:t>(Eternal God)</a:t>
            </a:r>
          </a:p>
        </p:txBody>
      </p:sp>
      <p:sp>
        <p:nvSpPr>
          <p:cNvPr id="16386" name="Rectangle 2"/>
          <p:cNvSpPr>
            <a:spLocks noGrp="1" noChangeArrowheads="1"/>
          </p:cNvSpPr>
          <p:nvPr>
            <p:ph type="body" idx="1"/>
          </p:nvPr>
        </p:nvSpPr>
        <p:spPr>
          <a:xfrm>
            <a:off x="773111" y="1646238"/>
            <a:ext cx="8534401" cy="5181600"/>
          </a:xfrm>
          <a:ln/>
        </p:spPr>
        <p:txBody>
          <a:bodyPr anchor="ctr" anchorCtr="1">
            <a:normAutofit/>
          </a:bodyPr>
          <a:lstStyle/>
          <a:p>
            <a:pPr marL="0" indent="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i="1" dirty="0" smtClean="0"/>
              <a:t>Have you not known? Have you not heard? The LORD is the everlasting God, the Creator of the ends of the earth. He does not faint or grow weary; his understanding is unsearchable.</a:t>
            </a:r>
          </a:p>
          <a:p>
            <a:pPr marL="0" indent="0" algn="r">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00"/>
                </a:solidFill>
              </a:rPr>
              <a:t>Isaiah 40:28</a:t>
            </a:r>
            <a:endParaRPr lang="en-US" sz="4000" dirty="0"/>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"Theos" (God)</a:t>
            </a:r>
          </a:p>
        </p:txBody>
      </p:sp>
      <p:sp>
        <p:nvSpPr>
          <p:cNvPr id="17410" name="Rectangle 2"/>
          <p:cNvSpPr>
            <a:spLocks noGrp="1" noChangeArrowheads="1"/>
          </p:cNvSpPr>
          <p:nvPr>
            <p:ph type="body" idx="1"/>
          </p:nvPr>
        </p:nvSpPr>
        <p:spPr>
          <a:xfrm>
            <a:off x="773112" y="1341437"/>
            <a:ext cx="8534400" cy="5943600"/>
          </a:xfrm>
          <a:ln/>
        </p:spPr>
        <p:txBody>
          <a:bodyPr anchor="ctr" anchorCtr="1">
            <a:normAutofit/>
          </a:bodyPr>
          <a:lstStyle/>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General term for deity </a:t>
            </a:r>
            <a:r>
              <a:rPr lang="en-US" sz="4000" dirty="0" smtClean="0"/>
              <a:t>expresses </a:t>
            </a:r>
            <a:r>
              <a:rPr lang="en-US" sz="4000" dirty="0"/>
              <a:t>self-sufficiency, self-determination and absolute righteousness</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Used in reference to all 3 in "God-head"</a:t>
            </a:r>
          </a:p>
          <a:p>
            <a:pPr marL="831850" lvl="1"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Father - </a:t>
            </a:r>
            <a:r>
              <a:rPr lang="en-US" sz="3600" b="1" dirty="0">
                <a:solidFill>
                  <a:srgbClr val="FFFF00"/>
                </a:solidFill>
              </a:rPr>
              <a:t>John </a:t>
            </a:r>
            <a:r>
              <a:rPr lang="en-US" sz="3600" b="1" dirty="0" smtClean="0">
                <a:solidFill>
                  <a:srgbClr val="FFFF00"/>
                </a:solidFill>
              </a:rPr>
              <a:t>5:18</a:t>
            </a:r>
            <a:endParaRPr lang="en-US" sz="3600" b="1" dirty="0">
              <a:solidFill>
                <a:srgbClr val="FFFF00"/>
              </a:solidFill>
            </a:endParaRPr>
          </a:p>
          <a:p>
            <a:pPr marL="831850" lvl="1"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Son - </a:t>
            </a:r>
            <a:r>
              <a:rPr lang="en-US" sz="3600" b="1" dirty="0" smtClean="0">
                <a:solidFill>
                  <a:srgbClr val="FFFF00"/>
                </a:solidFill>
              </a:rPr>
              <a:t>John 1:1</a:t>
            </a:r>
            <a:endParaRPr lang="en-US" sz="3600" b="1" dirty="0">
              <a:solidFill>
                <a:srgbClr val="FFFF00"/>
              </a:solidFill>
            </a:endParaRPr>
          </a:p>
          <a:p>
            <a:pPr marL="831850" lvl="1"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Holy Spirit - </a:t>
            </a:r>
            <a:r>
              <a:rPr lang="en-US" sz="3600" b="1" dirty="0">
                <a:solidFill>
                  <a:srgbClr val="FFFF00"/>
                </a:solidFill>
              </a:rPr>
              <a:t>Acts 5:3-4</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"Kurios" (Lord)</a:t>
            </a:r>
          </a:p>
        </p:txBody>
      </p:sp>
      <p:sp>
        <p:nvSpPr>
          <p:cNvPr id="18434" name="Rectangle 2"/>
          <p:cNvSpPr>
            <a:spLocks noGrp="1" noChangeArrowheads="1"/>
          </p:cNvSpPr>
          <p:nvPr>
            <p:ph type="body" idx="1"/>
          </p:nvPr>
        </p:nvSpPr>
        <p:spPr>
          <a:xfrm>
            <a:off x="696911" y="1646237"/>
            <a:ext cx="8610601" cy="5181600"/>
          </a:xfrm>
          <a:ln/>
        </p:spPr>
        <p:txBody>
          <a:bodyPr anchor="ctr" anchorCtr="1">
            <a:normAutofit/>
          </a:bodyPr>
          <a:lstStyle/>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Similar to </a:t>
            </a:r>
            <a:r>
              <a:rPr lang="en-US" sz="4000" dirty="0" err="1"/>
              <a:t>Adonai</a:t>
            </a:r>
            <a:r>
              <a:rPr lang="en-US" sz="4000" dirty="0"/>
              <a:t> - Master, Control</a:t>
            </a:r>
          </a:p>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	After </a:t>
            </a:r>
            <a:r>
              <a:rPr lang="en-US" sz="4000" dirty="0"/>
              <a:t>resurrection used of Jesus</a:t>
            </a:r>
          </a:p>
          <a:p>
            <a:pPr marL="0" lvl="1" indent="0">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i="1" dirty="0" smtClean="0"/>
              <a:t>Saying</a:t>
            </a:r>
            <a:r>
              <a:rPr lang="en-US" sz="4000" i="1" dirty="0"/>
              <a:t>, </a:t>
            </a:r>
            <a:r>
              <a:rPr lang="en-US" sz="4000" i="1" dirty="0" smtClean="0"/>
              <a:t>"</a:t>
            </a:r>
            <a:r>
              <a:rPr lang="en-US" sz="4000" i="1" dirty="0" smtClean="0"/>
              <a:t>The </a:t>
            </a:r>
            <a:r>
              <a:rPr lang="en-US" sz="4000" i="1" dirty="0"/>
              <a:t>Lord is risen indeed, and </a:t>
            </a:r>
            <a:r>
              <a:rPr lang="en-US" sz="4000" i="1" dirty="0" smtClean="0"/>
              <a:t>has </a:t>
            </a:r>
            <a:r>
              <a:rPr lang="en-US" sz="4000" i="1" dirty="0"/>
              <a:t>appeared to Simon</a:t>
            </a:r>
            <a:r>
              <a:rPr lang="en-US" sz="4000" i="1" dirty="0" smtClean="0"/>
              <a:t>.“</a:t>
            </a:r>
          </a:p>
          <a:p>
            <a:pPr marL="0" lvl="1" indent="0" algn="r">
              <a:lnSpc>
                <a:spcPct val="100000"/>
              </a:lnSpc>
              <a:spcAft>
                <a:spcPts val="240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solidFill>
                  <a:srgbClr val="FFFF00"/>
                </a:solidFill>
              </a:rPr>
              <a:t>Luke 24:34</a:t>
            </a:r>
            <a:endParaRPr lang="en-US" sz="4000" b="1" dirty="0">
              <a:solidFill>
                <a:srgbClr val="FFFF00"/>
              </a:solidFill>
            </a:endParaRP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0"/>
            <a:ext cx="8605838" cy="847604"/>
          </a:xfrm>
        </p:spPr>
        <p:txBody>
          <a:bodyPr>
            <a:spAutoFit/>
          </a:bodyPr>
          <a:lstStyle/>
          <a:p>
            <a:r>
              <a:rPr lang="en-US" dirty="0" smtClean="0"/>
              <a:t>Exodus 20:7</a:t>
            </a:r>
            <a:endParaRPr lang="en-US" dirty="0"/>
          </a:p>
        </p:txBody>
      </p:sp>
      <p:sp>
        <p:nvSpPr>
          <p:cNvPr id="3" name="Content Placeholder 2"/>
          <p:cNvSpPr>
            <a:spLocks noGrp="1"/>
          </p:cNvSpPr>
          <p:nvPr>
            <p:ph idx="1"/>
          </p:nvPr>
        </p:nvSpPr>
        <p:spPr>
          <a:xfrm>
            <a:off x="392112" y="1112837"/>
            <a:ext cx="9296400" cy="6095999"/>
          </a:xfrm>
        </p:spPr>
        <p:txBody>
          <a:bodyPr anchor="ctr" anchorCtr="1">
            <a:normAutofit/>
          </a:bodyPr>
          <a:lstStyle/>
          <a:p>
            <a:r>
              <a:rPr lang="en-US" sz="4800" i="1" dirty="0" smtClean="0"/>
              <a:t>You shall not take the name of the LORD your God in vain, for the LORD will not hold him guiltless who takes his name in vain.</a:t>
            </a:r>
            <a:endParaRPr lang="en-US" sz="48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0"/>
            <a:ext cx="8605838" cy="847604"/>
          </a:xfrm>
        </p:spPr>
        <p:txBody>
          <a:bodyPr>
            <a:spAutoFit/>
          </a:bodyPr>
          <a:lstStyle/>
          <a:p>
            <a:r>
              <a:rPr lang="en-US" dirty="0" smtClean="0"/>
              <a:t>Exodus 20:7</a:t>
            </a:r>
            <a:endParaRPr lang="en-US" dirty="0"/>
          </a:p>
        </p:txBody>
      </p:sp>
      <p:sp>
        <p:nvSpPr>
          <p:cNvPr id="3" name="Content Placeholder 2"/>
          <p:cNvSpPr>
            <a:spLocks noGrp="1"/>
          </p:cNvSpPr>
          <p:nvPr>
            <p:ph idx="1"/>
          </p:nvPr>
        </p:nvSpPr>
        <p:spPr>
          <a:xfrm>
            <a:off x="392112" y="1112837"/>
            <a:ext cx="9296400" cy="6095999"/>
          </a:xfrm>
        </p:spPr>
        <p:txBody>
          <a:bodyPr anchor="ctr" anchorCtr="1">
            <a:normAutofit/>
          </a:bodyPr>
          <a:lstStyle/>
          <a:p>
            <a:r>
              <a:rPr lang="en-US" sz="4000" i="1" dirty="0" smtClean="0"/>
              <a:t>You shall not take the name of the LORD your God in vain, for the LORD will not hold him guiltless who takes his name in vain.</a:t>
            </a:r>
            <a:endParaRPr lang="en-US" sz="4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dirty="0">
                <a:latin typeface="Tahoma" charset="0"/>
              </a:rPr>
              <a:t>"El" (God)</a:t>
            </a:r>
          </a:p>
        </p:txBody>
      </p:sp>
      <p:sp>
        <p:nvSpPr>
          <p:cNvPr id="5122" name="Rectangle 2"/>
          <p:cNvSpPr>
            <a:spLocks noGrp="1" noChangeArrowheads="1"/>
          </p:cNvSpPr>
          <p:nvPr>
            <p:ph type="body" idx="1"/>
          </p:nvPr>
        </p:nvSpPr>
        <p:spPr>
          <a:xfrm>
            <a:off x="583406" y="1341437"/>
            <a:ext cx="8913813" cy="5791200"/>
          </a:xfrm>
          <a:ln/>
        </p:spPr>
        <p:txBody>
          <a:bodyPr/>
          <a:lstStyle/>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One of the oldest designations for deity in the ancient world</a:t>
            </a:r>
          </a:p>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Common name for Jehovah and idols</a:t>
            </a:r>
          </a:p>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To be strong</a:t>
            </a:r>
          </a:p>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To have extended sphere of control</a:t>
            </a:r>
          </a:p>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To possess binding force</a:t>
            </a:r>
          </a:p>
          <a:p>
            <a:pPr marL="457200" indent="-45720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Prominent</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dirty="0">
                <a:latin typeface="Tahoma" charset="0"/>
              </a:rPr>
              <a:t>"El" (God)</a:t>
            </a:r>
          </a:p>
        </p:txBody>
      </p:sp>
      <p:sp>
        <p:nvSpPr>
          <p:cNvPr id="6146" name="Rectangle 2"/>
          <p:cNvSpPr>
            <a:spLocks noGrp="1" noChangeArrowheads="1"/>
          </p:cNvSpPr>
          <p:nvPr>
            <p:ph type="body" idx="1"/>
          </p:nvPr>
        </p:nvSpPr>
        <p:spPr>
          <a:xfrm>
            <a:off x="238125" y="1112837"/>
            <a:ext cx="9601200" cy="6172200"/>
          </a:xfrm>
          <a:ln/>
        </p:spPr>
        <p:txBody>
          <a:bodyPr anchor="ctr" anchorCtr="1">
            <a:normAutofit lnSpcReduction="10000"/>
          </a:bodyPr>
          <a:lstStyle/>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a:solidFill>
                  <a:srgbClr val="FFFF00"/>
                </a:solidFill>
              </a:rPr>
              <a:t>Gen </a:t>
            </a:r>
            <a:r>
              <a:rPr lang="en-US" sz="4000" b="1" dirty="0" smtClean="0">
                <a:solidFill>
                  <a:srgbClr val="FFFF00"/>
                </a:solidFill>
              </a:rPr>
              <a:t>17:1-2</a:t>
            </a:r>
            <a:endParaRPr lang="en-US" sz="4000" b="1" dirty="0">
              <a:solidFill>
                <a:srgbClr val="FFFF00"/>
              </a:solidFill>
            </a:endParaRP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Has the power and authority to make such a covenant and carry it to completion</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beyond what a mere human could have done</a:t>
            </a:r>
          </a:p>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a:solidFill>
                  <a:srgbClr val="FFFF00"/>
                </a:solidFill>
              </a:rPr>
              <a:t>2Sam 22:31-33</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strong authoritative figure who can not be surpassed in power or compassion</a:t>
            </a:r>
          </a:p>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err="1">
                <a:solidFill>
                  <a:srgbClr val="FFFF00"/>
                </a:solidFill>
              </a:rPr>
              <a:t>Neh</a:t>
            </a:r>
            <a:r>
              <a:rPr lang="en-US" sz="4000" b="1" dirty="0">
                <a:solidFill>
                  <a:srgbClr val="FFFF00"/>
                </a:solidFill>
              </a:rPr>
              <a:t> </a:t>
            </a:r>
            <a:r>
              <a:rPr lang="en-US" sz="4000" b="1" dirty="0" smtClean="0">
                <a:solidFill>
                  <a:srgbClr val="FFFF00"/>
                </a:solidFill>
              </a:rPr>
              <a:t>1:5</a:t>
            </a:r>
            <a:r>
              <a:rPr lang="en-US" sz="4000" dirty="0"/>
              <a:t>; </a:t>
            </a:r>
            <a:r>
              <a:rPr lang="en-US" sz="4000" b="1" dirty="0">
                <a:solidFill>
                  <a:srgbClr val="FFFF00"/>
                </a:solidFill>
              </a:rPr>
              <a:t>9:32</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strong, </a:t>
            </a:r>
            <a:r>
              <a:rPr lang="en-US" sz="3600" dirty="0" smtClean="0"/>
              <a:t>awesome; superiority </a:t>
            </a:r>
            <a:r>
              <a:rPr lang="en-US" sz="3600" dirty="0"/>
              <a:t>to any on earth</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One capable of granting petitions - authority and power</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"Yahweh" (Jehovah)</a:t>
            </a:r>
          </a:p>
        </p:txBody>
      </p:sp>
      <p:sp>
        <p:nvSpPr>
          <p:cNvPr id="8194" name="Rectangle 2"/>
          <p:cNvSpPr>
            <a:spLocks noGrp="1" noChangeArrowheads="1"/>
          </p:cNvSpPr>
          <p:nvPr>
            <p:ph type="body" idx="1"/>
          </p:nvPr>
        </p:nvSpPr>
        <p:spPr>
          <a:xfrm>
            <a:off x="544512" y="1189037"/>
            <a:ext cx="8991600" cy="5938838"/>
          </a:xfrm>
          <a:ln/>
        </p:spPr>
        <p:txBody>
          <a:bodyPr anchor="ctr" anchorCtr="1">
            <a:normAutofit/>
          </a:bodyPr>
          <a:lstStyle/>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Uniquely Jewish name for Deity</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Closest to a personal name for God</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Used infrequently prior to Moses, but with development of nation grew in popularity</a:t>
            </a:r>
          </a:p>
          <a:p>
            <a:pPr marL="863600" lvl="1" indent="-287338">
              <a:lnSpc>
                <a:spcPct val="100000"/>
              </a:lnSpc>
              <a:spcAft>
                <a:spcPts val="0"/>
              </a:spcAft>
              <a:buClr>
                <a:srgbClr val="FFFFFF"/>
              </a:buClr>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3600" dirty="0"/>
              <a:t>KJV often as "Lord" - ASV most as "Jehovah"</a:t>
            </a:r>
          </a:p>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He which is</a:t>
            </a:r>
          </a:p>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He who is truly </a:t>
            </a:r>
            <a:r>
              <a:rPr lang="en-US" sz="4000" dirty="0" smtClean="0"/>
              <a:t>present</a:t>
            </a:r>
          </a:p>
          <a:p>
            <a:pPr marL="431800" indent="-32385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dirty="0" smtClean="0"/>
              <a:t>	from </a:t>
            </a:r>
            <a:r>
              <a:rPr lang="en-US" dirty="0"/>
              <a:t>Hebrew root "</a:t>
            </a:r>
            <a:r>
              <a:rPr lang="en-US" dirty="0" err="1"/>
              <a:t>havah</a:t>
            </a:r>
            <a:r>
              <a:rPr lang="en-US" dirty="0"/>
              <a:t>" which means "to be" suggesting the One who in Himself possesses essential life, permanent existence</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"Yahweh" (Jehovah)</a:t>
            </a:r>
          </a:p>
        </p:txBody>
      </p:sp>
      <p:sp>
        <p:nvSpPr>
          <p:cNvPr id="9218" name="Rectangle 2"/>
          <p:cNvSpPr>
            <a:spLocks noGrp="1" noChangeArrowheads="1"/>
          </p:cNvSpPr>
          <p:nvPr>
            <p:ph type="body" idx="1"/>
          </p:nvPr>
        </p:nvSpPr>
        <p:spPr>
          <a:xfrm>
            <a:off x="544512" y="1417638"/>
            <a:ext cx="8991601" cy="5867400"/>
          </a:xfrm>
          <a:ln/>
        </p:spPr>
        <p:txBody>
          <a:bodyPr anchor="ctr" anchorCtr="1">
            <a:normAutofit/>
          </a:bodyPr>
          <a:lstStyle/>
          <a:p>
            <a:pPr marL="431800" indent="-323850">
              <a:spcAft>
                <a:spcPts val="575"/>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Emphasizes on the ever-presence of God.</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Prefaces Ten </a:t>
            </a:r>
            <a:r>
              <a:rPr lang="en-US" sz="4000" dirty="0" smtClean="0"/>
              <a:t>Commandments</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smtClean="0"/>
              <a:t>There </a:t>
            </a:r>
            <a:r>
              <a:rPr lang="en-US" sz="4000" dirty="0"/>
              <a:t>is a closeness associated with this name</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Often used when men implored God for some favor or protection</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"Yahweh" (Jehovah)</a:t>
            </a:r>
          </a:p>
        </p:txBody>
      </p:sp>
      <p:sp>
        <p:nvSpPr>
          <p:cNvPr id="10242" name="Rectangle 2"/>
          <p:cNvSpPr>
            <a:spLocks noGrp="1" noChangeArrowheads="1"/>
          </p:cNvSpPr>
          <p:nvPr>
            <p:ph type="body" idx="1"/>
          </p:nvPr>
        </p:nvSpPr>
        <p:spPr>
          <a:xfrm>
            <a:off x="696912" y="1493837"/>
            <a:ext cx="8686801" cy="5653088"/>
          </a:xfrm>
          <a:ln/>
        </p:spPr>
        <p:txBody>
          <a:bodyPr anchor="ctr" anchorCtr="1">
            <a:normAutofit/>
          </a:bodyPr>
          <a:lstStyle/>
          <a:p>
            <a:pPr marL="0" indent="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i="1" dirty="0" smtClean="0"/>
              <a:t>Whoever blasphemes the name of the LORD shall surely be put to death. All the congregation shall stone him. The sojourner as well as the native, when he blasphemes the Name, shall be put to death.</a:t>
            </a:r>
          </a:p>
          <a:p>
            <a:pPr marL="0" indent="0" algn="r">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00"/>
                </a:solidFill>
              </a:rPr>
              <a:t>Leviticus </a:t>
            </a:r>
            <a:r>
              <a:rPr lang="en-US" sz="4000" b="1" dirty="0">
                <a:solidFill>
                  <a:srgbClr val="FFFF00"/>
                </a:solidFill>
              </a:rPr>
              <a:t>24:16</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"Adonai" (Lord)</a:t>
            </a:r>
          </a:p>
        </p:txBody>
      </p:sp>
      <p:sp>
        <p:nvSpPr>
          <p:cNvPr id="11266" name="Rectangle 2"/>
          <p:cNvSpPr>
            <a:spLocks noGrp="1" noChangeArrowheads="1"/>
          </p:cNvSpPr>
          <p:nvPr>
            <p:ph type="body" idx="1"/>
          </p:nvPr>
        </p:nvSpPr>
        <p:spPr>
          <a:xfrm>
            <a:off x="238125" y="1143000"/>
            <a:ext cx="9601200" cy="6186488"/>
          </a:xfrm>
          <a:ln/>
        </p:spPr>
        <p:txBody>
          <a:bodyPr/>
          <a:lstStyle/>
          <a:p>
            <a:pPr marL="431800" indent="-323850">
              <a:spcAft>
                <a:spcPts val="575"/>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Master, Owner</a:t>
            </a:r>
          </a:p>
          <a:p>
            <a:pPr marL="431800" indent="-323850">
              <a:spcAft>
                <a:spcPts val="575"/>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One having authority, surpassing power</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Shows that we are under the rule of </a:t>
            </a:r>
            <a:r>
              <a:rPr lang="en-US" sz="4000" dirty="0" smtClean="0"/>
              <a:t>God</a:t>
            </a:r>
          </a:p>
          <a:p>
            <a:pPr marL="431800" indent="-323850">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a:p>
          <a:p>
            <a:pPr marL="0" indent="0">
              <a:lnSpc>
                <a:spcPct val="100000"/>
              </a:lnSpc>
              <a:spcAft>
                <a:spcPts val="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i="1" dirty="0" smtClean="0"/>
              <a:t>For the LORD your God is God of gods and Lord of lords, the great, the mighty, and the awesome God, who is not partial and takes no bribe</a:t>
            </a:r>
          </a:p>
          <a:p>
            <a:pPr marL="431800" indent="-323850" algn="r">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b="1" dirty="0" smtClean="0">
                <a:solidFill>
                  <a:srgbClr val="FFFF00"/>
                </a:solidFill>
              </a:rPr>
              <a:t>Deuteronomy </a:t>
            </a:r>
            <a:r>
              <a:rPr lang="en-US" sz="4000" b="1" dirty="0">
                <a:solidFill>
                  <a:srgbClr val="FFFF00"/>
                </a:solidFill>
              </a:rPr>
              <a:t>10:17</a:t>
            </a:r>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38125" y="88900"/>
            <a:ext cx="9601200" cy="828675"/>
          </a:xfrm>
          <a:ln/>
        </p:spPr>
        <p:txBody>
          <a:bodyPr/>
          <a:lstStyle/>
          <a:p>
            <a:pPr>
              <a:lnSpc>
                <a:spcPct val="101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b="1">
                <a:latin typeface="Tahoma" charset="0"/>
              </a:rPr>
              <a:t>"El Shadday" </a:t>
            </a:r>
            <a:r>
              <a:rPr lang="en-US" sz="4800" b="1">
                <a:latin typeface="Tahoma" charset="0"/>
              </a:rPr>
              <a:t>(Almighty God)</a:t>
            </a:r>
          </a:p>
        </p:txBody>
      </p:sp>
      <p:sp>
        <p:nvSpPr>
          <p:cNvPr id="12290" name="Rectangle 2"/>
          <p:cNvSpPr>
            <a:spLocks noGrp="1" noChangeArrowheads="1"/>
          </p:cNvSpPr>
          <p:nvPr>
            <p:ph type="body" idx="1"/>
          </p:nvPr>
        </p:nvSpPr>
        <p:spPr>
          <a:xfrm>
            <a:off x="773111" y="1493838"/>
            <a:ext cx="8458201" cy="5105399"/>
          </a:xfrm>
          <a:ln/>
        </p:spPr>
        <p:txBody>
          <a:bodyPr anchor="ctr" anchorCtr="1">
            <a:normAutofit/>
          </a:bodyPr>
          <a:lstStyle/>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Stresses the role of God as creator, sustainer of the universe</a:t>
            </a:r>
          </a:p>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The initiator and keeper of covenants</a:t>
            </a:r>
          </a:p>
          <a:p>
            <a:pPr marL="0" indent="0">
              <a:lnSpc>
                <a:spcPct val="100000"/>
              </a:lnSpc>
              <a:spcAft>
                <a:spcPts val="2400"/>
              </a:spcAft>
              <a:buClr>
                <a:srgbClr val="FFFFFF"/>
              </a:buClr>
              <a:buSzPct val="8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4000" dirty="0"/>
              <a:t>Not conceited or haughty when using this name - just stating </a:t>
            </a:r>
            <a:r>
              <a:rPr lang="en-US" sz="4000" dirty="0" smtClean="0"/>
              <a:t>facts</a:t>
            </a:r>
            <a:endParaRPr lang="en-US" sz="4000" dirty="0"/>
          </a:p>
        </p:txBody>
      </p:sp>
    </p:spTree>
  </p:cSld>
  <p:clrMapOvr>
    <a:masterClrMapping/>
  </p:clrMapOvr>
  <p:transition>
    <p:checke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sgothic"/>
        <a:cs typeface="msgothic"/>
      </a:majorFont>
      <a:minorFont>
        <a:latin typeface="Calibri"/>
        <a:ea typeface="msgothic"/>
        <a:cs typeface="ms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4398</Words>
  <Application>Microsoft Office PowerPoint</Application>
  <PresentationFormat>Custom</PresentationFormat>
  <Paragraphs>272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Calibri</vt:lpstr>
      <vt:lpstr>msgothic</vt:lpstr>
      <vt:lpstr>Tahoma</vt:lpstr>
      <vt:lpstr>Wingdings</vt:lpstr>
      <vt:lpstr>Office Theme</vt:lpstr>
      <vt:lpstr>Names of God</vt:lpstr>
      <vt:lpstr>Exodus 20:7</vt:lpstr>
      <vt:lpstr>"El" (God)</vt:lpstr>
      <vt:lpstr>"El" (God)</vt:lpstr>
      <vt:lpstr>"Yahweh" (Jehovah)</vt:lpstr>
      <vt:lpstr>"Yahweh" (Jehovah)</vt:lpstr>
      <vt:lpstr>"Yahweh" (Jehovah)</vt:lpstr>
      <vt:lpstr>"Adonai" (Lord)</vt:lpstr>
      <vt:lpstr>"El Shadday" (Almighty God)</vt:lpstr>
      <vt:lpstr>"El Shadday" (Almighty God)</vt:lpstr>
      <vt:lpstr>"El Olam" (Eternal God)</vt:lpstr>
      <vt:lpstr>"El Olam" (Eternal God)</vt:lpstr>
      <vt:lpstr>"Theos" (God)</vt:lpstr>
      <vt:lpstr>"Kurios" (Lord)</vt:lpstr>
      <vt:lpstr>Exodus 20:7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 of God</dc:title>
  <cp:lastModifiedBy>dleehend</cp:lastModifiedBy>
  <cp:revision>12</cp:revision>
  <cp:lastPrinted>1601-01-01T00:00:00Z</cp:lastPrinted>
  <dcterms:created xsi:type="dcterms:W3CDTF">2004-02-15T20:01:40Z</dcterms:created>
  <dcterms:modified xsi:type="dcterms:W3CDTF">2011-12-11T22:56:40Z</dcterms:modified>
</cp:coreProperties>
</file>