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60" r:id="rId3"/>
    <p:sldId id="261" r:id="rId4"/>
    <p:sldId id="268" r:id="rId5"/>
    <p:sldId id="272" r:id="rId6"/>
    <p:sldId id="276"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786" autoAdjust="0"/>
  </p:normalViewPr>
  <p:slideViewPr>
    <p:cSldViewPr>
      <p:cViewPr varScale="1">
        <p:scale>
          <a:sx n="66" d="100"/>
          <a:sy n="66" d="100"/>
        </p:scale>
        <p:origin x="365" y="5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8B89E1A0-3927-4CD5-A387-D3D86AB9C6F2}" type="datetimeFigureOut">
              <a:rPr lang="en-US"/>
              <a:pPr>
                <a:defRPr/>
              </a:pPr>
              <a:t>6/26/2016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8BED2954-0918-45D7-B69A-49447C458BAD}"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a:t>Egyptian society not so different from our own.</a:t>
            </a:r>
          </a:p>
          <a:p>
            <a:pPr>
              <a:spcBef>
                <a:spcPct val="0"/>
              </a:spcBef>
            </a:pPr>
            <a:r>
              <a:rPr lang="en-US" altLang="en-US" dirty="0"/>
              <a:t>“Egyptian females, even though married, were distinguished for licentiousness and immorality, and were not condemned to live in seclusion, but were allowed freely to mix in promiscuous society.”</a:t>
            </a:r>
          </a:p>
          <a:p>
            <a:pPr>
              <a:spcBef>
                <a:spcPct val="0"/>
              </a:spcBef>
            </a:pPr>
            <a:r>
              <a:rPr lang="en-US" altLang="en-US" dirty="0"/>
              <a:t>Gallup poll in the 80's that there was little difference in ethical behavior between church goers and those who aren’t; the levels of lying, cheating, and stealing are remarkably the same.”</a:t>
            </a:r>
          </a:p>
          <a:p>
            <a:pPr>
              <a:spcBef>
                <a:spcPct val="0"/>
              </a:spcBef>
            </a:pPr>
            <a:r>
              <a:rPr lang="en-US" altLang="en-US" dirty="0"/>
              <a:t>Joseph could have taken the worldly view &amp; “rationalized” it</a:t>
            </a:r>
          </a:p>
          <a:p>
            <a:pPr>
              <a:spcBef>
                <a:spcPct val="0"/>
              </a:spcBef>
            </a:pPr>
            <a:r>
              <a:rPr lang="en-US" altLang="en-US" dirty="0"/>
              <a:t>“I’m a slave, it’s my duty to obey my master’s wife.”</a:t>
            </a:r>
          </a:p>
          <a:p>
            <a:pPr>
              <a:spcBef>
                <a:spcPct val="0"/>
              </a:spcBef>
            </a:pPr>
            <a:r>
              <a:rPr lang="en-US" altLang="en-US" dirty="0"/>
              <a:t>“If I don’t do what she says, I’ll offend her.”</a:t>
            </a:r>
          </a:p>
          <a:p>
            <a:pPr>
              <a:spcBef>
                <a:spcPct val="0"/>
              </a:spcBef>
            </a:pPr>
            <a:r>
              <a:rPr lang="en-US" altLang="en-US" dirty="0"/>
              <a:t>“There may be some advantages to doing what she says.”</a:t>
            </a:r>
          </a:p>
          <a:p>
            <a:pPr>
              <a:spcBef>
                <a:spcPct val="0"/>
              </a:spcBef>
            </a:pPr>
            <a:r>
              <a:rPr lang="en-US" altLang="en-US" dirty="0"/>
              <a:t>“I’m away from my family, my friends and my culture. Who’s to know?” </a:t>
            </a:r>
          </a:p>
          <a:p>
            <a:pPr>
              <a:spcBef>
                <a:spcPct val="0"/>
              </a:spcBef>
            </a:pPr>
            <a:endParaRPr lang="en-US" altLang="en-US" dirty="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fontAlgn="base">
              <a:spcBef>
                <a:spcPct val="0"/>
              </a:spcBef>
              <a:spcAft>
                <a:spcPct val="0"/>
              </a:spcAft>
              <a:defRPr>
                <a:solidFill>
                  <a:schemeClr val="tx1"/>
                </a:solidFill>
                <a:latin typeface="Gill Sans MT" panose="020B0502020104020203" pitchFamily="34" charset="0"/>
              </a:defRPr>
            </a:lvl6pPr>
            <a:lvl7pPr marL="2971800" indent="-228600" fontAlgn="base">
              <a:spcBef>
                <a:spcPct val="0"/>
              </a:spcBef>
              <a:spcAft>
                <a:spcPct val="0"/>
              </a:spcAft>
              <a:defRPr>
                <a:solidFill>
                  <a:schemeClr val="tx1"/>
                </a:solidFill>
                <a:latin typeface="Gill Sans MT" panose="020B0502020104020203" pitchFamily="34" charset="0"/>
              </a:defRPr>
            </a:lvl7pPr>
            <a:lvl8pPr marL="3429000" indent="-228600" fontAlgn="base">
              <a:spcBef>
                <a:spcPct val="0"/>
              </a:spcBef>
              <a:spcAft>
                <a:spcPct val="0"/>
              </a:spcAft>
              <a:defRPr>
                <a:solidFill>
                  <a:schemeClr val="tx1"/>
                </a:solidFill>
                <a:latin typeface="Gill Sans MT" panose="020B0502020104020203" pitchFamily="34" charset="0"/>
              </a:defRPr>
            </a:lvl8pPr>
            <a:lvl9pPr marL="3886200" indent="-228600" fontAlgn="base">
              <a:spcBef>
                <a:spcPct val="0"/>
              </a:spcBef>
              <a:spcAft>
                <a:spcPct val="0"/>
              </a:spcAft>
              <a:defRPr>
                <a:solidFill>
                  <a:schemeClr val="tx1"/>
                </a:solidFill>
                <a:latin typeface="Gill Sans MT" panose="020B0502020104020203" pitchFamily="34" charset="0"/>
              </a:defRPr>
            </a:lvl9pPr>
          </a:lstStyle>
          <a:p>
            <a:fld id="{AAFB99A0-818C-4925-B3A2-13E1A1C65AC9}" type="slidenum">
              <a:rPr lang="en-US" altLang="en-US">
                <a:latin typeface="Calibri" panose="020F0502020204030204" pitchFamily="34" charset="0"/>
              </a:rPr>
              <a:pPr/>
              <a:t>1</a:t>
            </a:fld>
            <a:endParaRPr lang="en-US"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Just Say NO!</a:t>
            </a:r>
          </a:p>
          <a:p>
            <a:r>
              <a:rPr lang="en-US" sz="1200" b="1" i="1" kern="1200" dirty="0">
                <a:solidFill>
                  <a:schemeClr val="tx1"/>
                </a:solidFill>
                <a:effectLst/>
                <a:latin typeface="+mn-lt"/>
                <a:ea typeface="+mn-ea"/>
                <a:cs typeface="+mn-cs"/>
              </a:rPr>
              <a:t>Genesis 39:8</a:t>
            </a:r>
            <a:r>
              <a:rPr lang="en-US" sz="1200" b="0" i="1" kern="1200" dirty="0">
                <a:solidFill>
                  <a:schemeClr val="tx1"/>
                </a:solidFill>
                <a:effectLst/>
                <a:latin typeface="+mn-lt"/>
                <a:ea typeface="+mn-ea"/>
                <a:cs typeface="+mn-cs"/>
              </a:rPr>
              <a:t> - “he refused”</a:t>
            </a:r>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“Just say ‘No’” campaign actually did some good in reducing drug use.</a:t>
            </a:r>
          </a:p>
          <a:p>
            <a:r>
              <a:rPr lang="en-US" sz="1200" b="1" i="1" kern="1200" dirty="0">
                <a:solidFill>
                  <a:schemeClr val="tx1"/>
                </a:solidFill>
                <a:effectLst/>
                <a:latin typeface="+mn-lt"/>
                <a:ea typeface="+mn-ea"/>
                <a:cs typeface="+mn-cs"/>
              </a:rPr>
              <a:t>Proverbs 1:10</a:t>
            </a:r>
            <a:r>
              <a:rPr lang="en-US" sz="1200" i="1" kern="1200" dirty="0">
                <a:solidFill>
                  <a:schemeClr val="tx1"/>
                </a:solidFill>
                <a:effectLst/>
                <a:latin typeface="+mn-lt"/>
                <a:ea typeface="+mn-ea"/>
                <a:cs typeface="+mn-cs"/>
              </a:rPr>
              <a:t> My son, if sinners entice you, do not consent.</a:t>
            </a:r>
          </a:p>
          <a:p>
            <a:r>
              <a:rPr lang="en-US" sz="1200" kern="1200" dirty="0">
                <a:solidFill>
                  <a:schemeClr val="tx1"/>
                </a:solidFill>
                <a:effectLst/>
                <a:latin typeface="+mn-lt"/>
                <a:ea typeface="+mn-ea"/>
                <a:cs typeface="+mn-cs"/>
              </a:rPr>
              <a:t>Recognize that YOU have the power to refrain from sin</a:t>
            </a:r>
          </a:p>
          <a:p>
            <a:r>
              <a:rPr lang="en-US" sz="1200" b="1" i="1" kern="1200" dirty="0">
                <a:solidFill>
                  <a:schemeClr val="tx1"/>
                </a:solidFill>
                <a:effectLst/>
                <a:latin typeface="+mn-lt"/>
                <a:ea typeface="+mn-ea"/>
                <a:cs typeface="+mn-cs"/>
              </a:rPr>
              <a:t>Ephesians 5:6-11</a:t>
            </a:r>
            <a:r>
              <a:rPr lang="en-US" sz="1200" i="1" kern="1200" dirty="0">
                <a:solidFill>
                  <a:schemeClr val="tx1"/>
                </a:solidFill>
                <a:effectLst/>
                <a:latin typeface="+mn-lt"/>
                <a:ea typeface="+mn-ea"/>
                <a:cs typeface="+mn-cs"/>
              </a:rPr>
              <a:t> Let no one deceive you with empty words, for because of these things the wrath of God comes upon the sons of disobedience. Therefore do not become partners with them; for at one time you were darkness, but now you are light in the Lord. Walk as children of light (for the fruit of light is found in all that is good and right and true), and try to discern what is pleasing to the Lord. Take no part in the unfruitful works of darkness, but instead expose them.</a:t>
            </a:r>
          </a:p>
          <a:p>
            <a:r>
              <a:rPr lang="en-US" sz="1200" b="1" i="1" kern="1200" dirty="0">
                <a:solidFill>
                  <a:schemeClr val="tx1"/>
                </a:solidFill>
                <a:effectLst/>
                <a:latin typeface="+mn-lt"/>
                <a:ea typeface="+mn-ea"/>
                <a:cs typeface="+mn-cs"/>
              </a:rPr>
              <a:t>Romans 6:12-14</a:t>
            </a:r>
            <a:r>
              <a:rPr lang="en-US" sz="1200" i="1" kern="1200" dirty="0">
                <a:solidFill>
                  <a:schemeClr val="tx1"/>
                </a:solidFill>
                <a:effectLst/>
                <a:latin typeface="+mn-lt"/>
                <a:ea typeface="+mn-ea"/>
                <a:cs typeface="+mn-cs"/>
              </a:rPr>
              <a:t> Let not sin therefore reign in your mortal body, to make you obey its passions. Do not present your members to sin as instruments for unrighteousness, but present yourselves to God as those who have been brought from death to life, and your members to God as instruments for righteousness. For sin will have no dominion over you, since you are not under law but under grace.</a:t>
            </a:r>
          </a:p>
          <a:p>
            <a:r>
              <a:rPr lang="en-US" sz="1200" b="1" i="1" kern="1200" dirty="0">
                <a:solidFill>
                  <a:schemeClr val="tx1"/>
                </a:solidFill>
                <a:effectLst/>
                <a:latin typeface="+mn-lt"/>
                <a:ea typeface="+mn-ea"/>
                <a:cs typeface="+mn-cs"/>
              </a:rPr>
              <a:t>Genesis 4:7</a:t>
            </a:r>
            <a:r>
              <a:rPr lang="en-US" sz="1200" i="1" kern="1200" dirty="0">
                <a:solidFill>
                  <a:schemeClr val="tx1"/>
                </a:solidFill>
                <a:effectLst/>
                <a:latin typeface="+mn-lt"/>
                <a:ea typeface="+mn-ea"/>
                <a:cs typeface="+mn-cs"/>
              </a:rPr>
              <a:t> If you do well, will you not be accepted? And if you do not do well, sin is crouching at the door. Its desire is for you, but you must rule over it."</a:t>
            </a:r>
          </a:p>
          <a:p>
            <a:pPr fontAlgn="auto">
              <a:spcBef>
                <a:spcPts val="0"/>
              </a:spcBef>
              <a:spcAft>
                <a:spcPts val="0"/>
              </a:spcAft>
              <a:defRPr/>
            </a:pPr>
            <a:endParaRPr lang="en-US" dirty="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fontAlgn="base">
              <a:spcBef>
                <a:spcPct val="0"/>
              </a:spcBef>
              <a:spcAft>
                <a:spcPct val="0"/>
              </a:spcAft>
              <a:defRPr>
                <a:solidFill>
                  <a:schemeClr val="tx1"/>
                </a:solidFill>
                <a:latin typeface="Gill Sans MT" panose="020B0502020104020203" pitchFamily="34" charset="0"/>
              </a:defRPr>
            </a:lvl6pPr>
            <a:lvl7pPr marL="2971800" indent="-228600" fontAlgn="base">
              <a:spcBef>
                <a:spcPct val="0"/>
              </a:spcBef>
              <a:spcAft>
                <a:spcPct val="0"/>
              </a:spcAft>
              <a:defRPr>
                <a:solidFill>
                  <a:schemeClr val="tx1"/>
                </a:solidFill>
                <a:latin typeface="Gill Sans MT" panose="020B0502020104020203" pitchFamily="34" charset="0"/>
              </a:defRPr>
            </a:lvl7pPr>
            <a:lvl8pPr marL="3429000" indent="-228600" fontAlgn="base">
              <a:spcBef>
                <a:spcPct val="0"/>
              </a:spcBef>
              <a:spcAft>
                <a:spcPct val="0"/>
              </a:spcAft>
              <a:defRPr>
                <a:solidFill>
                  <a:schemeClr val="tx1"/>
                </a:solidFill>
                <a:latin typeface="Gill Sans MT" panose="020B0502020104020203" pitchFamily="34" charset="0"/>
              </a:defRPr>
            </a:lvl8pPr>
            <a:lvl9pPr marL="3886200" indent="-228600" fontAlgn="base">
              <a:spcBef>
                <a:spcPct val="0"/>
              </a:spcBef>
              <a:spcAft>
                <a:spcPct val="0"/>
              </a:spcAft>
              <a:defRPr>
                <a:solidFill>
                  <a:schemeClr val="tx1"/>
                </a:solidFill>
                <a:latin typeface="Gill Sans MT" panose="020B0502020104020203" pitchFamily="34" charset="0"/>
              </a:defRPr>
            </a:lvl9pPr>
          </a:lstStyle>
          <a:p>
            <a:fld id="{1EADA31F-A40D-4682-87A1-FDFAF1FB5B62}" type="slidenum">
              <a:rPr lang="en-US" altLang="en-US">
                <a:latin typeface="Calibri" panose="020F0502020204030204" pitchFamily="34" charset="0"/>
              </a:rPr>
              <a:pPr/>
              <a:t>2</a:t>
            </a:fld>
            <a:endParaRPr lang="en-US"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77500" lnSpcReduction="20000"/>
          </a:bodyPr>
          <a:lstStyle/>
          <a:p>
            <a:r>
              <a:rPr lang="en-US" sz="1200" b="1" kern="1200" dirty="0">
                <a:solidFill>
                  <a:schemeClr val="tx1"/>
                </a:solidFill>
                <a:effectLst/>
                <a:latin typeface="+mn-lt"/>
                <a:ea typeface="+mn-ea"/>
                <a:cs typeface="+mn-cs"/>
              </a:rPr>
              <a:t>Sin Is Against Others and Ultimately Against GOD!</a:t>
            </a:r>
          </a:p>
          <a:p>
            <a:r>
              <a:rPr lang="en-US" sz="1200" b="1" kern="1200" dirty="0">
                <a:solidFill>
                  <a:schemeClr val="tx1"/>
                </a:solidFill>
                <a:effectLst/>
                <a:latin typeface="+mn-lt"/>
                <a:ea typeface="+mn-ea"/>
                <a:cs typeface="+mn-cs"/>
              </a:rPr>
              <a:t>Genesis 39:9</a:t>
            </a:r>
            <a:r>
              <a:rPr lang="en-US" sz="1200" b="0" i="1" kern="1200" dirty="0">
                <a:solidFill>
                  <a:schemeClr val="tx1"/>
                </a:solidFill>
                <a:effectLst/>
                <a:latin typeface="+mn-lt"/>
                <a:ea typeface="+mn-ea"/>
                <a:cs typeface="+mn-cs"/>
              </a:rPr>
              <a:t> “How then can I do this great wickedness and sin against God?”</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Certainly it would have been against Potiphar as well.</a:t>
            </a:r>
          </a:p>
          <a:p>
            <a:r>
              <a:rPr lang="en-US" sz="1200" kern="1200" dirty="0">
                <a:solidFill>
                  <a:schemeClr val="tx1"/>
                </a:solidFill>
                <a:effectLst/>
                <a:latin typeface="+mn-lt"/>
                <a:ea typeface="+mn-ea"/>
                <a:cs typeface="+mn-cs"/>
              </a:rPr>
              <a:t>Most sin affects others as well as ourselves.</a:t>
            </a:r>
          </a:p>
          <a:p>
            <a:r>
              <a:rPr lang="en-US" sz="1200" kern="1200" dirty="0">
                <a:solidFill>
                  <a:schemeClr val="tx1"/>
                </a:solidFill>
                <a:effectLst/>
                <a:latin typeface="+mn-lt"/>
                <a:ea typeface="+mn-ea"/>
                <a:cs typeface="+mn-cs"/>
              </a:rPr>
              <a:t>Israelite children suffered consequences of parents' sin</a:t>
            </a:r>
          </a:p>
          <a:p>
            <a:r>
              <a:rPr lang="en-US" sz="1200" b="1" i="1" kern="1200" dirty="0">
                <a:solidFill>
                  <a:schemeClr val="tx1"/>
                </a:solidFill>
                <a:effectLst/>
                <a:latin typeface="+mn-lt"/>
                <a:ea typeface="+mn-ea"/>
                <a:cs typeface="+mn-cs"/>
              </a:rPr>
              <a:t>Numbers 14:33</a:t>
            </a:r>
            <a:r>
              <a:rPr lang="en-US" sz="1200" i="1" kern="1200" dirty="0">
                <a:solidFill>
                  <a:schemeClr val="tx1"/>
                </a:solidFill>
                <a:effectLst/>
                <a:latin typeface="+mn-lt"/>
                <a:ea typeface="+mn-ea"/>
                <a:cs typeface="+mn-cs"/>
              </a:rPr>
              <a:t> And your children shall be shepherds in the wilderness forty years and shall suffer for your faithlessness, until the last of your dead bodies lies in the wilderness.</a:t>
            </a:r>
          </a:p>
          <a:p>
            <a:r>
              <a:rPr lang="en-US" sz="1200" b="1" i="1" kern="1200" dirty="0">
                <a:solidFill>
                  <a:schemeClr val="tx1"/>
                </a:solidFill>
                <a:effectLst/>
                <a:latin typeface="+mn-lt"/>
                <a:ea typeface="+mn-ea"/>
                <a:cs typeface="+mn-cs"/>
              </a:rPr>
              <a:t>Lamentations 5:7</a:t>
            </a:r>
            <a:r>
              <a:rPr lang="en-US" sz="1200" i="1" kern="1200" dirty="0">
                <a:solidFill>
                  <a:schemeClr val="tx1"/>
                </a:solidFill>
                <a:effectLst/>
                <a:latin typeface="+mn-lt"/>
                <a:ea typeface="+mn-ea"/>
                <a:cs typeface="+mn-cs"/>
              </a:rPr>
              <a:t> Our fathers sinned, and are no more; and we bear their iniquities.</a:t>
            </a:r>
          </a:p>
          <a:p>
            <a:r>
              <a:rPr lang="en-US" sz="1200" kern="1200" dirty="0">
                <a:solidFill>
                  <a:schemeClr val="tx1"/>
                </a:solidFill>
                <a:effectLst/>
                <a:latin typeface="+mn-lt"/>
                <a:ea typeface="+mn-ea"/>
                <a:cs typeface="+mn-cs"/>
              </a:rPr>
              <a:t>How many today suffer because of their parents’ sin?</a:t>
            </a:r>
          </a:p>
          <a:p>
            <a:r>
              <a:rPr lang="en-US" sz="1200" kern="1200" dirty="0">
                <a:solidFill>
                  <a:schemeClr val="tx1"/>
                </a:solidFill>
                <a:effectLst/>
                <a:latin typeface="+mn-lt"/>
                <a:ea typeface="+mn-ea"/>
                <a:cs typeface="+mn-cs"/>
              </a:rPr>
              <a:t>Divorce, Drugs/Alcohol, Sexual immorality, Crime, </a:t>
            </a:r>
            <a:r>
              <a:rPr lang="en-US" sz="1200" kern="1200" dirty="0" err="1">
                <a:solidFill>
                  <a:schemeClr val="tx1"/>
                </a:solidFill>
                <a:effectLst/>
                <a:latin typeface="+mn-lt"/>
                <a:ea typeface="+mn-ea"/>
                <a:cs typeface="+mn-cs"/>
              </a:rPr>
              <a:t>etc</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Joseph recognized he was ultimately responsible to God.</a:t>
            </a:r>
          </a:p>
          <a:p>
            <a:r>
              <a:rPr lang="en-US" sz="1200" kern="1200" dirty="0">
                <a:solidFill>
                  <a:schemeClr val="tx1"/>
                </a:solidFill>
                <a:effectLst/>
                <a:latin typeface="+mn-lt"/>
                <a:ea typeface="+mn-ea"/>
                <a:cs typeface="+mn-cs"/>
              </a:rPr>
              <a:t>Since all sin is a transgression of law</a:t>
            </a:r>
          </a:p>
          <a:p>
            <a:r>
              <a:rPr lang="en-US" sz="1200" b="1" i="1" kern="1200" dirty="0">
                <a:solidFill>
                  <a:schemeClr val="tx1"/>
                </a:solidFill>
                <a:effectLst/>
                <a:latin typeface="+mn-lt"/>
                <a:ea typeface="+mn-ea"/>
                <a:cs typeface="+mn-cs"/>
              </a:rPr>
              <a:t>1John 3:4</a:t>
            </a:r>
            <a:r>
              <a:rPr lang="en-US" sz="1200" i="1" kern="1200" dirty="0">
                <a:solidFill>
                  <a:schemeClr val="tx1"/>
                </a:solidFill>
                <a:effectLst/>
                <a:latin typeface="+mn-lt"/>
                <a:ea typeface="+mn-ea"/>
                <a:cs typeface="+mn-cs"/>
              </a:rPr>
              <a:t> Everyone who makes a practice of sinning also practices lawlessness; sin is lawlessness. </a:t>
            </a:r>
          </a:p>
          <a:p>
            <a:r>
              <a:rPr lang="en-US" sz="1200" b="1" i="1" kern="1200" dirty="0">
                <a:solidFill>
                  <a:schemeClr val="tx1"/>
                </a:solidFill>
                <a:effectLst/>
                <a:latin typeface="+mn-lt"/>
                <a:ea typeface="+mn-ea"/>
                <a:cs typeface="+mn-cs"/>
              </a:rPr>
              <a:t>Psalms 51:1-4</a:t>
            </a:r>
            <a:r>
              <a:rPr lang="en-US" sz="1200" i="1" kern="1200" dirty="0">
                <a:solidFill>
                  <a:schemeClr val="tx1"/>
                </a:solidFill>
                <a:effectLst/>
                <a:latin typeface="+mn-lt"/>
                <a:ea typeface="+mn-ea"/>
                <a:cs typeface="+mn-cs"/>
              </a:rPr>
              <a:t> Have mercy on me, O God, according to your steadfast love; according to your abundant mercy blot out my transgressions. Wash me thoroughly from my iniquity, and cleanse me from my sin! For I know my transgressions, and my sin is ever before me. Against you, you only, have I sinned and done what is evil in your sight, so that you may be justified in your words and blameless in your judgment.</a:t>
            </a:r>
          </a:p>
          <a:p>
            <a:r>
              <a:rPr lang="en-US" sz="1200" kern="1200" dirty="0">
                <a:solidFill>
                  <a:schemeClr val="tx1"/>
                </a:solidFill>
                <a:effectLst/>
                <a:latin typeface="+mn-lt"/>
                <a:ea typeface="+mn-ea"/>
                <a:cs typeface="+mn-cs"/>
              </a:rPr>
              <a:t>Mans biggest problem is recognizing it!</a:t>
            </a:r>
          </a:p>
          <a:p>
            <a:r>
              <a:rPr lang="en-US" sz="1200" kern="1200" dirty="0">
                <a:solidFill>
                  <a:schemeClr val="tx1"/>
                </a:solidFill>
                <a:effectLst/>
                <a:latin typeface="+mn-lt"/>
                <a:ea typeface="+mn-ea"/>
                <a:cs typeface="+mn-cs"/>
              </a:rPr>
              <a:t>Man calls sin an accident; God calls it an abomination.</a:t>
            </a:r>
          </a:p>
          <a:p>
            <a:r>
              <a:rPr lang="en-US" sz="1200" kern="1200" dirty="0">
                <a:solidFill>
                  <a:schemeClr val="tx1"/>
                </a:solidFill>
                <a:effectLst/>
                <a:latin typeface="+mn-lt"/>
                <a:ea typeface="+mn-ea"/>
                <a:cs typeface="+mn-cs"/>
              </a:rPr>
              <a:t>Man calls sin a blunder; God calls it blindness.</a:t>
            </a:r>
          </a:p>
          <a:p>
            <a:r>
              <a:rPr lang="en-US" sz="1200" kern="1200" dirty="0">
                <a:solidFill>
                  <a:schemeClr val="tx1"/>
                </a:solidFill>
                <a:effectLst/>
                <a:latin typeface="+mn-lt"/>
                <a:ea typeface="+mn-ea"/>
                <a:cs typeface="+mn-cs"/>
              </a:rPr>
              <a:t>Man calls sin a chance; God call it a choice.</a:t>
            </a:r>
          </a:p>
          <a:p>
            <a:r>
              <a:rPr lang="en-US" sz="1200" kern="1200" dirty="0">
                <a:solidFill>
                  <a:schemeClr val="tx1"/>
                </a:solidFill>
                <a:effectLst/>
                <a:latin typeface="+mn-lt"/>
                <a:ea typeface="+mn-ea"/>
                <a:cs typeface="+mn-cs"/>
              </a:rPr>
              <a:t>Man calls sin an error; God calls it enmity.</a:t>
            </a:r>
          </a:p>
          <a:p>
            <a:r>
              <a:rPr lang="en-US" sz="1200" kern="1200" dirty="0">
                <a:solidFill>
                  <a:schemeClr val="tx1"/>
                </a:solidFill>
                <a:effectLst/>
                <a:latin typeface="+mn-lt"/>
                <a:ea typeface="+mn-ea"/>
                <a:cs typeface="+mn-cs"/>
              </a:rPr>
              <a:t>Man calls sin fascination; God calls it fatality.</a:t>
            </a:r>
          </a:p>
          <a:p>
            <a:r>
              <a:rPr lang="en-US" sz="1200" kern="1200" dirty="0">
                <a:solidFill>
                  <a:schemeClr val="tx1"/>
                </a:solidFill>
                <a:effectLst/>
                <a:latin typeface="+mn-lt"/>
                <a:ea typeface="+mn-ea"/>
                <a:cs typeface="+mn-cs"/>
              </a:rPr>
              <a:t>Man calls sin infirmity; God calls it iniquity.</a:t>
            </a:r>
          </a:p>
          <a:p>
            <a:r>
              <a:rPr lang="en-US" sz="1200" kern="1200" dirty="0">
                <a:solidFill>
                  <a:schemeClr val="tx1"/>
                </a:solidFill>
                <a:effectLst/>
                <a:latin typeface="+mn-lt"/>
                <a:ea typeface="+mn-ea"/>
                <a:cs typeface="+mn-cs"/>
              </a:rPr>
              <a:t>Man calls sin luxury; God calls it lawlessness.</a:t>
            </a:r>
          </a:p>
          <a:p>
            <a:r>
              <a:rPr lang="en-US" sz="1200" kern="1200" dirty="0">
                <a:solidFill>
                  <a:schemeClr val="tx1"/>
                </a:solidFill>
                <a:effectLst/>
                <a:latin typeface="+mn-lt"/>
                <a:ea typeface="+mn-ea"/>
                <a:cs typeface="+mn-cs"/>
              </a:rPr>
              <a:t>Man calls sin a trifle; God calls it tragedy.</a:t>
            </a:r>
          </a:p>
          <a:p>
            <a:r>
              <a:rPr lang="en-US" sz="1200" kern="1200" dirty="0">
                <a:solidFill>
                  <a:schemeClr val="tx1"/>
                </a:solidFill>
                <a:effectLst/>
                <a:latin typeface="+mn-lt"/>
                <a:ea typeface="+mn-ea"/>
                <a:cs typeface="+mn-cs"/>
              </a:rPr>
              <a:t>Man calls sin a mistake; God calls it madness.</a:t>
            </a:r>
          </a:p>
          <a:p>
            <a:r>
              <a:rPr lang="en-US" sz="1200" kern="1200" dirty="0">
                <a:solidFill>
                  <a:schemeClr val="tx1"/>
                </a:solidFill>
                <a:effectLst/>
                <a:latin typeface="+mn-lt"/>
                <a:ea typeface="+mn-ea"/>
                <a:cs typeface="+mn-cs"/>
              </a:rPr>
              <a:t>Man calls sin a weakness; God calls it willfulness.</a:t>
            </a:r>
          </a:p>
          <a:p>
            <a:pPr fontAlgn="auto">
              <a:spcBef>
                <a:spcPts val="0"/>
              </a:spcBef>
              <a:spcAft>
                <a:spcPts val="0"/>
              </a:spcAft>
              <a:defRPr/>
            </a:pPr>
            <a:endParaRPr lang="en-US" dirty="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fontAlgn="base">
              <a:spcBef>
                <a:spcPct val="0"/>
              </a:spcBef>
              <a:spcAft>
                <a:spcPct val="0"/>
              </a:spcAft>
              <a:defRPr>
                <a:solidFill>
                  <a:schemeClr val="tx1"/>
                </a:solidFill>
                <a:latin typeface="Gill Sans MT" panose="020B0502020104020203" pitchFamily="34" charset="0"/>
              </a:defRPr>
            </a:lvl6pPr>
            <a:lvl7pPr marL="2971800" indent="-228600" fontAlgn="base">
              <a:spcBef>
                <a:spcPct val="0"/>
              </a:spcBef>
              <a:spcAft>
                <a:spcPct val="0"/>
              </a:spcAft>
              <a:defRPr>
                <a:solidFill>
                  <a:schemeClr val="tx1"/>
                </a:solidFill>
                <a:latin typeface="Gill Sans MT" panose="020B0502020104020203" pitchFamily="34" charset="0"/>
              </a:defRPr>
            </a:lvl7pPr>
            <a:lvl8pPr marL="3429000" indent="-228600" fontAlgn="base">
              <a:spcBef>
                <a:spcPct val="0"/>
              </a:spcBef>
              <a:spcAft>
                <a:spcPct val="0"/>
              </a:spcAft>
              <a:defRPr>
                <a:solidFill>
                  <a:schemeClr val="tx1"/>
                </a:solidFill>
                <a:latin typeface="Gill Sans MT" panose="020B0502020104020203" pitchFamily="34" charset="0"/>
              </a:defRPr>
            </a:lvl8pPr>
            <a:lvl9pPr marL="3886200" indent="-228600" fontAlgn="base">
              <a:spcBef>
                <a:spcPct val="0"/>
              </a:spcBef>
              <a:spcAft>
                <a:spcPct val="0"/>
              </a:spcAft>
              <a:defRPr>
                <a:solidFill>
                  <a:schemeClr val="tx1"/>
                </a:solidFill>
                <a:latin typeface="Gill Sans MT" panose="020B0502020104020203" pitchFamily="34" charset="0"/>
              </a:defRPr>
            </a:lvl9pPr>
          </a:lstStyle>
          <a:p>
            <a:fld id="{1E59C75D-82A9-4F54-8F39-12E97A670BD9}" type="slidenum">
              <a:rPr lang="en-US" altLang="en-US">
                <a:latin typeface="Calibri" panose="020F0502020204030204" pitchFamily="34" charset="0"/>
              </a:rPr>
              <a:pPr/>
              <a:t>3</a:t>
            </a:fld>
            <a:endParaRPr lang="en-US"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92500" lnSpcReduction="10000"/>
          </a:bodyPr>
          <a:lstStyle/>
          <a:p>
            <a:r>
              <a:rPr lang="en-US" sz="1200" b="1" kern="1200" dirty="0">
                <a:solidFill>
                  <a:schemeClr val="tx1"/>
                </a:solidFill>
                <a:effectLst/>
                <a:latin typeface="+mn-lt"/>
                <a:ea typeface="+mn-ea"/>
                <a:cs typeface="+mn-cs"/>
              </a:rPr>
              <a:t>Do Not Listen To The World!</a:t>
            </a:r>
          </a:p>
          <a:p>
            <a:r>
              <a:rPr lang="en-US" sz="1200" b="1" i="1" kern="1200" dirty="0">
                <a:solidFill>
                  <a:schemeClr val="tx1"/>
                </a:solidFill>
                <a:effectLst/>
                <a:latin typeface="+mn-lt"/>
                <a:ea typeface="+mn-ea"/>
                <a:cs typeface="+mn-cs"/>
              </a:rPr>
              <a:t>Genesis 39:10</a:t>
            </a:r>
            <a:r>
              <a:rPr lang="en-US" sz="1200" b="0" i="1" kern="1200" dirty="0">
                <a:solidFill>
                  <a:schemeClr val="tx1"/>
                </a:solidFill>
                <a:effectLst/>
                <a:latin typeface="+mn-lt"/>
                <a:ea typeface="+mn-ea"/>
                <a:cs typeface="+mn-cs"/>
              </a:rPr>
              <a:t> “...he would not listen to her, ... or to be with her.”</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Here we see Joseph’s strength &amp; determination</a:t>
            </a:r>
          </a:p>
          <a:p>
            <a:r>
              <a:rPr lang="en-US" sz="1200" kern="1200" dirty="0">
                <a:solidFill>
                  <a:schemeClr val="tx1"/>
                </a:solidFill>
                <a:effectLst/>
                <a:latin typeface="+mn-lt"/>
                <a:ea typeface="+mn-ea"/>
                <a:cs typeface="+mn-cs"/>
              </a:rPr>
              <a:t>Even during daily badgering he just “tuned her out.”</a:t>
            </a:r>
          </a:p>
          <a:p>
            <a:r>
              <a:rPr lang="en-US" sz="1200" kern="1200" dirty="0">
                <a:solidFill>
                  <a:schemeClr val="tx1"/>
                </a:solidFill>
                <a:effectLst/>
                <a:latin typeface="+mn-lt"/>
                <a:ea typeface="+mn-ea"/>
                <a:cs typeface="+mn-cs"/>
              </a:rPr>
              <a:t>Even avoided being with her.</a:t>
            </a:r>
          </a:p>
          <a:p>
            <a:r>
              <a:rPr lang="en-US" sz="1200" b="1" i="1" kern="1200" dirty="0">
                <a:solidFill>
                  <a:schemeClr val="tx1"/>
                </a:solidFill>
                <a:effectLst/>
                <a:latin typeface="+mn-lt"/>
                <a:ea typeface="+mn-ea"/>
                <a:cs typeface="+mn-cs"/>
              </a:rPr>
              <a:t>Genesis 39:10</a:t>
            </a:r>
            <a:r>
              <a:rPr lang="en-US" sz="1200" i="1" kern="1200" dirty="0">
                <a:solidFill>
                  <a:schemeClr val="tx1"/>
                </a:solidFill>
                <a:effectLst/>
                <a:latin typeface="+mn-lt"/>
                <a:ea typeface="+mn-ea"/>
                <a:cs typeface="+mn-cs"/>
              </a:rPr>
              <a:t> And as she spoke to Joseph day after day, he would not listen to her, to lie beside her or to be with her.</a:t>
            </a:r>
          </a:p>
          <a:p>
            <a:r>
              <a:rPr lang="en-US" sz="1200" kern="1200" dirty="0">
                <a:solidFill>
                  <a:schemeClr val="tx1"/>
                </a:solidFill>
                <a:effectLst/>
                <a:latin typeface="+mn-lt"/>
                <a:ea typeface="+mn-ea"/>
                <a:cs typeface="+mn-cs"/>
              </a:rPr>
              <a:t>There’s hardly a day goes by w/o some enticement to sin.</a:t>
            </a:r>
          </a:p>
          <a:p>
            <a:r>
              <a:rPr lang="en-US" sz="1200" kern="1200" dirty="0">
                <a:solidFill>
                  <a:schemeClr val="tx1"/>
                </a:solidFill>
                <a:effectLst/>
                <a:latin typeface="+mn-lt"/>
                <a:ea typeface="+mn-ea"/>
                <a:cs typeface="+mn-cs"/>
              </a:rPr>
              <a:t>Friends, Songs, TV, Movies, Co-workers daily call us</a:t>
            </a:r>
          </a:p>
          <a:p>
            <a:r>
              <a:rPr lang="en-US" sz="1200" kern="1200" dirty="0" err="1">
                <a:solidFill>
                  <a:schemeClr val="tx1"/>
                </a:solidFill>
                <a:effectLst/>
                <a:latin typeface="+mn-lt"/>
                <a:ea typeface="+mn-ea"/>
                <a:cs typeface="+mn-cs"/>
              </a:rPr>
              <a:t>Tho</a:t>
            </a:r>
            <a:r>
              <a:rPr lang="en-US" sz="1200" kern="1200" dirty="0">
                <a:solidFill>
                  <a:schemeClr val="tx1"/>
                </a:solidFill>
                <a:effectLst/>
                <a:latin typeface="+mn-lt"/>
                <a:ea typeface="+mn-ea"/>
                <a:cs typeface="+mn-cs"/>
              </a:rPr>
              <a:t> there are times when we must associate with worldly people, we’ve got to stick to our spiritual guns!</a:t>
            </a:r>
          </a:p>
          <a:p>
            <a:r>
              <a:rPr lang="en-US" sz="1200" b="1" i="1" kern="1200" dirty="0">
                <a:solidFill>
                  <a:schemeClr val="tx1"/>
                </a:solidFill>
                <a:effectLst/>
                <a:latin typeface="+mn-lt"/>
                <a:ea typeface="+mn-ea"/>
                <a:cs typeface="+mn-cs"/>
              </a:rPr>
              <a:t>Hebrews 11:25</a:t>
            </a:r>
            <a:r>
              <a:rPr lang="en-US" sz="1200" i="1" kern="1200" dirty="0">
                <a:solidFill>
                  <a:schemeClr val="tx1"/>
                </a:solidFill>
                <a:effectLst/>
                <a:latin typeface="+mn-lt"/>
                <a:ea typeface="+mn-ea"/>
                <a:cs typeface="+mn-cs"/>
              </a:rPr>
              <a:t> choosing rather to be mistreated with the people of God than to enjoy the fleeting pleasures of sin.</a:t>
            </a:r>
          </a:p>
          <a:p>
            <a:r>
              <a:rPr lang="en-US" sz="1200" b="1" i="1" kern="1200" dirty="0">
                <a:solidFill>
                  <a:schemeClr val="tx1"/>
                </a:solidFill>
                <a:effectLst/>
                <a:latin typeface="+mn-lt"/>
                <a:ea typeface="+mn-ea"/>
                <a:cs typeface="+mn-cs"/>
              </a:rPr>
              <a:t>1Corinthians 10:13</a:t>
            </a:r>
            <a:r>
              <a:rPr lang="en-US" sz="1200" i="1" kern="1200" dirty="0">
                <a:solidFill>
                  <a:schemeClr val="tx1"/>
                </a:solidFill>
                <a:effectLst/>
                <a:latin typeface="+mn-lt"/>
                <a:ea typeface="+mn-ea"/>
                <a:cs typeface="+mn-cs"/>
              </a:rPr>
              <a:t> No temptation has overtaken you that is not common to man. God is faithful, and he will not let you be tempted beyond your ability, but with the temptation he will also provide the way of escape, that you may be able to endure it.</a:t>
            </a:r>
          </a:p>
          <a:p>
            <a:r>
              <a:rPr lang="en-US" sz="1200" kern="1200" dirty="0">
                <a:solidFill>
                  <a:schemeClr val="tx1"/>
                </a:solidFill>
                <a:effectLst/>
                <a:latin typeface="+mn-lt"/>
                <a:ea typeface="+mn-ea"/>
                <a:cs typeface="+mn-cs"/>
              </a:rPr>
              <a:t>Endure - Persist, persevere, bear up </a:t>
            </a:r>
          </a:p>
          <a:p>
            <a:r>
              <a:rPr lang="en-US" sz="1200" kern="1200" dirty="0">
                <a:solidFill>
                  <a:schemeClr val="tx1"/>
                </a:solidFill>
                <a:effectLst/>
                <a:latin typeface="+mn-lt"/>
                <a:ea typeface="+mn-ea"/>
                <a:cs typeface="+mn-cs"/>
              </a:rPr>
              <a:t>Mike Ditka: “You never really lose until you quit trying.”</a:t>
            </a:r>
          </a:p>
          <a:p>
            <a:r>
              <a:rPr lang="en-US" sz="1200" kern="1200" dirty="0">
                <a:solidFill>
                  <a:schemeClr val="tx1"/>
                </a:solidFill>
                <a:effectLst/>
                <a:latin typeface="+mn-lt"/>
                <a:ea typeface="+mn-ea"/>
                <a:cs typeface="+mn-cs"/>
              </a:rPr>
              <a:t>Marie Curie: “Life is not easy for any of us. But what of that? We must have perseverance and above all confidence in ourselves. We must believe that we are gifted for something, and that this thing, at whatever cost, must be attained.”</a:t>
            </a:r>
          </a:p>
          <a:p>
            <a:pPr fontAlgn="auto">
              <a:spcBef>
                <a:spcPts val="0"/>
              </a:spcBef>
              <a:spcAft>
                <a:spcPts val="0"/>
              </a:spcAft>
              <a:defRPr/>
            </a:pPr>
            <a:endParaRPr lang="en-US" dirty="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fontAlgn="base">
              <a:spcBef>
                <a:spcPct val="0"/>
              </a:spcBef>
              <a:spcAft>
                <a:spcPct val="0"/>
              </a:spcAft>
              <a:defRPr>
                <a:solidFill>
                  <a:schemeClr val="tx1"/>
                </a:solidFill>
                <a:latin typeface="Gill Sans MT" panose="020B0502020104020203" pitchFamily="34" charset="0"/>
              </a:defRPr>
            </a:lvl6pPr>
            <a:lvl7pPr marL="2971800" indent="-228600" fontAlgn="base">
              <a:spcBef>
                <a:spcPct val="0"/>
              </a:spcBef>
              <a:spcAft>
                <a:spcPct val="0"/>
              </a:spcAft>
              <a:defRPr>
                <a:solidFill>
                  <a:schemeClr val="tx1"/>
                </a:solidFill>
                <a:latin typeface="Gill Sans MT" panose="020B0502020104020203" pitchFamily="34" charset="0"/>
              </a:defRPr>
            </a:lvl7pPr>
            <a:lvl8pPr marL="3429000" indent="-228600" fontAlgn="base">
              <a:spcBef>
                <a:spcPct val="0"/>
              </a:spcBef>
              <a:spcAft>
                <a:spcPct val="0"/>
              </a:spcAft>
              <a:defRPr>
                <a:solidFill>
                  <a:schemeClr val="tx1"/>
                </a:solidFill>
                <a:latin typeface="Gill Sans MT" panose="020B0502020104020203" pitchFamily="34" charset="0"/>
              </a:defRPr>
            </a:lvl8pPr>
            <a:lvl9pPr marL="3886200" indent="-228600" fontAlgn="base">
              <a:spcBef>
                <a:spcPct val="0"/>
              </a:spcBef>
              <a:spcAft>
                <a:spcPct val="0"/>
              </a:spcAft>
              <a:defRPr>
                <a:solidFill>
                  <a:schemeClr val="tx1"/>
                </a:solidFill>
                <a:latin typeface="Gill Sans MT" panose="020B0502020104020203" pitchFamily="34" charset="0"/>
              </a:defRPr>
            </a:lvl9pPr>
          </a:lstStyle>
          <a:p>
            <a:fld id="{10A46CFD-C24A-47F1-AE65-169BAC186980}" type="slidenum">
              <a:rPr lang="en-US" altLang="en-US">
                <a:latin typeface="Calibri" panose="020F0502020204030204" pitchFamily="34" charset="0"/>
              </a:rPr>
              <a:pPr/>
              <a:t>4</a:t>
            </a:fld>
            <a:endParaRPr lang="en-US"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92500" lnSpcReduction="10000"/>
          </a:bodyPr>
          <a:lstStyle/>
          <a:p>
            <a:r>
              <a:rPr lang="en-US" sz="1200" b="1" kern="1200" dirty="0">
                <a:solidFill>
                  <a:schemeClr val="tx1"/>
                </a:solidFill>
                <a:effectLst/>
                <a:latin typeface="+mn-lt"/>
                <a:ea typeface="+mn-ea"/>
                <a:cs typeface="+mn-cs"/>
              </a:rPr>
              <a:t>Run Away!</a:t>
            </a:r>
          </a:p>
          <a:p>
            <a:r>
              <a:rPr lang="en-US" sz="1200" b="1" i="1" kern="1200" dirty="0">
                <a:solidFill>
                  <a:schemeClr val="tx1"/>
                </a:solidFill>
                <a:effectLst/>
                <a:latin typeface="+mn-lt"/>
                <a:ea typeface="+mn-ea"/>
                <a:cs typeface="+mn-cs"/>
              </a:rPr>
              <a:t>Genesis 39:12</a:t>
            </a:r>
            <a:r>
              <a:rPr lang="en-US" sz="1200" b="0" i="1" kern="1200" dirty="0">
                <a:solidFill>
                  <a:schemeClr val="tx1"/>
                </a:solidFill>
                <a:effectLst/>
                <a:latin typeface="+mn-lt"/>
                <a:ea typeface="+mn-ea"/>
                <a:cs typeface="+mn-cs"/>
              </a:rPr>
              <a:t> “he …  fled and got out of the house.”</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“Sin will take you further than you want to go, Keep you longer than you want to stay, Cost you more than you want to pay.”</a:t>
            </a:r>
          </a:p>
          <a:p>
            <a:r>
              <a:rPr lang="en-US" sz="1200" kern="1200" dirty="0">
                <a:solidFill>
                  <a:schemeClr val="tx1"/>
                </a:solidFill>
                <a:effectLst/>
                <a:latin typeface="+mn-lt"/>
                <a:ea typeface="+mn-ea"/>
                <a:cs typeface="+mn-cs"/>
              </a:rPr>
              <a:t>Sometimes the only thing left to do is RUN AWAY!</a:t>
            </a:r>
          </a:p>
          <a:p>
            <a:r>
              <a:rPr lang="en-US" sz="1200" b="1" i="1" kern="1200" dirty="0">
                <a:solidFill>
                  <a:schemeClr val="tx1"/>
                </a:solidFill>
                <a:effectLst/>
                <a:latin typeface="+mn-lt"/>
                <a:ea typeface="+mn-ea"/>
                <a:cs typeface="+mn-cs"/>
              </a:rPr>
              <a:t>1Corinthians 6:18-20 </a:t>
            </a:r>
            <a:r>
              <a:rPr lang="en-US" sz="1200" i="1" kern="1200" dirty="0">
                <a:solidFill>
                  <a:schemeClr val="tx1"/>
                </a:solidFill>
                <a:effectLst/>
                <a:latin typeface="+mn-lt"/>
                <a:ea typeface="+mn-ea"/>
                <a:cs typeface="+mn-cs"/>
              </a:rPr>
              <a:t>Flee from sexual immorality. Every other sin a person commits is outside the body, but the sexually immoral person sins against his own body. Or do you not know that your body is a temple of the Holy Spirit within you, whom you have from God? You are not your own, for you were bought with a price. So glorify God in your body.</a:t>
            </a:r>
          </a:p>
          <a:p>
            <a:r>
              <a:rPr lang="en-US" sz="1200" b="1" i="1" kern="1200" dirty="0">
                <a:solidFill>
                  <a:schemeClr val="tx1"/>
                </a:solidFill>
                <a:effectLst/>
                <a:latin typeface="+mn-lt"/>
                <a:ea typeface="+mn-ea"/>
                <a:cs typeface="+mn-cs"/>
              </a:rPr>
              <a:t>1Timothy 6:10-12</a:t>
            </a:r>
            <a:r>
              <a:rPr lang="en-US" sz="1200" i="1" kern="1200" dirty="0">
                <a:solidFill>
                  <a:schemeClr val="tx1"/>
                </a:solidFill>
                <a:effectLst/>
                <a:latin typeface="+mn-lt"/>
                <a:ea typeface="+mn-ea"/>
                <a:cs typeface="+mn-cs"/>
              </a:rPr>
              <a:t> For the love of money is a root of all kinds of evils. It is through this craving that some have wandered away from the faith and pierced themselves with many pangs. But as for you, O man of God, flee these things. Pursue righteousness, godliness, faith, love, steadfastness, gentleness. Fight the good fight of the faith. Take hold of the eternal life to which you were called and about which you made the good confession in the presence of many witnesses.</a:t>
            </a:r>
          </a:p>
          <a:p>
            <a:r>
              <a:rPr lang="en-US" sz="1200" b="1" i="1" kern="1200" dirty="0">
                <a:solidFill>
                  <a:schemeClr val="tx1"/>
                </a:solidFill>
                <a:effectLst/>
                <a:latin typeface="+mn-lt"/>
                <a:ea typeface="+mn-ea"/>
                <a:cs typeface="+mn-cs"/>
              </a:rPr>
              <a:t>2Timothy 2:20-22</a:t>
            </a:r>
            <a:r>
              <a:rPr lang="en-US" sz="1200" i="1" kern="1200" dirty="0">
                <a:solidFill>
                  <a:schemeClr val="tx1"/>
                </a:solidFill>
                <a:effectLst/>
                <a:latin typeface="+mn-lt"/>
                <a:ea typeface="+mn-ea"/>
                <a:cs typeface="+mn-cs"/>
              </a:rPr>
              <a:t> Now in a great house there are not only vessels of gold and silver but also of wood and clay, some for honorable use, some for dishonorable. Therefore, if anyone cleanses himself from what is dishonorable, he will be a vessel for honorable use, set apart as holy, useful to the master of the house, ready for every good work. So flee youthful passions and pursue righteousness, faith, love, and peace, along with those who call on the Lord from a pure heart.</a:t>
            </a:r>
          </a:p>
          <a:p>
            <a:r>
              <a:rPr lang="en-US" sz="1200" kern="1200" dirty="0">
                <a:solidFill>
                  <a:schemeClr val="tx1"/>
                </a:solidFill>
                <a:effectLst/>
                <a:latin typeface="+mn-lt"/>
                <a:ea typeface="+mn-ea"/>
                <a:cs typeface="+mn-cs"/>
              </a:rPr>
              <a:t>If you’re running FROM sin and TO God, He’ll help you make it.</a:t>
            </a:r>
          </a:p>
          <a:p>
            <a:r>
              <a:rPr lang="en-US" sz="1200" b="1" i="1" kern="1200" dirty="0">
                <a:solidFill>
                  <a:schemeClr val="tx1"/>
                </a:solidFill>
                <a:effectLst/>
                <a:latin typeface="+mn-lt"/>
                <a:ea typeface="+mn-ea"/>
                <a:cs typeface="+mn-cs"/>
              </a:rPr>
              <a:t>Proverbs 28:13</a:t>
            </a:r>
            <a:r>
              <a:rPr lang="en-US" sz="1200" i="1" kern="1200" dirty="0">
                <a:solidFill>
                  <a:schemeClr val="tx1"/>
                </a:solidFill>
                <a:effectLst/>
                <a:latin typeface="+mn-lt"/>
                <a:ea typeface="+mn-ea"/>
                <a:cs typeface="+mn-cs"/>
              </a:rPr>
              <a:t> Whoever conceals his transgressions will not prosper, but he who confesses and forsakes them will obtain mercy.</a:t>
            </a:r>
          </a:p>
          <a:p>
            <a:pPr fontAlgn="auto">
              <a:spcBef>
                <a:spcPts val="0"/>
              </a:spcBef>
              <a:spcAft>
                <a:spcPts val="0"/>
              </a:spcAft>
              <a:defRPr/>
            </a:pPr>
            <a:endParaRPr lang="en-US" dirty="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fontAlgn="base">
              <a:spcBef>
                <a:spcPct val="0"/>
              </a:spcBef>
              <a:spcAft>
                <a:spcPct val="0"/>
              </a:spcAft>
              <a:defRPr>
                <a:solidFill>
                  <a:schemeClr val="tx1"/>
                </a:solidFill>
                <a:latin typeface="Gill Sans MT" panose="020B0502020104020203" pitchFamily="34" charset="0"/>
              </a:defRPr>
            </a:lvl6pPr>
            <a:lvl7pPr marL="2971800" indent="-228600" fontAlgn="base">
              <a:spcBef>
                <a:spcPct val="0"/>
              </a:spcBef>
              <a:spcAft>
                <a:spcPct val="0"/>
              </a:spcAft>
              <a:defRPr>
                <a:solidFill>
                  <a:schemeClr val="tx1"/>
                </a:solidFill>
                <a:latin typeface="Gill Sans MT" panose="020B0502020104020203" pitchFamily="34" charset="0"/>
              </a:defRPr>
            </a:lvl7pPr>
            <a:lvl8pPr marL="3429000" indent="-228600" fontAlgn="base">
              <a:spcBef>
                <a:spcPct val="0"/>
              </a:spcBef>
              <a:spcAft>
                <a:spcPct val="0"/>
              </a:spcAft>
              <a:defRPr>
                <a:solidFill>
                  <a:schemeClr val="tx1"/>
                </a:solidFill>
                <a:latin typeface="Gill Sans MT" panose="020B0502020104020203" pitchFamily="34" charset="0"/>
              </a:defRPr>
            </a:lvl8pPr>
            <a:lvl9pPr marL="3886200" indent="-228600" fontAlgn="base">
              <a:spcBef>
                <a:spcPct val="0"/>
              </a:spcBef>
              <a:spcAft>
                <a:spcPct val="0"/>
              </a:spcAft>
              <a:defRPr>
                <a:solidFill>
                  <a:schemeClr val="tx1"/>
                </a:solidFill>
                <a:latin typeface="Gill Sans MT" panose="020B0502020104020203" pitchFamily="34" charset="0"/>
              </a:defRPr>
            </a:lvl9pPr>
          </a:lstStyle>
          <a:p>
            <a:fld id="{1F1C18BC-8A4B-4257-8173-BF470707B21F}" type="slidenum">
              <a:rPr lang="en-US" altLang="en-US">
                <a:latin typeface="Calibri" panose="020F0502020204030204" pitchFamily="34" charset="0"/>
              </a:rPr>
              <a:pPr/>
              <a:t>5</a:t>
            </a:fld>
            <a:endParaRPr lang="en-US" altLang="en-US">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Remember These Four Steps When Dealing with Temptation</a:t>
            </a:r>
          </a:p>
          <a:p>
            <a:r>
              <a:rPr lang="en-US" sz="1200" kern="1200" dirty="0">
                <a:solidFill>
                  <a:schemeClr val="tx1"/>
                </a:solidFill>
                <a:effectLst/>
                <a:latin typeface="+mn-lt"/>
                <a:ea typeface="+mn-ea"/>
                <a:cs typeface="+mn-cs"/>
              </a:rPr>
              <a:t>Say No!</a:t>
            </a:r>
          </a:p>
          <a:p>
            <a:r>
              <a:rPr lang="en-US" sz="1200" kern="1200" dirty="0">
                <a:solidFill>
                  <a:schemeClr val="tx1"/>
                </a:solidFill>
                <a:effectLst/>
                <a:latin typeface="+mn-lt"/>
                <a:ea typeface="+mn-ea"/>
                <a:cs typeface="+mn-cs"/>
              </a:rPr>
              <a:t>Realize sin is ultimately against God!</a:t>
            </a:r>
          </a:p>
          <a:p>
            <a:r>
              <a:rPr lang="en-US" sz="1200" kern="1200" dirty="0">
                <a:solidFill>
                  <a:schemeClr val="tx1"/>
                </a:solidFill>
                <a:effectLst/>
                <a:latin typeface="+mn-lt"/>
                <a:ea typeface="+mn-ea"/>
                <a:cs typeface="+mn-cs"/>
              </a:rPr>
              <a:t>Don’t listen to the world!</a:t>
            </a:r>
          </a:p>
          <a:p>
            <a:r>
              <a:rPr lang="en-US" sz="1200" kern="1200" dirty="0">
                <a:solidFill>
                  <a:schemeClr val="tx1"/>
                </a:solidFill>
                <a:effectLst/>
                <a:latin typeface="+mn-lt"/>
                <a:ea typeface="+mn-ea"/>
                <a:cs typeface="+mn-cs"/>
              </a:rPr>
              <a:t>If you have to, just leave!</a:t>
            </a:r>
          </a:p>
          <a:p>
            <a:pPr fontAlgn="auto">
              <a:spcBef>
                <a:spcPts val="0"/>
              </a:spcBef>
              <a:spcAft>
                <a:spcPts val="0"/>
              </a:spcAft>
              <a:defRPr/>
            </a:pPr>
            <a:endParaRPr lang="en-US" dirty="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fontAlgn="base">
              <a:spcBef>
                <a:spcPct val="0"/>
              </a:spcBef>
              <a:spcAft>
                <a:spcPct val="0"/>
              </a:spcAft>
              <a:defRPr>
                <a:solidFill>
                  <a:schemeClr val="tx1"/>
                </a:solidFill>
                <a:latin typeface="Gill Sans MT" panose="020B0502020104020203" pitchFamily="34" charset="0"/>
              </a:defRPr>
            </a:lvl6pPr>
            <a:lvl7pPr marL="2971800" indent="-228600" fontAlgn="base">
              <a:spcBef>
                <a:spcPct val="0"/>
              </a:spcBef>
              <a:spcAft>
                <a:spcPct val="0"/>
              </a:spcAft>
              <a:defRPr>
                <a:solidFill>
                  <a:schemeClr val="tx1"/>
                </a:solidFill>
                <a:latin typeface="Gill Sans MT" panose="020B0502020104020203" pitchFamily="34" charset="0"/>
              </a:defRPr>
            </a:lvl7pPr>
            <a:lvl8pPr marL="3429000" indent="-228600" fontAlgn="base">
              <a:spcBef>
                <a:spcPct val="0"/>
              </a:spcBef>
              <a:spcAft>
                <a:spcPct val="0"/>
              </a:spcAft>
              <a:defRPr>
                <a:solidFill>
                  <a:schemeClr val="tx1"/>
                </a:solidFill>
                <a:latin typeface="Gill Sans MT" panose="020B0502020104020203" pitchFamily="34" charset="0"/>
              </a:defRPr>
            </a:lvl8pPr>
            <a:lvl9pPr marL="3886200" indent="-228600" fontAlgn="base">
              <a:spcBef>
                <a:spcPct val="0"/>
              </a:spcBef>
              <a:spcAft>
                <a:spcPct val="0"/>
              </a:spcAft>
              <a:defRPr>
                <a:solidFill>
                  <a:schemeClr val="tx1"/>
                </a:solidFill>
                <a:latin typeface="Gill Sans MT" panose="020B0502020104020203" pitchFamily="34" charset="0"/>
              </a:defRPr>
            </a:lvl9pPr>
          </a:lstStyle>
          <a:p>
            <a:fld id="{3E21A65F-0A54-483F-BEF1-82CE69DCE2A6}" type="slidenum">
              <a:rPr lang="en-US" altLang="en-US">
                <a:latin typeface="Calibri" panose="020F0502020204030204" pitchFamily="34" charset="0"/>
              </a:rPr>
              <a:pPr/>
              <a:t>6</a:t>
            </a:fld>
            <a:endParaRPr lang="en-US"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FE12040C-F6B6-47FF-83F8-1E30DD920E69}" type="datetimeFigureOut">
              <a:rPr lang="en-US"/>
              <a:pPr>
                <a:defRPr/>
              </a:pPr>
              <a:t>6/26/2016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0C07F2C-EFE2-4E3C-A882-87901E33B887}" type="slidenum">
              <a:rPr lang="en-US" altLang="en-US"/>
              <a:pPr/>
              <a:t>‹#›</a:t>
            </a:fld>
            <a:endParaRPr lang="en-US" altLang="en-US"/>
          </a:p>
        </p:txBody>
      </p:sp>
    </p:spTree>
    <p:extLst>
      <p:ext uri="{BB962C8B-B14F-4D97-AF65-F5344CB8AC3E}">
        <p14:creationId xmlns:p14="http://schemas.microsoft.com/office/powerpoint/2010/main" val="1029874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05DA14B-266D-4FEA-B12A-EC283DF76F68}" type="datetimeFigureOut">
              <a:rPr lang="en-US"/>
              <a:pPr>
                <a:defRPr/>
              </a:pPr>
              <a:t>6/26/2016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0940010-E84D-461B-B237-4DF7CA4C5D42}" type="slidenum">
              <a:rPr lang="en-US" altLang="en-US"/>
              <a:pPr/>
              <a:t>‹#›</a:t>
            </a:fld>
            <a:endParaRPr lang="en-US" altLang="en-US"/>
          </a:p>
        </p:txBody>
      </p:sp>
    </p:spTree>
    <p:extLst>
      <p:ext uri="{BB962C8B-B14F-4D97-AF65-F5344CB8AC3E}">
        <p14:creationId xmlns:p14="http://schemas.microsoft.com/office/powerpoint/2010/main" val="909972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A5710B8-0925-4809-A1D2-2AD9D866DB7D}" type="datetimeFigureOut">
              <a:rPr lang="en-US"/>
              <a:pPr>
                <a:defRPr/>
              </a:pPr>
              <a:t>6/26/2016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CC971D6-8B26-42A8-8403-012637F06D2B}" type="slidenum">
              <a:rPr lang="en-US" altLang="en-US"/>
              <a:pPr/>
              <a:t>‹#›</a:t>
            </a:fld>
            <a:endParaRPr lang="en-US" altLang="en-US"/>
          </a:p>
        </p:txBody>
      </p:sp>
    </p:spTree>
    <p:extLst>
      <p:ext uri="{BB962C8B-B14F-4D97-AF65-F5344CB8AC3E}">
        <p14:creationId xmlns:p14="http://schemas.microsoft.com/office/powerpoint/2010/main" val="955021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F46B6B3-9ECC-4D9F-80CC-069D3E4D850B}" type="datetimeFigureOut">
              <a:rPr lang="en-US"/>
              <a:pPr>
                <a:defRPr/>
              </a:pPr>
              <a:t>6/26/2016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6F215BD-3DED-4647-98C1-3ADBE64D7BF7}" type="slidenum">
              <a:rPr lang="en-US" altLang="en-US"/>
              <a:pPr/>
              <a:t>‹#›</a:t>
            </a:fld>
            <a:endParaRPr lang="en-US" altLang="en-US"/>
          </a:p>
        </p:txBody>
      </p:sp>
    </p:spTree>
    <p:extLst>
      <p:ext uri="{BB962C8B-B14F-4D97-AF65-F5344CB8AC3E}">
        <p14:creationId xmlns:p14="http://schemas.microsoft.com/office/powerpoint/2010/main" val="2455562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ACD6456-F4F6-41F2-8805-446454619292}" type="datetimeFigureOut">
              <a:rPr lang="en-US"/>
              <a:pPr>
                <a:defRPr/>
              </a:pPr>
              <a:t>6/26/2016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6A250B0-82AE-4D49-B150-7A48128C8883}" type="slidenum">
              <a:rPr lang="en-US" altLang="en-US"/>
              <a:pPr/>
              <a:t>‹#›</a:t>
            </a:fld>
            <a:endParaRPr lang="en-US" altLang="en-US"/>
          </a:p>
        </p:txBody>
      </p:sp>
    </p:spTree>
    <p:extLst>
      <p:ext uri="{BB962C8B-B14F-4D97-AF65-F5344CB8AC3E}">
        <p14:creationId xmlns:p14="http://schemas.microsoft.com/office/powerpoint/2010/main" val="1586787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AF095F53-D397-4A9A-902A-C5CB61832CF1}" type="datetimeFigureOut">
              <a:rPr lang="en-US"/>
              <a:pPr>
                <a:defRPr/>
              </a:pPr>
              <a:t>6/26/2016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62104E4-1F9F-47AF-8E8B-790DF5823B79}" type="slidenum">
              <a:rPr lang="en-US" altLang="en-US"/>
              <a:pPr/>
              <a:t>‹#›</a:t>
            </a:fld>
            <a:endParaRPr lang="en-US" altLang="en-US"/>
          </a:p>
        </p:txBody>
      </p:sp>
    </p:spTree>
    <p:extLst>
      <p:ext uri="{BB962C8B-B14F-4D97-AF65-F5344CB8AC3E}">
        <p14:creationId xmlns:p14="http://schemas.microsoft.com/office/powerpoint/2010/main" val="2885746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B106ACF6-3B42-406A-8E58-24E1B5A0D0DB}" type="datetimeFigureOut">
              <a:rPr lang="en-US"/>
              <a:pPr>
                <a:defRPr/>
              </a:pPr>
              <a:t>6/26/2016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AE43AD9D-D4FA-446C-9B70-D62C83FFB9D3}" type="slidenum">
              <a:rPr lang="en-US" altLang="en-US"/>
              <a:pPr/>
              <a:t>‹#›</a:t>
            </a:fld>
            <a:endParaRPr lang="en-US" altLang="en-US"/>
          </a:p>
        </p:txBody>
      </p:sp>
    </p:spTree>
    <p:extLst>
      <p:ext uri="{BB962C8B-B14F-4D97-AF65-F5344CB8AC3E}">
        <p14:creationId xmlns:p14="http://schemas.microsoft.com/office/powerpoint/2010/main" val="3594382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D3B2888-98DB-4D90-86D4-68EAB7D1F897}" type="datetimeFigureOut">
              <a:rPr lang="en-US"/>
              <a:pPr>
                <a:defRPr/>
              </a:pPr>
              <a:t>6/26/2016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CADD5DBD-40A3-4804-9925-E2E11707797C}" type="slidenum">
              <a:rPr lang="en-US" altLang="en-US"/>
              <a:pPr/>
              <a:t>‹#›</a:t>
            </a:fld>
            <a:endParaRPr lang="en-US" altLang="en-US"/>
          </a:p>
        </p:txBody>
      </p:sp>
    </p:spTree>
    <p:extLst>
      <p:ext uri="{BB962C8B-B14F-4D97-AF65-F5344CB8AC3E}">
        <p14:creationId xmlns:p14="http://schemas.microsoft.com/office/powerpoint/2010/main" val="1496283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8077689-50E1-4F69-95FF-8BB6F371B65E}" type="datetimeFigureOut">
              <a:rPr lang="en-US"/>
              <a:pPr>
                <a:defRPr/>
              </a:pPr>
              <a:t>6/26/2016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43FC91CC-83AA-4F80-9B14-C53A722256BB}" type="slidenum">
              <a:rPr lang="en-US" altLang="en-US"/>
              <a:pPr/>
              <a:t>‹#›</a:t>
            </a:fld>
            <a:endParaRPr lang="en-US" altLang="en-US"/>
          </a:p>
        </p:txBody>
      </p:sp>
    </p:spTree>
    <p:extLst>
      <p:ext uri="{BB962C8B-B14F-4D97-AF65-F5344CB8AC3E}">
        <p14:creationId xmlns:p14="http://schemas.microsoft.com/office/powerpoint/2010/main" val="1982229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77E133F-DD04-4333-855D-9FA0BC436E9D}" type="datetimeFigureOut">
              <a:rPr lang="en-US"/>
              <a:pPr>
                <a:defRPr/>
              </a:pPr>
              <a:t>6/26/2016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ED36CBC-F11E-4A04-A7C1-A77049292F27}" type="slidenum">
              <a:rPr lang="en-US" altLang="en-US"/>
              <a:pPr/>
              <a:t>‹#›</a:t>
            </a:fld>
            <a:endParaRPr lang="en-US" altLang="en-US"/>
          </a:p>
        </p:txBody>
      </p:sp>
    </p:spTree>
    <p:extLst>
      <p:ext uri="{BB962C8B-B14F-4D97-AF65-F5344CB8AC3E}">
        <p14:creationId xmlns:p14="http://schemas.microsoft.com/office/powerpoint/2010/main" val="957776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D2054C4-887D-4A7F-928D-4F9D88B918DD}" type="datetimeFigureOut">
              <a:rPr lang="en-US"/>
              <a:pPr>
                <a:defRPr/>
              </a:pPr>
              <a:t>6/26/2016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CCB461A-4329-44F8-90F8-2E3C495DC33B}" type="slidenum">
              <a:rPr lang="en-US" altLang="en-US"/>
              <a:pPr/>
              <a:t>‹#›</a:t>
            </a:fld>
            <a:endParaRPr lang="en-US" altLang="en-US"/>
          </a:p>
        </p:txBody>
      </p:sp>
    </p:spTree>
    <p:extLst>
      <p:ext uri="{BB962C8B-B14F-4D97-AF65-F5344CB8AC3E}">
        <p14:creationId xmlns:p14="http://schemas.microsoft.com/office/powerpoint/2010/main" val="1003713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D103BDC2-D224-42CE-BD57-DCEF5412FDAF}" type="datetimeFigureOut">
              <a:rPr lang="en-US"/>
              <a:pPr>
                <a:defRPr/>
              </a:pPr>
              <a:t>6/26/2016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Gill Sans MT" panose="020B0502020104020203" pitchFamily="34" charset="0"/>
              </a:defRPr>
            </a:lvl1pPr>
          </a:lstStyle>
          <a:p>
            <a:fld id="{BCA3AC06-485E-4F2A-B775-E07299C7C69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kern="1200">
          <a:solidFill>
            <a:schemeClr val="bg2"/>
          </a:solidFill>
          <a:latin typeface="+mj-lt"/>
          <a:ea typeface="+mj-ea"/>
          <a:cs typeface="+mj-cs"/>
        </a:defRPr>
      </a:lvl1pPr>
      <a:lvl2pPr algn="ctr" rtl="0" fontAlgn="base">
        <a:spcBef>
          <a:spcPct val="0"/>
        </a:spcBef>
        <a:spcAft>
          <a:spcPct val="0"/>
        </a:spcAft>
        <a:defRPr sz="4400">
          <a:solidFill>
            <a:schemeClr val="bg2"/>
          </a:solidFill>
          <a:latin typeface="Gill Sans MT" panose="020B0502020104020203" pitchFamily="34" charset="0"/>
        </a:defRPr>
      </a:lvl2pPr>
      <a:lvl3pPr algn="ctr" rtl="0" fontAlgn="base">
        <a:spcBef>
          <a:spcPct val="0"/>
        </a:spcBef>
        <a:spcAft>
          <a:spcPct val="0"/>
        </a:spcAft>
        <a:defRPr sz="4400">
          <a:solidFill>
            <a:schemeClr val="bg2"/>
          </a:solidFill>
          <a:latin typeface="Gill Sans MT" panose="020B0502020104020203" pitchFamily="34" charset="0"/>
        </a:defRPr>
      </a:lvl3pPr>
      <a:lvl4pPr algn="ctr" rtl="0" fontAlgn="base">
        <a:spcBef>
          <a:spcPct val="0"/>
        </a:spcBef>
        <a:spcAft>
          <a:spcPct val="0"/>
        </a:spcAft>
        <a:defRPr sz="4400">
          <a:solidFill>
            <a:schemeClr val="bg2"/>
          </a:solidFill>
          <a:latin typeface="Gill Sans MT" panose="020B0502020104020203" pitchFamily="34" charset="0"/>
        </a:defRPr>
      </a:lvl4pPr>
      <a:lvl5pPr algn="ctr" rtl="0" fontAlgn="base">
        <a:spcBef>
          <a:spcPct val="0"/>
        </a:spcBef>
        <a:spcAft>
          <a:spcPct val="0"/>
        </a:spcAft>
        <a:defRPr sz="4400">
          <a:solidFill>
            <a:schemeClr val="bg2"/>
          </a:solidFill>
          <a:latin typeface="Gill Sans MT" panose="020B0502020104020203" pitchFamily="34" charset="0"/>
        </a:defRPr>
      </a:lvl5pPr>
      <a:lvl6pPr marL="457200" algn="ctr" rtl="0" fontAlgn="base">
        <a:spcBef>
          <a:spcPct val="0"/>
        </a:spcBef>
        <a:spcAft>
          <a:spcPct val="0"/>
        </a:spcAft>
        <a:defRPr sz="4400">
          <a:solidFill>
            <a:schemeClr val="bg2"/>
          </a:solidFill>
          <a:latin typeface="Gill Sans MT" panose="020B0502020104020203" pitchFamily="34" charset="0"/>
        </a:defRPr>
      </a:lvl6pPr>
      <a:lvl7pPr marL="914400" algn="ctr" rtl="0" fontAlgn="base">
        <a:spcBef>
          <a:spcPct val="0"/>
        </a:spcBef>
        <a:spcAft>
          <a:spcPct val="0"/>
        </a:spcAft>
        <a:defRPr sz="4400">
          <a:solidFill>
            <a:schemeClr val="bg2"/>
          </a:solidFill>
          <a:latin typeface="Gill Sans MT" panose="020B0502020104020203" pitchFamily="34" charset="0"/>
        </a:defRPr>
      </a:lvl7pPr>
      <a:lvl8pPr marL="1371600" algn="ctr" rtl="0" fontAlgn="base">
        <a:spcBef>
          <a:spcPct val="0"/>
        </a:spcBef>
        <a:spcAft>
          <a:spcPct val="0"/>
        </a:spcAft>
        <a:defRPr sz="4400">
          <a:solidFill>
            <a:schemeClr val="bg2"/>
          </a:solidFill>
          <a:latin typeface="Gill Sans MT" panose="020B0502020104020203" pitchFamily="34" charset="0"/>
        </a:defRPr>
      </a:lvl8pPr>
      <a:lvl9pPr marL="1828800" algn="ctr" rtl="0" fontAlgn="base">
        <a:spcBef>
          <a:spcPct val="0"/>
        </a:spcBef>
        <a:spcAft>
          <a:spcPct val="0"/>
        </a:spcAft>
        <a:defRPr sz="4400">
          <a:solidFill>
            <a:schemeClr val="bg2"/>
          </a:solidFill>
          <a:latin typeface="Gill Sans MT" panose="020B0502020104020203"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rgbClr val="ECDED4"/>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rgbClr val="ECDED4"/>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rgbClr val="ECDED4"/>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rgbClr val="ECDED4"/>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rgbClr val="ECDED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1524000"/>
          </a:xfrm>
        </p:spPr>
        <p:txBody>
          <a:bodyPr rtlCol="0">
            <a:normAutofit/>
          </a:bodyPr>
          <a:lstStyle/>
          <a:p>
            <a:pPr fontAlgn="auto">
              <a:spcAft>
                <a:spcPts val="0"/>
              </a:spcAft>
              <a:defRPr/>
            </a:pPr>
            <a:r>
              <a:rPr lang="en-US" sz="5400" dirty="0">
                <a:solidFill>
                  <a:schemeClr val="accent4">
                    <a:lumMod val="40000"/>
                    <a:lumOff val="60000"/>
                  </a:schemeClr>
                </a:solidFill>
              </a:rPr>
              <a:t>Dealing With Temptation</a:t>
            </a:r>
          </a:p>
        </p:txBody>
      </p:sp>
      <p:sp>
        <p:nvSpPr>
          <p:cNvPr id="3" name="Subtitle 2"/>
          <p:cNvSpPr>
            <a:spLocks noGrp="1"/>
          </p:cNvSpPr>
          <p:nvPr>
            <p:ph type="subTitle" idx="1"/>
          </p:nvPr>
        </p:nvSpPr>
        <p:spPr/>
        <p:txBody>
          <a:bodyPr rtlCol="0" anchor="ctr">
            <a:normAutofit/>
          </a:bodyPr>
          <a:lstStyle/>
          <a:p>
            <a:pPr fontAlgn="auto">
              <a:spcAft>
                <a:spcPts val="0"/>
              </a:spcAft>
              <a:defRPr/>
            </a:pPr>
            <a:r>
              <a:rPr lang="en-US" sz="5400" dirty="0">
                <a:solidFill>
                  <a:schemeClr val="accent4">
                    <a:lumMod val="60000"/>
                    <a:lumOff val="40000"/>
                  </a:schemeClr>
                </a:solidFill>
              </a:rPr>
              <a:t>Genesis 39:1-20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27738"/>
            <a:ext cx="8229600" cy="830262"/>
          </a:xfrm>
        </p:spPr>
        <p:txBody>
          <a:bodyPr lIns="0" tIns="0" rIns="0" bIns="0" rtlCol="0">
            <a:spAutoFit/>
          </a:bodyPr>
          <a:lstStyle/>
          <a:p>
            <a:pPr algn="r" fontAlgn="auto">
              <a:spcAft>
                <a:spcPts val="0"/>
              </a:spcAft>
              <a:defRPr/>
            </a:pPr>
            <a:r>
              <a:rPr lang="en-US" sz="5400" dirty="0">
                <a:solidFill>
                  <a:schemeClr val="accent4">
                    <a:lumMod val="60000"/>
                    <a:lumOff val="40000"/>
                  </a:schemeClr>
                </a:solidFill>
              </a:rPr>
              <a:t>Genesis 39:8</a:t>
            </a:r>
          </a:p>
        </p:txBody>
      </p:sp>
      <p:sp>
        <p:nvSpPr>
          <p:cNvPr id="3075" name="Content Placeholder 2"/>
          <p:cNvSpPr>
            <a:spLocks noGrp="1"/>
          </p:cNvSpPr>
          <p:nvPr>
            <p:ph idx="1"/>
          </p:nvPr>
        </p:nvSpPr>
        <p:spPr>
          <a:xfrm>
            <a:off x="457200" y="4114800"/>
            <a:ext cx="8229600" cy="2057400"/>
          </a:xfrm>
        </p:spPr>
        <p:txBody>
          <a:bodyPr lIns="0" tIns="0" rIns="0" bIns="0" anchor="ctr"/>
          <a:lstStyle/>
          <a:p>
            <a:pPr marL="0" indent="0" algn="ctr">
              <a:lnSpc>
                <a:spcPct val="110000"/>
              </a:lnSpc>
              <a:spcBef>
                <a:spcPct val="0"/>
              </a:spcBef>
              <a:buFont typeface="Arial" panose="020B0604020202020204" pitchFamily="34" charset="0"/>
              <a:buNone/>
            </a:pPr>
            <a:r>
              <a:rPr lang="en-US" altLang="en-US" sz="6600"/>
              <a:t>“he refused”</a:t>
            </a:r>
          </a:p>
        </p:txBody>
      </p:sp>
      <p:sp>
        <p:nvSpPr>
          <p:cNvPr id="4" name="Title 1"/>
          <p:cNvSpPr txBox="1">
            <a:spLocks/>
          </p:cNvSpPr>
          <p:nvPr/>
        </p:nvSpPr>
        <p:spPr>
          <a:xfrm>
            <a:off x="457200" y="1192213"/>
            <a:ext cx="8229600" cy="1477962"/>
          </a:xfrm>
          <a:prstGeom prst="rect">
            <a:avLst/>
          </a:prstGeom>
        </p:spPr>
        <p:txBody>
          <a:bodyPr lIns="0" tIns="0" rIns="0" bIns="0" anchor="ctr">
            <a:spAutoFit/>
          </a:bodyPr>
          <a:lstStyle/>
          <a:p>
            <a:pPr algn="ctr" fontAlgn="auto">
              <a:spcAft>
                <a:spcPts val="0"/>
              </a:spcAft>
              <a:defRPr/>
            </a:pPr>
            <a:r>
              <a:rPr lang="en-US" sz="9600" dirty="0">
                <a:solidFill>
                  <a:schemeClr val="bg1"/>
                </a:solidFill>
                <a:latin typeface="+mj-lt"/>
                <a:ea typeface="+mj-ea"/>
                <a:cs typeface="+mj-cs"/>
              </a:rPr>
              <a:t>Say No!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27738"/>
            <a:ext cx="8229600" cy="830262"/>
          </a:xfrm>
        </p:spPr>
        <p:txBody>
          <a:bodyPr lIns="0" tIns="0" rIns="0" bIns="0" rtlCol="0">
            <a:spAutoFit/>
          </a:bodyPr>
          <a:lstStyle/>
          <a:p>
            <a:pPr algn="r" fontAlgn="auto">
              <a:spcAft>
                <a:spcPts val="0"/>
              </a:spcAft>
              <a:defRPr/>
            </a:pPr>
            <a:r>
              <a:rPr lang="en-US" sz="5400" dirty="0">
                <a:solidFill>
                  <a:schemeClr val="accent4">
                    <a:lumMod val="60000"/>
                    <a:lumOff val="40000"/>
                  </a:schemeClr>
                </a:solidFill>
              </a:rPr>
              <a:t>Genesis 39:9</a:t>
            </a:r>
          </a:p>
        </p:txBody>
      </p:sp>
      <p:sp>
        <p:nvSpPr>
          <p:cNvPr id="3" name="Content Placeholder 2"/>
          <p:cNvSpPr>
            <a:spLocks noGrp="1"/>
          </p:cNvSpPr>
          <p:nvPr>
            <p:ph idx="1"/>
          </p:nvPr>
        </p:nvSpPr>
        <p:spPr>
          <a:xfrm>
            <a:off x="457200" y="4038600"/>
            <a:ext cx="8229600" cy="2133600"/>
          </a:xfrm>
        </p:spPr>
        <p:txBody>
          <a:bodyPr lIns="0" tIns="0" rIns="0" bIns="0" rtlCol="0" anchor="ctr">
            <a:normAutofit fontScale="77500" lnSpcReduction="20000"/>
          </a:bodyPr>
          <a:lstStyle/>
          <a:p>
            <a:pPr marL="0" indent="0" fontAlgn="auto">
              <a:lnSpc>
                <a:spcPct val="110000"/>
              </a:lnSpc>
              <a:spcBef>
                <a:spcPts val="0"/>
              </a:spcBef>
              <a:spcAft>
                <a:spcPts val="0"/>
              </a:spcAft>
              <a:buFont typeface="Arial" panose="020B0604020202020204" pitchFamily="34" charset="0"/>
              <a:buNone/>
              <a:defRPr/>
            </a:pPr>
            <a:r>
              <a:rPr lang="en-US" sz="6600" dirty="0">
                <a:solidFill>
                  <a:schemeClr val="accent5">
                    <a:lumMod val="20000"/>
                    <a:lumOff val="80000"/>
                  </a:schemeClr>
                </a:solidFill>
              </a:rPr>
              <a:t>“How then can I do this great wickedness and sin against God?”</a:t>
            </a:r>
          </a:p>
        </p:txBody>
      </p:sp>
      <p:sp>
        <p:nvSpPr>
          <p:cNvPr id="4" name="Title 1"/>
          <p:cNvSpPr txBox="1">
            <a:spLocks/>
          </p:cNvSpPr>
          <p:nvPr/>
        </p:nvSpPr>
        <p:spPr>
          <a:xfrm>
            <a:off x="457200" y="350838"/>
            <a:ext cx="8229600" cy="2954337"/>
          </a:xfrm>
          <a:prstGeom prst="rect">
            <a:avLst/>
          </a:prstGeom>
        </p:spPr>
        <p:txBody>
          <a:bodyPr lIns="0" tIns="0" rIns="0" bIns="0" anchor="ctr">
            <a:spAutoFit/>
          </a:bodyPr>
          <a:lstStyle/>
          <a:p>
            <a:pPr algn="ctr" fontAlgn="auto">
              <a:spcAft>
                <a:spcPts val="0"/>
              </a:spcAft>
              <a:defRPr/>
            </a:pPr>
            <a:r>
              <a:rPr lang="en-US" sz="9600" dirty="0">
                <a:solidFill>
                  <a:schemeClr val="bg1"/>
                </a:solidFill>
                <a:latin typeface="+mj-lt"/>
                <a:ea typeface="+mj-ea"/>
                <a:cs typeface="+mj-cs"/>
              </a:rPr>
              <a:t>Sin Is Ultimately Against  God!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27738"/>
            <a:ext cx="8229600" cy="830262"/>
          </a:xfrm>
        </p:spPr>
        <p:txBody>
          <a:bodyPr lIns="0" tIns="0" rIns="0" bIns="0" rtlCol="0">
            <a:spAutoFit/>
          </a:bodyPr>
          <a:lstStyle/>
          <a:p>
            <a:pPr algn="r" fontAlgn="auto">
              <a:spcAft>
                <a:spcPts val="0"/>
              </a:spcAft>
              <a:defRPr/>
            </a:pPr>
            <a:r>
              <a:rPr lang="en-US" sz="5400" dirty="0">
                <a:solidFill>
                  <a:schemeClr val="accent4">
                    <a:lumMod val="60000"/>
                    <a:lumOff val="40000"/>
                  </a:schemeClr>
                </a:solidFill>
              </a:rPr>
              <a:t>Genesis 39:10</a:t>
            </a:r>
          </a:p>
        </p:txBody>
      </p:sp>
      <p:sp>
        <p:nvSpPr>
          <p:cNvPr id="3" name="Content Placeholder 2"/>
          <p:cNvSpPr>
            <a:spLocks noGrp="1"/>
          </p:cNvSpPr>
          <p:nvPr>
            <p:ph idx="1"/>
          </p:nvPr>
        </p:nvSpPr>
        <p:spPr>
          <a:xfrm>
            <a:off x="457200" y="4038600"/>
            <a:ext cx="8229600" cy="2133600"/>
          </a:xfrm>
        </p:spPr>
        <p:txBody>
          <a:bodyPr lIns="0" tIns="0" rIns="0" bIns="0" rtlCol="0" anchor="ctr">
            <a:normAutofit fontScale="92500"/>
          </a:bodyPr>
          <a:lstStyle/>
          <a:p>
            <a:pPr marL="0" indent="0" algn="ctr" fontAlgn="auto">
              <a:lnSpc>
                <a:spcPct val="110000"/>
              </a:lnSpc>
              <a:spcBef>
                <a:spcPts val="0"/>
              </a:spcBef>
              <a:spcAft>
                <a:spcPts val="0"/>
              </a:spcAft>
              <a:buFont typeface="Arial" panose="020B0604020202020204" pitchFamily="34" charset="0"/>
              <a:buNone/>
              <a:defRPr/>
            </a:pPr>
            <a:r>
              <a:rPr lang="en-US" sz="6600" dirty="0">
                <a:solidFill>
                  <a:schemeClr val="accent5">
                    <a:lumMod val="20000"/>
                    <a:lumOff val="80000"/>
                  </a:schemeClr>
                </a:solidFill>
              </a:rPr>
              <a:t>“...he would not listen to her, ... or to be with her.”</a:t>
            </a:r>
          </a:p>
        </p:txBody>
      </p:sp>
      <p:sp>
        <p:nvSpPr>
          <p:cNvPr id="4" name="Title 1"/>
          <p:cNvSpPr txBox="1">
            <a:spLocks/>
          </p:cNvSpPr>
          <p:nvPr/>
        </p:nvSpPr>
        <p:spPr>
          <a:xfrm>
            <a:off x="457200" y="350838"/>
            <a:ext cx="8229600" cy="2954337"/>
          </a:xfrm>
          <a:prstGeom prst="rect">
            <a:avLst/>
          </a:prstGeom>
        </p:spPr>
        <p:txBody>
          <a:bodyPr lIns="0" tIns="0" rIns="0" bIns="0" anchor="ctr">
            <a:spAutoFit/>
          </a:bodyPr>
          <a:lstStyle/>
          <a:p>
            <a:pPr algn="ctr" fontAlgn="auto">
              <a:spcAft>
                <a:spcPts val="0"/>
              </a:spcAft>
              <a:defRPr/>
            </a:pPr>
            <a:r>
              <a:rPr lang="en-US" sz="9600" dirty="0">
                <a:solidFill>
                  <a:schemeClr val="bg1"/>
                </a:solidFill>
                <a:latin typeface="+mj-lt"/>
                <a:ea typeface="+mj-ea"/>
                <a:cs typeface="+mj-cs"/>
              </a:rPr>
              <a:t>Do Not Listen To The World!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27738"/>
            <a:ext cx="8229600" cy="830262"/>
          </a:xfrm>
        </p:spPr>
        <p:txBody>
          <a:bodyPr lIns="0" tIns="0" rIns="0" bIns="0" rtlCol="0">
            <a:spAutoFit/>
          </a:bodyPr>
          <a:lstStyle/>
          <a:p>
            <a:pPr algn="r" fontAlgn="auto">
              <a:spcAft>
                <a:spcPts val="0"/>
              </a:spcAft>
              <a:defRPr/>
            </a:pPr>
            <a:r>
              <a:rPr lang="en-US" sz="5400" dirty="0">
                <a:solidFill>
                  <a:schemeClr val="accent4">
                    <a:lumMod val="60000"/>
                    <a:lumOff val="40000"/>
                  </a:schemeClr>
                </a:solidFill>
              </a:rPr>
              <a:t>Genesis 39:12</a:t>
            </a:r>
          </a:p>
        </p:txBody>
      </p:sp>
      <p:sp>
        <p:nvSpPr>
          <p:cNvPr id="3" name="Content Placeholder 2"/>
          <p:cNvSpPr>
            <a:spLocks noGrp="1"/>
          </p:cNvSpPr>
          <p:nvPr>
            <p:ph idx="1"/>
          </p:nvPr>
        </p:nvSpPr>
        <p:spPr>
          <a:xfrm>
            <a:off x="457200" y="4191000"/>
            <a:ext cx="8229600" cy="1981200"/>
          </a:xfrm>
        </p:spPr>
        <p:txBody>
          <a:bodyPr lIns="0" tIns="0" rIns="0" bIns="0" rtlCol="0" anchor="ctr">
            <a:normAutofit fontScale="92500" lnSpcReduction="10000"/>
          </a:bodyPr>
          <a:lstStyle/>
          <a:p>
            <a:pPr marL="0" indent="0" algn="ctr" fontAlgn="auto">
              <a:lnSpc>
                <a:spcPct val="110000"/>
              </a:lnSpc>
              <a:spcBef>
                <a:spcPts val="0"/>
              </a:spcBef>
              <a:spcAft>
                <a:spcPts val="0"/>
              </a:spcAft>
              <a:buFont typeface="Arial" panose="020B0604020202020204" pitchFamily="34" charset="0"/>
              <a:buNone/>
              <a:defRPr/>
            </a:pPr>
            <a:r>
              <a:rPr lang="en-US" sz="6600" dirty="0">
                <a:solidFill>
                  <a:schemeClr val="accent5">
                    <a:lumMod val="20000"/>
                    <a:lumOff val="80000"/>
                  </a:schemeClr>
                </a:solidFill>
              </a:rPr>
              <a:t>“he … fled and got out of the house.”</a:t>
            </a:r>
          </a:p>
        </p:txBody>
      </p:sp>
      <p:sp>
        <p:nvSpPr>
          <p:cNvPr id="4" name="Title 1"/>
          <p:cNvSpPr txBox="1">
            <a:spLocks/>
          </p:cNvSpPr>
          <p:nvPr/>
        </p:nvSpPr>
        <p:spPr>
          <a:xfrm>
            <a:off x="457200" y="1089025"/>
            <a:ext cx="8229600" cy="1477963"/>
          </a:xfrm>
          <a:prstGeom prst="rect">
            <a:avLst/>
          </a:prstGeom>
        </p:spPr>
        <p:txBody>
          <a:bodyPr lIns="0" tIns="0" rIns="0" bIns="0" anchor="ctr">
            <a:spAutoFit/>
          </a:bodyPr>
          <a:lstStyle/>
          <a:p>
            <a:pPr algn="ctr" fontAlgn="auto">
              <a:spcAft>
                <a:spcPts val="0"/>
              </a:spcAft>
              <a:defRPr/>
            </a:pPr>
            <a:r>
              <a:rPr lang="en-US" sz="9600" dirty="0">
                <a:solidFill>
                  <a:schemeClr val="bg1"/>
                </a:solidFill>
                <a:latin typeface="+mj-lt"/>
                <a:ea typeface="+mj-ea"/>
                <a:cs typeface="+mj-cs"/>
              </a:rPr>
              <a:t>Run Away!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923926"/>
          </a:xfrm>
        </p:spPr>
        <p:txBody>
          <a:bodyPr lIns="0" tIns="0" rIns="0" bIns="0" rtlCol="0">
            <a:spAutoFit/>
          </a:bodyPr>
          <a:lstStyle/>
          <a:p>
            <a:pPr fontAlgn="auto">
              <a:spcAft>
                <a:spcPts val="0"/>
              </a:spcAft>
              <a:defRPr/>
            </a:pPr>
            <a:r>
              <a:rPr lang="en-US" sz="6000" dirty="0">
                <a:solidFill>
                  <a:schemeClr val="accent4">
                    <a:lumMod val="60000"/>
                    <a:lumOff val="40000"/>
                  </a:schemeClr>
                </a:solidFill>
              </a:rPr>
              <a:t>Dealing With Temptation</a:t>
            </a:r>
          </a:p>
        </p:txBody>
      </p:sp>
      <p:sp>
        <p:nvSpPr>
          <p:cNvPr id="22531" name="Content Placeholder 2"/>
          <p:cNvSpPr>
            <a:spLocks noGrp="1"/>
          </p:cNvSpPr>
          <p:nvPr>
            <p:ph idx="1"/>
          </p:nvPr>
        </p:nvSpPr>
        <p:spPr>
          <a:xfrm>
            <a:off x="457200" y="1143000"/>
            <a:ext cx="8229600" cy="5334000"/>
          </a:xfrm>
        </p:spPr>
        <p:txBody>
          <a:bodyPr lIns="0" tIns="0" rIns="0" bIns="0" anchor="ctr"/>
          <a:lstStyle/>
          <a:p>
            <a:pPr marL="0" indent="0">
              <a:lnSpc>
                <a:spcPct val="110000"/>
              </a:lnSpc>
              <a:spcBef>
                <a:spcPct val="0"/>
              </a:spcBef>
              <a:spcAft>
                <a:spcPts val="1200"/>
              </a:spcAft>
              <a:buFont typeface="Arial" panose="020B0604020202020204" pitchFamily="34" charset="0"/>
              <a:buNone/>
            </a:pPr>
            <a:r>
              <a:rPr lang="en-US" altLang="en-US" sz="6000"/>
              <a:t>Say No!</a:t>
            </a:r>
          </a:p>
          <a:p>
            <a:pPr marL="0" indent="0">
              <a:lnSpc>
                <a:spcPct val="110000"/>
              </a:lnSpc>
              <a:spcBef>
                <a:spcPct val="0"/>
              </a:spcBef>
              <a:spcAft>
                <a:spcPts val="1200"/>
              </a:spcAft>
              <a:buFont typeface="Arial" panose="020B0604020202020204" pitchFamily="34" charset="0"/>
              <a:buNone/>
            </a:pPr>
            <a:r>
              <a:rPr lang="en-US" altLang="en-US" sz="6000"/>
              <a:t>Sin is against God!</a:t>
            </a:r>
          </a:p>
          <a:p>
            <a:pPr marL="0" indent="0">
              <a:lnSpc>
                <a:spcPct val="110000"/>
              </a:lnSpc>
              <a:spcBef>
                <a:spcPct val="0"/>
              </a:spcBef>
              <a:spcAft>
                <a:spcPts val="1200"/>
              </a:spcAft>
              <a:buFont typeface="Arial" panose="020B0604020202020204" pitchFamily="34" charset="0"/>
              <a:buNone/>
            </a:pPr>
            <a:r>
              <a:rPr lang="en-US" altLang="en-US" sz="6000"/>
              <a:t>Don’t listen to the world!</a:t>
            </a:r>
          </a:p>
          <a:p>
            <a:pPr marL="0" indent="0">
              <a:lnSpc>
                <a:spcPct val="110000"/>
              </a:lnSpc>
              <a:spcBef>
                <a:spcPct val="0"/>
              </a:spcBef>
              <a:spcAft>
                <a:spcPts val="1200"/>
              </a:spcAft>
              <a:buFont typeface="Arial" panose="020B0604020202020204" pitchFamily="34" charset="0"/>
              <a:buNone/>
            </a:pPr>
            <a:r>
              <a:rPr lang="en-US" altLang="en-US" sz="6000"/>
              <a:t>Run Away!</a:t>
            </a:r>
          </a:p>
        </p:txBody>
      </p:sp>
    </p:spTree>
  </p:cSld>
  <p:clrMapOvr>
    <a:masterClrMapping/>
  </p:clrMapOvr>
</p:sld>
</file>

<file path=ppt/theme/theme1.xml><?xml version="1.0" encoding="utf-8"?>
<a:theme xmlns:a="http://schemas.openxmlformats.org/drawingml/2006/main" name="dusk">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dusk</Template>
  <TotalTime>55</TotalTime>
  <Words>1539</Words>
  <Application>Microsoft Office PowerPoint</Application>
  <PresentationFormat>On-screen Show (4:3)</PresentationFormat>
  <Paragraphs>93</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Gill Sans MT</vt:lpstr>
      <vt:lpstr>Arial</vt:lpstr>
      <vt:lpstr>Calibri</vt:lpstr>
      <vt:lpstr>dusk</vt:lpstr>
      <vt:lpstr>Dealing With Temptation</vt:lpstr>
      <vt:lpstr>Genesis 39:8</vt:lpstr>
      <vt:lpstr>Genesis 39:9</vt:lpstr>
      <vt:lpstr>Genesis 39:10</vt:lpstr>
      <vt:lpstr>Genesis 39:12</vt:lpstr>
      <vt:lpstr>Dealing With Temptation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dleehend</dc:creator>
  <cp:lastModifiedBy>Dan Henderson</cp:lastModifiedBy>
  <cp:revision>5</cp:revision>
  <dcterms:created xsi:type="dcterms:W3CDTF">2010-01-24T01:27:52Z</dcterms:created>
  <dcterms:modified xsi:type="dcterms:W3CDTF">2016-06-26T18:13:12Z</dcterms:modified>
</cp:coreProperties>
</file>