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80" r:id="rId3"/>
    <p:sldId id="284" r:id="rId4"/>
    <p:sldId id="283" r:id="rId5"/>
    <p:sldId id="282" r:id="rId6"/>
    <p:sldId id="281" r:id="rId7"/>
    <p:sldId id="279"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348" autoAdjust="0"/>
  </p:normalViewPr>
  <p:slideViewPr>
    <p:cSldViewPr>
      <p:cViewPr varScale="1">
        <p:scale>
          <a:sx n="68" d="100"/>
          <a:sy n="68" d="100"/>
        </p:scale>
        <p:origin x="317"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837D0A77-FA6B-405F-9F2F-D7CF8035B5C7}" type="datetimeFigureOut">
              <a:rPr lang="en-US"/>
              <a:pPr>
                <a:defRPr/>
              </a:pPr>
              <a:t>9/25/2016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8D7C3D7-12CE-44B8-9D27-31B73938D39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Blessed Are The Flexible?</a:t>
            </a:r>
          </a:p>
          <a:p>
            <a:pPr fontAlgn="auto">
              <a:spcBef>
                <a:spcPts val="0"/>
              </a:spcBef>
              <a:spcAft>
                <a:spcPts val="0"/>
              </a:spcAft>
              <a:defRPr/>
            </a:pPr>
            <a:r>
              <a:rPr lang="en-US" dirty="0"/>
              <a:t>A church sign in Canada read: (2000)</a:t>
            </a:r>
          </a:p>
          <a:p>
            <a:pPr fontAlgn="auto">
              <a:spcBef>
                <a:spcPts val="0"/>
              </a:spcBef>
              <a:spcAft>
                <a:spcPts val="0"/>
              </a:spcAft>
              <a:defRPr/>
            </a:pPr>
            <a:r>
              <a:rPr lang="en-US" dirty="0"/>
              <a:t>"Blessed are the flexible, for they shall not be bent out of shape."</a:t>
            </a:r>
          </a:p>
          <a:p>
            <a:pPr fontAlgn="auto">
              <a:spcBef>
                <a:spcPts val="0"/>
              </a:spcBef>
              <a:spcAft>
                <a:spcPts val="0"/>
              </a:spcAft>
              <a:defRPr/>
            </a:pPr>
            <a:r>
              <a:rPr lang="en-US" dirty="0"/>
              <a:t>Flexibility is needed in our personal relationships.</a:t>
            </a:r>
          </a:p>
          <a:p>
            <a:pPr fontAlgn="auto">
              <a:spcBef>
                <a:spcPts val="0"/>
              </a:spcBef>
              <a:spcAft>
                <a:spcPts val="0"/>
              </a:spcAft>
              <a:defRPr/>
            </a:pPr>
            <a:r>
              <a:rPr lang="en-US" dirty="0"/>
              <a:t>There is some need for give &amp; take. We must bend to avoid causing strife with others.</a:t>
            </a:r>
          </a:p>
          <a:p>
            <a:pPr fontAlgn="auto">
              <a:spcBef>
                <a:spcPts val="0"/>
              </a:spcBef>
              <a:spcAft>
                <a:spcPts val="0"/>
              </a:spcAft>
              <a:defRPr/>
            </a:pPr>
            <a:r>
              <a:rPr lang="en-US" dirty="0"/>
              <a:t>But there are times when flexibility is not desired, in fact will be detrimental to our well being.</a:t>
            </a:r>
          </a:p>
          <a:p>
            <a:pPr fontAlgn="auto">
              <a:spcBef>
                <a:spcPts val="0"/>
              </a:spcBef>
              <a:spcAft>
                <a:spcPts val="0"/>
              </a:spcAft>
              <a:defRPr/>
            </a:pPr>
            <a:r>
              <a:rPr lang="en-US" dirty="0"/>
              <a:t>Not being "bent out of shape" means we retain our shape even though we may temporarily adjust.</a:t>
            </a:r>
          </a:p>
          <a:p>
            <a:pPr fontAlgn="auto">
              <a:spcBef>
                <a:spcPts val="0"/>
              </a:spcBef>
              <a:spcAft>
                <a:spcPts val="0"/>
              </a:spcAft>
              <a:defRPr/>
            </a:pPr>
            <a:r>
              <a:rPr lang="en-US" dirty="0"/>
              <a:t>In order for a knife smith to reach master craftsman status, among other things, his knife must be able to bend to 90deg without breaking, and then return to its original, straight, condition.</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2FA148A-14FE-4143-8D58-779320AF448F}" type="slidenum">
              <a:rPr lang="en-US" altLang="en-US"/>
              <a:pPr eaLnBrk="1" hangingPunct="1"/>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20000"/>
          </a:bodyPr>
          <a:lstStyle/>
          <a:p>
            <a:pPr fontAlgn="auto">
              <a:spcBef>
                <a:spcPts val="0"/>
              </a:spcBef>
              <a:spcAft>
                <a:spcPts val="0"/>
              </a:spcAft>
              <a:defRPr/>
            </a:pPr>
            <a:r>
              <a:rPr lang="en-US" b="1" cap="small" dirty="0"/>
              <a:t>Some Flexibility is Commendable</a:t>
            </a:r>
          </a:p>
          <a:p>
            <a:pPr fontAlgn="auto">
              <a:spcBef>
                <a:spcPts val="0"/>
              </a:spcBef>
              <a:spcAft>
                <a:spcPts val="0"/>
              </a:spcAft>
              <a:defRPr/>
            </a:pPr>
            <a:r>
              <a:rPr lang="en-US" dirty="0"/>
              <a:t>When we refuse to consider others we do not have the mind of Christ.</a:t>
            </a:r>
          </a:p>
          <a:p>
            <a:pPr fontAlgn="auto">
              <a:spcBef>
                <a:spcPts val="0"/>
              </a:spcBef>
              <a:spcAft>
                <a:spcPts val="0"/>
              </a:spcAft>
              <a:defRPr/>
            </a:pPr>
            <a:r>
              <a:rPr lang="en-US" b="1" i="1" dirty="0"/>
              <a:t>Philippians 2:3-11</a:t>
            </a:r>
            <a:r>
              <a:rPr lang="en-US" i="1" dirty="0"/>
              <a:t> Do nothing from rivalry or conceit, but in humility count others more significant than yourselves. Let each of you look not only to his own interests, but also to the interests of others.</a:t>
            </a:r>
          </a:p>
          <a:p>
            <a:pPr fontAlgn="auto">
              <a:spcBef>
                <a:spcPts val="0"/>
              </a:spcBef>
              <a:spcAft>
                <a:spcPts val="0"/>
              </a:spcAft>
              <a:defRPr/>
            </a:pPr>
            <a:r>
              <a:rPr lang="en-US" i="1" dirty="0"/>
              <a:t>Have this mind among yourselves, which is yours in Christ Jesus, who, though he was in the form of God, did not count equality with God a thing to be grasped, but made himself nothing, taking the form of a servant, being born in the likeness of men. And being found in human form, he humbled himself by becoming obedient to the point of death, even death on a cross.</a:t>
            </a:r>
          </a:p>
          <a:p>
            <a:pPr fontAlgn="auto">
              <a:spcBef>
                <a:spcPts val="0"/>
              </a:spcBef>
              <a:spcAft>
                <a:spcPts val="0"/>
              </a:spcAft>
              <a:defRPr/>
            </a:pPr>
            <a:r>
              <a:rPr lang="en-US" i="1" dirty="0"/>
              <a:t>Therefore God has highly exalted him and bestowed on him the name that is above every name, so that at the name of Jesus every knee should bow, in heaven and on earth and under the earth, and every tongue confess that Jesus Christ is Lord, to the glory of God the Father.</a:t>
            </a:r>
          </a:p>
          <a:p>
            <a:pPr fontAlgn="auto">
              <a:spcBef>
                <a:spcPts val="0"/>
              </a:spcBef>
              <a:spcAft>
                <a:spcPts val="0"/>
              </a:spcAft>
              <a:defRPr/>
            </a:pPr>
            <a:r>
              <a:rPr lang="en-US" dirty="0"/>
              <a:t>The </a:t>
            </a:r>
            <a:r>
              <a:rPr lang="en-US" dirty="0" err="1"/>
              <a:t>Bereans</a:t>
            </a:r>
            <a:r>
              <a:rPr lang="en-US" dirty="0"/>
              <a:t> were commended as they were willing to listen first, then compare to the Scriptures to determine if the message was genuine.</a:t>
            </a:r>
          </a:p>
          <a:p>
            <a:pPr fontAlgn="auto">
              <a:spcBef>
                <a:spcPts val="0"/>
              </a:spcBef>
              <a:spcAft>
                <a:spcPts val="0"/>
              </a:spcAft>
              <a:defRPr/>
            </a:pPr>
            <a:r>
              <a:rPr lang="en-US" b="1" i="1" dirty="0"/>
              <a:t>Acts 17:11</a:t>
            </a:r>
            <a:r>
              <a:rPr lang="en-US" i="1" dirty="0"/>
              <a:t> Now these Jews were more noble than those in Thessalonica; they received the word with all eagerness, examining the Scriptures daily to see if these things were so.</a:t>
            </a:r>
          </a:p>
          <a:p>
            <a:pPr fontAlgn="auto">
              <a:spcBef>
                <a:spcPts val="0"/>
              </a:spcBef>
              <a:spcAft>
                <a:spcPts val="0"/>
              </a:spcAft>
              <a:defRPr/>
            </a:pPr>
            <a:r>
              <a:rPr lang="en-US" dirty="0"/>
              <a:t>Wisdom from God is marked by a willingness to yield</a:t>
            </a:r>
          </a:p>
          <a:p>
            <a:pPr fontAlgn="auto">
              <a:spcBef>
                <a:spcPts val="0"/>
              </a:spcBef>
              <a:spcAft>
                <a:spcPts val="0"/>
              </a:spcAft>
              <a:defRPr/>
            </a:pPr>
            <a:r>
              <a:rPr lang="en-US" b="1" i="1" dirty="0"/>
              <a:t>James 3:17</a:t>
            </a:r>
            <a:r>
              <a:rPr lang="en-US" i="1" dirty="0"/>
              <a:t> But the wisdom from above is first pure, then peaceable, gentle, open to reason, full of mercy and good fruits, impartial and sincere.</a:t>
            </a:r>
          </a:p>
          <a:p>
            <a:pPr fontAlgn="auto">
              <a:spcBef>
                <a:spcPts val="0"/>
              </a:spcBef>
              <a:spcAft>
                <a:spcPts val="0"/>
              </a:spcAft>
              <a:defRPr/>
            </a:pPr>
            <a:r>
              <a:rPr lang="en-US" dirty="0"/>
              <a:t>Gentiles were rebuked because they were unwilling to be agreeable</a:t>
            </a:r>
          </a:p>
          <a:p>
            <a:pPr fontAlgn="auto">
              <a:spcBef>
                <a:spcPts val="0"/>
              </a:spcBef>
              <a:spcAft>
                <a:spcPts val="0"/>
              </a:spcAft>
              <a:defRPr/>
            </a:pPr>
            <a:r>
              <a:rPr lang="en-US" b="1" i="1" dirty="0"/>
              <a:t>Romans 1:32</a:t>
            </a:r>
            <a:r>
              <a:rPr lang="en-US" i="1" dirty="0"/>
              <a:t> Though they know God's decree that those who practice such things deserve to die, they not only do them but give approval to those who practice them.</a:t>
            </a:r>
          </a:p>
          <a:p>
            <a:pPr fontAlgn="auto">
              <a:spcBef>
                <a:spcPts val="0"/>
              </a:spcBef>
              <a:spcAft>
                <a:spcPts val="0"/>
              </a:spcAft>
              <a:defRPr/>
            </a:pPr>
            <a:r>
              <a:rPr lang="en-US" dirty="0"/>
              <a:t>Such is caused by self-centeredness</a:t>
            </a:r>
          </a:p>
          <a:p>
            <a:pPr fontAlgn="auto">
              <a:spcBef>
                <a:spcPts val="0"/>
              </a:spcBef>
              <a:spcAft>
                <a:spcPts val="0"/>
              </a:spcAft>
              <a:defRPr/>
            </a:pPr>
            <a:r>
              <a:rPr lang="en-US" dirty="0"/>
              <a:t>We are to love our neighbor as ourself</a:t>
            </a:r>
          </a:p>
          <a:p>
            <a:pPr fontAlgn="auto">
              <a:spcBef>
                <a:spcPts val="0"/>
              </a:spcBef>
              <a:spcAft>
                <a:spcPts val="0"/>
              </a:spcAft>
              <a:defRPr/>
            </a:pPr>
            <a:r>
              <a:rPr lang="en-US" b="1" i="1" dirty="0"/>
              <a:t>Matthew 22:39</a:t>
            </a:r>
            <a:r>
              <a:rPr lang="en-US" i="1" dirty="0"/>
              <a:t> And a second is like it: You shall love your neighbor as yourself.</a:t>
            </a:r>
          </a:p>
          <a:p>
            <a:pPr fontAlgn="auto">
              <a:spcBef>
                <a:spcPts val="0"/>
              </a:spcBef>
              <a:spcAft>
                <a:spcPts val="0"/>
              </a:spcAft>
              <a:defRPr/>
            </a:pPr>
            <a:r>
              <a:rPr lang="en-US" dirty="0"/>
              <a:t>We must remain flexible in relation to others and in our attitude toward God's will for us, so that we may do what He wants</a:t>
            </a:r>
          </a:p>
          <a:p>
            <a:pPr fontAlgn="auto">
              <a:spcBef>
                <a:spcPts val="0"/>
              </a:spcBef>
              <a:spcAft>
                <a:spcPts val="0"/>
              </a:spcAft>
              <a:defRPr/>
            </a:pPr>
            <a:endParaRPr lang="en-US" dirty="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9309F6E-93C2-49F8-A26A-310D052FF3F5}" type="slidenum">
              <a:rPr lang="en-US" altLang="en-US"/>
              <a:pPr eaLnBrk="1" hangingPunct="1"/>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Some Flexibility is Disastrous</a:t>
            </a:r>
          </a:p>
          <a:p>
            <a:pPr fontAlgn="auto">
              <a:spcBef>
                <a:spcPts val="0"/>
              </a:spcBef>
              <a:spcAft>
                <a:spcPts val="0"/>
              </a:spcAft>
              <a:defRPr/>
            </a:pPr>
            <a:r>
              <a:rPr lang="en-US" dirty="0"/>
              <a:t>An unbeliever sees no absolute truth or finality to what the Lord revealed.</a:t>
            </a:r>
          </a:p>
          <a:p>
            <a:pPr fontAlgn="auto">
              <a:spcBef>
                <a:spcPts val="0"/>
              </a:spcBef>
              <a:spcAft>
                <a:spcPts val="0"/>
              </a:spcAft>
              <a:defRPr/>
            </a:pPr>
            <a:r>
              <a:rPr lang="en-US" dirty="0"/>
              <a:t>We cannot be flexible in relation to what God has revealed.</a:t>
            </a:r>
          </a:p>
          <a:p>
            <a:pPr fontAlgn="auto">
              <a:spcBef>
                <a:spcPts val="0"/>
              </a:spcBef>
              <a:spcAft>
                <a:spcPts val="0"/>
              </a:spcAft>
              <a:defRPr/>
            </a:pPr>
            <a:r>
              <a:rPr lang="en-US" dirty="0"/>
              <a:t>God's Word Will Not Change</a:t>
            </a:r>
          </a:p>
          <a:p>
            <a:pPr fontAlgn="auto">
              <a:spcBef>
                <a:spcPts val="0"/>
              </a:spcBef>
              <a:spcAft>
                <a:spcPts val="0"/>
              </a:spcAft>
              <a:defRPr/>
            </a:pPr>
            <a:endParaRPr 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426A2E9-1CD3-4790-8421-05854D55D574}" type="slidenum">
              <a:rPr lang="en-US" altLang="en-US"/>
              <a:pPr eaLnBrk="1" hangingPunct="1"/>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God has revealed His Word for us in full</a:t>
            </a:r>
          </a:p>
          <a:p>
            <a:pPr fontAlgn="auto">
              <a:spcBef>
                <a:spcPts val="0"/>
              </a:spcBef>
              <a:spcAft>
                <a:spcPts val="0"/>
              </a:spcAft>
              <a:defRPr/>
            </a:pPr>
            <a:r>
              <a:rPr lang="en-US" b="1" i="1" dirty="0"/>
              <a:t>2Timothy 3:16-17</a:t>
            </a:r>
            <a:r>
              <a:rPr lang="en-US" i="1" dirty="0"/>
              <a:t> All Scripture is breathed out by God and profitable for teaching, for reproof, for correction, and for training in righteousness, that the man of God may be competent, equipped for every good work.</a:t>
            </a:r>
          </a:p>
          <a:p>
            <a:pPr fontAlgn="auto">
              <a:spcBef>
                <a:spcPts val="0"/>
              </a:spcBef>
              <a:spcAft>
                <a:spcPts val="0"/>
              </a:spcAft>
              <a:defRPr/>
            </a:pPr>
            <a:r>
              <a:rPr lang="en-US" b="1" i="1" dirty="0"/>
              <a:t>Ephesians 3:8-10</a:t>
            </a:r>
            <a:r>
              <a:rPr lang="en-US" i="1" dirty="0"/>
              <a:t> To me, though I am the very least of all the saints, this grace was given, to preach to the Gentiles the unsearchable riches of Christ, and to bring to light for everyone what is the plan of the mystery hidden for ages in God who created all things, so that through the church the manifold wisdom of God might now be made known to the rulers and authorities in the heavenly places.</a:t>
            </a:r>
          </a:p>
          <a:p>
            <a:pPr fontAlgn="auto">
              <a:spcBef>
                <a:spcPts val="0"/>
              </a:spcBef>
              <a:spcAft>
                <a:spcPts val="0"/>
              </a:spcAft>
              <a:defRPr/>
            </a:pPr>
            <a:r>
              <a:rPr lang="en-US" b="1" i="1" dirty="0"/>
              <a:t>Jude 1:3</a:t>
            </a:r>
            <a:r>
              <a:rPr lang="en-US" i="1" dirty="0"/>
              <a:t> Beloved, although I was very eager to write to you about our common salvation, I found it necessary to write appealing to you to contend for the faith that was once for all delivered to the saints.</a:t>
            </a:r>
          </a:p>
          <a:p>
            <a:pPr fontAlgn="auto">
              <a:spcBef>
                <a:spcPts val="0"/>
              </a:spcBef>
              <a:spcAft>
                <a:spcPts val="0"/>
              </a:spcAft>
              <a:defRPr/>
            </a:pPr>
            <a:r>
              <a:rPr lang="en-US" b="1" i="1" dirty="0"/>
              <a:t>Matthew 28:19-20</a:t>
            </a:r>
            <a:r>
              <a:rPr lang="en-US" i="1" dirty="0"/>
              <a:t> Go therefore and make disciples of all nations, baptizing them in the name of the Father and of the Son and of the Holy Spirit, teaching them to observe all that I have commanded you. And behold, I am with you always, to the end of the age."</a:t>
            </a:r>
          </a:p>
          <a:p>
            <a:pPr fontAlgn="auto">
              <a:spcBef>
                <a:spcPts val="0"/>
              </a:spcBef>
              <a:spcAft>
                <a:spcPts val="0"/>
              </a:spcAft>
              <a:defRPr/>
            </a:pPr>
            <a:r>
              <a:rPr lang="en-US" dirty="0"/>
              <a:t>There is no reason for us to look for an updated version.</a:t>
            </a:r>
          </a:p>
          <a:p>
            <a:pPr fontAlgn="auto">
              <a:spcBef>
                <a:spcPts val="0"/>
              </a:spcBef>
              <a:spcAft>
                <a:spcPts val="0"/>
              </a:spcAft>
              <a:defRPr/>
            </a:pPr>
            <a:endParaRPr lang="en-US" dirty="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5DBB76E-80A0-4228-AE02-AAC967EAD843}" type="slidenum">
              <a:rPr lang="en-US" altLang="en-US"/>
              <a:pPr eaLnBrk="1" hangingPunct="1"/>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a:bodyPr>
          <a:lstStyle/>
          <a:p>
            <a:pPr fontAlgn="auto">
              <a:spcBef>
                <a:spcPts val="0"/>
              </a:spcBef>
              <a:spcAft>
                <a:spcPts val="0"/>
              </a:spcAft>
              <a:defRPr/>
            </a:pPr>
            <a:r>
              <a:rPr lang="en-US" b="1" cap="small" dirty="0"/>
              <a:t>Truth Is Narrow And Unyielding</a:t>
            </a:r>
          </a:p>
          <a:p>
            <a:pPr fontAlgn="auto">
              <a:spcBef>
                <a:spcPts val="0"/>
              </a:spcBef>
              <a:spcAft>
                <a:spcPts val="0"/>
              </a:spcAft>
              <a:defRPr/>
            </a:pPr>
            <a:r>
              <a:rPr lang="en-US" dirty="0"/>
              <a:t>A rose by any other name is still a rose</a:t>
            </a:r>
          </a:p>
          <a:p>
            <a:pPr fontAlgn="auto">
              <a:spcBef>
                <a:spcPts val="0"/>
              </a:spcBef>
              <a:spcAft>
                <a:spcPts val="0"/>
              </a:spcAft>
              <a:defRPr/>
            </a:pPr>
            <a:r>
              <a:rPr lang="en-US" dirty="0"/>
              <a:t>A young boy missed a problem in math class, and asked his father to see if he would get it correct.</a:t>
            </a:r>
          </a:p>
          <a:p>
            <a:pPr fontAlgn="auto">
              <a:spcBef>
                <a:spcPts val="0"/>
              </a:spcBef>
              <a:spcAft>
                <a:spcPts val="0"/>
              </a:spcAft>
              <a:defRPr/>
            </a:pPr>
            <a:r>
              <a:rPr lang="en-US" dirty="0"/>
              <a:t>Teacher said, "If we call his tail a leg, how many legs will this dog have?"</a:t>
            </a:r>
          </a:p>
          <a:p>
            <a:pPr fontAlgn="auto">
              <a:spcBef>
                <a:spcPts val="0"/>
              </a:spcBef>
              <a:spcAft>
                <a:spcPts val="0"/>
              </a:spcAft>
              <a:defRPr/>
            </a:pPr>
            <a:r>
              <a:rPr lang="en-US" dirty="0"/>
              <a:t>Father answered, "That is simple math, we add them up and we get 5."</a:t>
            </a:r>
          </a:p>
          <a:p>
            <a:pPr fontAlgn="auto">
              <a:spcBef>
                <a:spcPts val="0"/>
              </a:spcBef>
              <a:spcAft>
                <a:spcPts val="0"/>
              </a:spcAft>
              <a:defRPr/>
            </a:pPr>
            <a:r>
              <a:rPr lang="en-US" dirty="0"/>
              <a:t>Son replied, "You missed it too, just because we call a tail a leg does not make it a leg."</a:t>
            </a:r>
          </a:p>
          <a:p>
            <a:pPr fontAlgn="auto">
              <a:spcBef>
                <a:spcPts val="0"/>
              </a:spcBef>
              <a:spcAft>
                <a:spcPts val="0"/>
              </a:spcAft>
              <a:defRPr/>
            </a:pPr>
            <a:r>
              <a:rPr lang="en-US" dirty="0"/>
              <a:t>Truth Does Not Change</a:t>
            </a:r>
          </a:p>
          <a:p>
            <a:pPr fontAlgn="auto">
              <a:spcBef>
                <a:spcPts val="0"/>
              </a:spcBef>
              <a:spcAft>
                <a:spcPts val="0"/>
              </a:spcAft>
              <a:defRPr/>
            </a:pPr>
            <a:r>
              <a:rPr lang="en-US" dirty="0"/>
              <a:t>The declaration of Peter is still true today</a:t>
            </a:r>
          </a:p>
          <a:p>
            <a:pPr fontAlgn="auto">
              <a:spcBef>
                <a:spcPts val="0"/>
              </a:spcBef>
              <a:spcAft>
                <a:spcPts val="0"/>
              </a:spcAft>
              <a:defRPr/>
            </a:pPr>
            <a:r>
              <a:rPr lang="en-US" b="1" i="1" dirty="0"/>
              <a:t>Acts 2:36</a:t>
            </a:r>
            <a:r>
              <a:rPr lang="en-US" i="1" dirty="0"/>
              <a:t> Let all the house of Israel therefore know for certain that God has made him both Lord and Christ, this Jesus whom you crucified."</a:t>
            </a:r>
          </a:p>
          <a:p>
            <a:pPr fontAlgn="auto">
              <a:spcBef>
                <a:spcPts val="0"/>
              </a:spcBef>
              <a:spcAft>
                <a:spcPts val="0"/>
              </a:spcAft>
              <a:defRPr/>
            </a:pPr>
            <a:r>
              <a:rPr lang="en-US" dirty="0"/>
              <a:t>Paul's statement regarding the one body, the church is still true.</a:t>
            </a:r>
          </a:p>
          <a:p>
            <a:pPr fontAlgn="auto">
              <a:spcBef>
                <a:spcPts val="0"/>
              </a:spcBef>
              <a:spcAft>
                <a:spcPts val="0"/>
              </a:spcAft>
              <a:defRPr/>
            </a:pPr>
            <a:r>
              <a:rPr lang="en-US" b="1" i="1" dirty="0"/>
              <a:t>Ephesians 2:16</a:t>
            </a:r>
            <a:r>
              <a:rPr lang="en-US" i="1" dirty="0"/>
              <a:t> and might reconcile us both to God in one body through the cross, thereby killing the hostility.</a:t>
            </a:r>
          </a:p>
          <a:p>
            <a:pPr fontAlgn="auto">
              <a:spcBef>
                <a:spcPts val="0"/>
              </a:spcBef>
              <a:spcAft>
                <a:spcPts val="0"/>
              </a:spcAft>
              <a:defRPr/>
            </a:pPr>
            <a:r>
              <a:rPr lang="en-US" b="1" i="1" dirty="0"/>
              <a:t>Ephesians 4:4</a:t>
            </a:r>
            <a:r>
              <a:rPr lang="en-US" i="1" dirty="0"/>
              <a:t> There is one body and one Spirit--just as you were called to the one hope that belongs to your call--</a:t>
            </a:r>
          </a:p>
          <a:p>
            <a:pPr fontAlgn="auto">
              <a:spcBef>
                <a:spcPts val="0"/>
              </a:spcBef>
              <a:spcAft>
                <a:spcPts val="0"/>
              </a:spcAft>
              <a:defRPr/>
            </a:pPr>
            <a:r>
              <a:rPr lang="en-US" b="1" i="1" dirty="0"/>
              <a:t>1Corinthians 12:27</a:t>
            </a:r>
            <a:r>
              <a:rPr lang="en-US" i="1" dirty="0"/>
              <a:t> Now you are the body of Christ and individually members of it.</a:t>
            </a:r>
          </a:p>
          <a:p>
            <a:pPr fontAlgn="auto">
              <a:spcBef>
                <a:spcPts val="0"/>
              </a:spcBef>
              <a:spcAft>
                <a:spcPts val="0"/>
              </a:spcAft>
              <a:defRPr/>
            </a:pPr>
            <a:r>
              <a:rPr lang="en-US" dirty="0"/>
              <a:t>That obedience is the path to God is still true</a:t>
            </a:r>
          </a:p>
          <a:p>
            <a:pPr fontAlgn="auto">
              <a:spcBef>
                <a:spcPts val="0"/>
              </a:spcBef>
              <a:spcAft>
                <a:spcPts val="0"/>
              </a:spcAft>
              <a:defRPr/>
            </a:pPr>
            <a:r>
              <a:rPr lang="en-US" b="1" i="1" dirty="0"/>
              <a:t>Matthew 7:21-23</a:t>
            </a:r>
            <a:r>
              <a:rPr lang="en-US" i="1" dirty="0"/>
              <a:t> Not everyone who says to me, 'Lord, Lord,' will enter the kingdom of heaven, but the one who does the will of my Father who is in heaven. On that day many will say to me, 'Lord, Lord, did we not prophesy in your name, and cast out demons in your name, and do many mighty works in your name?' And then will I declare to them, 'I never knew you; depart from me, you workers of lawlessness.'</a:t>
            </a:r>
          </a:p>
          <a:p>
            <a:pPr fontAlgn="auto">
              <a:spcBef>
                <a:spcPts val="0"/>
              </a:spcBef>
              <a:spcAft>
                <a:spcPts val="0"/>
              </a:spcAft>
              <a:defRPr/>
            </a:pPr>
            <a:r>
              <a:rPr lang="en-US" dirty="0"/>
              <a:t>Man may have changed his ideas, but God's Truth still stands firm</a:t>
            </a:r>
          </a:p>
          <a:p>
            <a:pPr fontAlgn="auto">
              <a:spcBef>
                <a:spcPts val="0"/>
              </a:spcBef>
              <a:spcAft>
                <a:spcPts val="0"/>
              </a:spcAft>
              <a:defRPr/>
            </a:pPr>
            <a:endParaRPr 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6014EC8-73A6-4C6B-A6F7-5E00F40601A3}" type="slidenum">
              <a:rPr lang="en-US" altLang="en-US"/>
              <a:pPr eaLnBrk="1" hangingPunct="1"/>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The Gospel of Christ Allows No Other</a:t>
            </a:r>
          </a:p>
          <a:p>
            <a:pPr fontAlgn="auto">
              <a:spcBef>
                <a:spcPts val="0"/>
              </a:spcBef>
              <a:spcAft>
                <a:spcPts val="0"/>
              </a:spcAft>
              <a:defRPr/>
            </a:pPr>
            <a:r>
              <a:rPr lang="en-US" b="1" i="1" dirty="0"/>
              <a:t>Galatians 1:6-8</a:t>
            </a:r>
            <a:r>
              <a:rPr lang="en-US" i="1" dirty="0"/>
              <a:t> I am astonished that you are so quickly deserting him who called you in the grace of Christ and are turning to a different gospel--not that there is another one, but there are some who trouble you and want to distort the gospel of Christ. But even if we or an angel from heaven should preach to you a gospel contrary to the one we preached to you, let him be accursed.</a:t>
            </a:r>
          </a:p>
          <a:p>
            <a:pPr fontAlgn="auto">
              <a:spcBef>
                <a:spcPts val="0"/>
              </a:spcBef>
              <a:spcAft>
                <a:spcPts val="0"/>
              </a:spcAft>
              <a:defRPr/>
            </a:pPr>
            <a:r>
              <a:rPr lang="en-US" dirty="0"/>
              <a:t>All attempts to change the gospel are for the purpose of pleasing men. God will bring destruction on those who do such.</a:t>
            </a:r>
          </a:p>
          <a:p>
            <a:pPr fontAlgn="auto">
              <a:spcBef>
                <a:spcPts val="0"/>
              </a:spcBef>
              <a:spcAft>
                <a:spcPts val="0"/>
              </a:spcAft>
              <a:defRPr/>
            </a:pPr>
            <a:r>
              <a:rPr lang="en-US" dirty="0"/>
              <a:t>The path laid out by God is the only path we can follow. God knows the way to Himself; our duty is to simply follow the path He has shown</a:t>
            </a:r>
          </a:p>
          <a:p>
            <a:pPr fontAlgn="auto">
              <a:spcBef>
                <a:spcPts val="0"/>
              </a:spcBef>
              <a:spcAft>
                <a:spcPts val="0"/>
              </a:spcAft>
              <a:defRPr/>
            </a:pPr>
            <a:endParaRPr lang="en-US" dirty="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7918D11-EEB3-4F1D-8E1F-6467918A1A4A}" type="slidenum">
              <a:rPr lang="en-US" altLang="en-US"/>
              <a:pPr eaLnBrk="1" hangingPunct="1"/>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We should be flexible in our dealings with our fellow men, Understanding that we are no better than they.</a:t>
            </a:r>
          </a:p>
          <a:p>
            <a:pPr>
              <a:spcBef>
                <a:spcPct val="0"/>
              </a:spcBef>
            </a:pPr>
            <a:r>
              <a:rPr lang="en-US" altLang="en-US"/>
              <a:t>We must be willing to change (flexible) when we see something amiss in our life as we compare it to God's Word.</a:t>
            </a:r>
          </a:p>
          <a:p>
            <a:pPr>
              <a:spcBef>
                <a:spcPct val="0"/>
              </a:spcBef>
            </a:pPr>
            <a:r>
              <a:rPr lang="en-US" altLang="en-US"/>
              <a:t>Yet, we cannot vary from the Truth God has revealed.</a:t>
            </a:r>
          </a:p>
          <a:p>
            <a:pPr>
              <a:spcBef>
                <a:spcPct val="0"/>
              </a:spcBef>
            </a:pPr>
            <a:r>
              <a:rPr lang="en-US" altLang="en-US"/>
              <a:t>Are you flexible in areas where it is desired?</a:t>
            </a:r>
          </a:p>
          <a:p>
            <a:pPr>
              <a:spcBef>
                <a:spcPct val="0"/>
              </a:spcBef>
            </a:pPr>
            <a:r>
              <a:rPr lang="en-US" altLang="en-US"/>
              <a:t>Are you immovably focused on God's Revelation?</a:t>
            </a:r>
          </a:p>
          <a:p>
            <a:pPr>
              <a:spcBef>
                <a:spcPct val="0"/>
              </a:spcBef>
            </a:pPr>
            <a:r>
              <a:rPr lang="en-US" altLang="en-US"/>
              <a:t>Bobby Graham</a:t>
            </a:r>
          </a:p>
          <a:p>
            <a:pPr>
              <a:spcBef>
                <a:spcPct val="0"/>
              </a:spcBef>
            </a:pPr>
            <a:endParaRPr lang="en-US" alt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99773AC-F3E3-45EC-9410-A24864290144}" type="slidenum">
              <a:rPr lang="en-US" altLang="en-US"/>
              <a:pPr eaLnBrk="1" hangingPunct="1"/>
              <a:t>7</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657600" y="2514600"/>
            <a:ext cx="5410200" cy="1371600"/>
          </a:xfrm>
        </p:spPr>
        <p:txBody>
          <a:bodyPr/>
          <a:lstStyle>
            <a:lvl1pPr algn="r">
              <a:defRPr sz="4400"/>
            </a:lvl1pPr>
          </a:lstStyle>
          <a:p>
            <a:r>
              <a:rPr lang="en-US"/>
              <a:t>Click to edit Master title style</a:t>
            </a:r>
          </a:p>
        </p:txBody>
      </p:sp>
      <p:sp>
        <p:nvSpPr>
          <p:cNvPr id="3075" name="Rectangle 3"/>
          <p:cNvSpPr>
            <a:spLocks noGrp="1" noChangeArrowheads="1"/>
          </p:cNvSpPr>
          <p:nvPr>
            <p:ph type="subTitle" idx="1"/>
          </p:nvPr>
        </p:nvSpPr>
        <p:spPr>
          <a:xfrm>
            <a:off x="2895600" y="4267200"/>
            <a:ext cx="6172200" cy="533400"/>
          </a:xfrm>
        </p:spPr>
        <p:txBody>
          <a:bodyPr/>
          <a:lstStyle>
            <a:lvl1pPr marL="0" indent="0" algn="r">
              <a:buFontTx/>
              <a:buNone/>
              <a:defRPr sz="2800"/>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fld id="{7AC2C984-DC63-4A6A-B125-8F68937AB31C}" type="datetimeFigureOut">
              <a:rPr lang="en-US"/>
              <a:pPr>
                <a:defRPr/>
              </a:pPr>
              <a:t>9/25/2016</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fld id="{5E7AD5AC-4E0D-4BF9-9879-65CF2BDC1CB6}" type="slidenum">
              <a:rPr lang="en-US" altLang="en-US"/>
              <a:pPr/>
              <a:t>‹#›</a:t>
            </a:fld>
            <a:endParaRPr lang="en-US" altLang="en-US"/>
          </a:p>
        </p:txBody>
      </p:sp>
    </p:spTree>
    <p:extLst>
      <p:ext uri="{BB962C8B-B14F-4D97-AF65-F5344CB8AC3E}">
        <p14:creationId xmlns:p14="http://schemas.microsoft.com/office/powerpoint/2010/main" val="1720133722"/>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D1432E6D-27C2-438D-B75C-E00A8BA8F1F2}" type="datetimeFigureOut">
              <a:rPr lang="en-US"/>
              <a:pPr>
                <a:defRPr/>
              </a:pPr>
              <a:t>9/25/2016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E6C97BC-2887-4DBB-B557-BC2738D7C8B4}" type="slidenum">
              <a:rPr lang="en-US" altLang="en-US"/>
              <a:pPr/>
              <a:t>‹#›</a:t>
            </a:fld>
            <a:endParaRPr lang="en-US" altLang="en-US"/>
          </a:p>
        </p:txBody>
      </p:sp>
    </p:spTree>
    <p:extLst>
      <p:ext uri="{BB962C8B-B14F-4D97-AF65-F5344CB8AC3E}">
        <p14:creationId xmlns:p14="http://schemas.microsoft.com/office/powerpoint/2010/main" val="4058243064"/>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9950" y="0"/>
            <a:ext cx="1924050" cy="6477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47800" y="0"/>
            <a:ext cx="5619750"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C934B2DD-AF17-48F6-B986-4B1DAC096E47}" type="datetimeFigureOut">
              <a:rPr lang="en-US"/>
              <a:pPr>
                <a:defRPr/>
              </a:pPr>
              <a:t>9/25/2016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15B97F3-2451-427D-97BB-49E5411CF27D}" type="slidenum">
              <a:rPr lang="en-US" altLang="en-US"/>
              <a:pPr/>
              <a:t>‹#›</a:t>
            </a:fld>
            <a:endParaRPr lang="en-US" altLang="en-US"/>
          </a:p>
        </p:txBody>
      </p:sp>
    </p:spTree>
    <p:extLst>
      <p:ext uri="{BB962C8B-B14F-4D97-AF65-F5344CB8AC3E}">
        <p14:creationId xmlns:p14="http://schemas.microsoft.com/office/powerpoint/2010/main" val="3743783392"/>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7952BD4-42CB-4E22-BCD3-D37626DA9663}" type="datetimeFigureOut">
              <a:rPr lang="en-US"/>
              <a:pPr>
                <a:defRPr/>
              </a:pPr>
              <a:t>9/25/2016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B71DB6A-B682-4B8C-A52C-C5565F7858B0}" type="slidenum">
              <a:rPr lang="en-US" altLang="en-US"/>
              <a:pPr/>
              <a:t>‹#›</a:t>
            </a:fld>
            <a:endParaRPr lang="en-US" altLang="en-US"/>
          </a:p>
        </p:txBody>
      </p:sp>
    </p:spTree>
    <p:extLst>
      <p:ext uri="{BB962C8B-B14F-4D97-AF65-F5344CB8AC3E}">
        <p14:creationId xmlns:p14="http://schemas.microsoft.com/office/powerpoint/2010/main" val="979108771"/>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11F9D15-3F42-4B7B-B100-FA9B7EC0653A}" type="datetimeFigureOut">
              <a:rPr lang="en-US"/>
              <a:pPr>
                <a:defRPr/>
              </a:pPr>
              <a:t>9/25/2016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308DF13-9DEB-493E-B4EC-731977322E64}" type="slidenum">
              <a:rPr lang="en-US" altLang="en-US"/>
              <a:pPr/>
              <a:t>‹#›</a:t>
            </a:fld>
            <a:endParaRPr lang="en-US" altLang="en-US"/>
          </a:p>
        </p:txBody>
      </p:sp>
    </p:spTree>
    <p:extLst>
      <p:ext uri="{BB962C8B-B14F-4D97-AF65-F5344CB8AC3E}">
        <p14:creationId xmlns:p14="http://schemas.microsoft.com/office/powerpoint/2010/main" val="1755424815"/>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47800" y="838200"/>
            <a:ext cx="37719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72100" y="838200"/>
            <a:ext cx="37719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5146A503-E983-454D-B940-23753222B024}" type="datetimeFigureOut">
              <a:rPr lang="en-US"/>
              <a:pPr>
                <a:defRPr/>
              </a:pPr>
              <a:t>9/25/2016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A3E2443-F09B-4526-BBC6-C43C0E58EFD2}" type="slidenum">
              <a:rPr lang="en-US" altLang="en-US"/>
              <a:pPr/>
              <a:t>‹#›</a:t>
            </a:fld>
            <a:endParaRPr lang="en-US" altLang="en-US"/>
          </a:p>
        </p:txBody>
      </p:sp>
    </p:spTree>
    <p:extLst>
      <p:ext uri="{BB962C8B-B14F-4D97-AF65-F5344CB8AC3E}">
        <p14:creationId xmlns:p14="http://schemas.microsoft.com/office/powerpoint/2010/main" val="1815322725"/>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BE1E0736-8151-4742-B412-F77D36FAF9F4}" type="datetimeFigureOut">
              <a:rPr lang="en-US"/>
              <a:pPr>
                <a:defRPr/>
              </a:pPr>
              <a:t>9/25/2016</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C00300D2-1E02-4367-970D-267993ED0E92}" type="slidenum">
              <a:rPr lang="en-US" altLang="en-US"/>
              <a:pPr/>
              <a:t>‹#›</a:t>
            </a:fld>
            <a:endParaRPr lang="en-US" altLang="en-US"/>
          </a:p>
        </p:txBody>
      </p:sp>
    </p:spTree>
    <p:extLst>
      <p:ext uri="{BB962C8B-B14F-4D97-AF65-F5344CB8AC3E}">
        <p14:creationId xmlns:p14="http://schemas.microsoft.com/office/powerpoint/2010/main" val="2190433936"/>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DBEF9741-C354-4E6D-BA91-2E3E27EC7B25}" type="datetimeFigureOut">
              <a:rPr lang="en-US"/>
              <a:pPr>
                <a:defRPr/>
              </a:pPr>
              <a:t>9/25/2016</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ABF958E-2CA3-46A8-B58B-8E076178A754}" type="slidenum">
              <a:rPr lang="en-US" altLang="en-US"/>
              <a:pPr/>
              <a:t>‹#›</a:t>
            </a:fld>
            <a:endParaRPr lang="en-US" altLang="en-US"/>
          </a:p>
        </p:txBody>
      </p:sp>
    </p:spTree>
    <p:extLst>
      <p:ext uri="{BB962C8B-B14F-4D97-AF65-F5344CB8AC3E}">
        <p14:creationId xmlns:p14="http://schemas.microsoft.com/office/powerpoint/2010/main" val="3787094652"/>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6160964-4A3C-4ED4-8B81-94736B0A6650}" type="datetimeFigureOut">
              <a:rPr lang="en-US"/>
              <a:pPr>
                <a:defRPr/>
              </a:pPr>
              <a:t>9/25/2016</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54E8211-ED63-40B7-8DE3-C43778D227DB}" type="slidenum">
              <a:rPr lang="en-US" altLang="en-US"/>
              <a:pPr/>
              <a:t>‹#›</a:t>
            </a:fld>
            <a:endParaRPr lang="en-US" altLang="en-US"/>
          </a:p>
        </p:txBody>
      </p:sp>
    </p:spTree>
    <p:extLst>
      <p:ext uri="{BB962C8B-B14F-4D97-AF65-F5344CB8AC3E}">
        <p14:creationId xmlns:p14="http://schemas.microsoft.com/office/powerpoint/2010/main" val="4073403978"/>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B8CA2C6-A698-4CF0-ACD0-BC309136048A}" type="datetimeFigureOut">
              <a:rPr lang="en-US"/>
              <a:pPr>
                <a:defRPr/>
              </a:pPr>
              <a:t>9/25/2016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BBBDE80-F32B-44F5-982D-05548999BBE1}" type="slidenum">
              <a:rPr lang="en-US" altLang="en-US"/>
              <a:pPr/>
              <a:t>‹#›</a:t>
            </a:fld>
            <a:endParaRPr lang="en-US" altLang="en-US"/>
          </a:p>
        </p:txBody>
      </p:sp>
    </p:spTree>
    <p:extLst>
      <p:ext uri="{BB962C8B-B14F-4D97-AF65-F5344CB8AC3E}">
        <p14:creationId xmlns:p14="http://schemas.microsoft.com/office/powerpoint/2010/main" val="2836483226"/>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8B7E84D-6890-48F9-BF46-DED1F68B710E}" type="datetimeFigureOut">
              <a:rPr lang="en-US"/>
              <a:pPr>
                <a:defRPr/>
              </a:pPr>
              <a:t>9/25/2016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083ED77-4FD3-433E-890D-97905F79E8E8}" type="slidenum">
              <a:rPr lang="en-US" altLang="en-US"/>
              <a:pPr/>
              <a:t>‹#›</a:t>
            </a:fld>
            <a:endParaRPr lang="en-US" altLang="en-US"/>
          </a:p>
        </p:txBody>
      </p:sp>
    </p:spTree>
    <p:extLst>
      <p:ext uri="{BB962C8B-B14F-4D97-AF65-F5344CB8AC3E}">
        <p14:creationId xmlns:p14="http://schemas.microsoft.com/office/powerpoint/2010/main" val="2433279211"/>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47800" y="0"/>
            <a:ext cx="7696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447800" y="838200"/>
            <a:ext cx="76962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000">
                <a:latin typeface="Impact" pitchFamily="34" charset="0"/>
                <a:cs typeface="+mn-cs"/>
              </a:defRPr>
            </a:lvl1pPr>
          </a:lstStyle>
          <a:p>
            <a:pPr>
              <a:defRPr/>
            </a:pPr>
            <a:fld id="{D9525E5D-0F3D-400A-8621-01E40905A12C}" type="datetimeFigureOut">
              <a:rPr lang="en-US"/>
              <a:pPr>
                <a:defRPr/>
              </a:pPr>
              <a:t>9/25/2016</a:t>
            </a:fld>
            <a:endParaRPr lang="en-US"/>
          </a:p>
        </p:txBody>
      </p:sp>
      <p:sp>
        <p:nvSpPr>
          <p:cNvPr id="1029" name="Rectangle 5"/>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000">
                <a:latin typeface="Impact" pitchFamily="34"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Impact" panose="020B0806030902050204" pitchFamily="34" charset="0"/>
              </a:defRPr>
            </a:lvl1pPr>
          </a:lstStyle>
          <a:p>
            <a:fld id="{61F5F073-6AFD-4B05-A304-89ED1519C851}"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fade thruBlk="1"/>
  </p:transition>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Black" pitchFamily="34" charset="0"/>
        </a:defRPr>
      </a:lvl2pPr>
      <a:lvl3pPr algn="l" rtl="0" eaLnBrk="0" fontAlgn="base" hangingPunct="0">
        <a:spcBef>
          <a:spcPct val="0"/>
        </a:spcBef>
        <a:spcAft>
          <a:spcPct val="0"/>
        </a:spcAft>
        <a:defRPr sz="3600">
          <a:solidFill>
            <a:schemeClr val="tx2"/>
          </a:solidFill>
          <a:latin typeface="Arial Black" pitchFamily="34" charset="0"/>
        </a:defRPr>
      </a:lvl3pPr>
      <a:lvl4pPr algn="l" rtl="0" eaLnBrk="0" fontAlgn="base" hangingPunct="0">
        <a:spcBef>
          <a:spcPct val="0"/>
        </a:spcBef>
        <a:spcAft>
          <a:spcPct val="0"/>
        </a:spcAft>
        <a:defRPr sz="3600">
          <a:solidFill>
            <a:schemeClr val="tx2"/>
          </a:solidFill>
          <a:latin typeface="Arial Black" pitchFamily="34" charset="0"/>
        </a:defRPr>
      </a:lvl4pPr>
      <a:lvl5pPr algn="l" rtl="0" eaLnBrk="0" fontAlgn="base" hangingPunct="0">
        <a:spcBef>
          <a:spcPct val="0"/>
        </a:spcBef>
        <a:spcAft>
          <a:spcPct val="0"/>
        </a:spcAft>
        <a:defRPr sz="3600">
          <a:solidFill>
            <a:schemeClr val="tx2"/>
          </a:solidFill>
          <a:latin typeface="Arial Black" pitchFamily="34" charset="0"/>
        </a:defRPr>
      </a:lvl5pPr>
      <a:lvl6pPr marL="457200" algn="l" rtl="0" eaLnBrk="1" fontAlgn="base" hangingPunct="1">
        <a:spcBef>
          <a:spcPct val="0"/>
        </a:spcBef>
        <a:spcAft>
          <a:spcPct val="0"/>
        </a:spcAft>
        <a:defRPr sz="3600">
          <a:solidFill>
            <a:schemeClr val="tx2"/>
          </a:solidFill>
          <a:latin typeface="Arial Black" pitchFamily="34" charset="0"/>
        </a:defRPr>
      </a:lvl6pPr>
      <a:lvl7pPr marL="914400" algn="l" rtl="0" eaLnBrk="1" fontAlgn="base" hangingPunct="1">
        <a:spcBef>
          <a:spcPct val="0"/>
        </a:spcBef>
        <a:spcAft>
          <a:spcPct val="0"/>
        </a:spcAft>
        <a:defRPr sz="3600">
          <a:solidFill>
            <a:schemeClr val="tx2"/>
          </a:solidFill>
          <a:latin typeface="Arial Black" pitchFamily="34" charset="0"/>
        </a:defRPr>
      </a:lvl7pPr>
      <a:lvl8pPr marL="1371600" algn="l" rtl="0" eaLnBrk="1" fontAlgn="base" hangingPunct="1">
        <a:spcBef>
          <a:spcPct val="0"/>
        </a:spcBef>
        <a:spcAft>
          <a:spcPct val="0"/>
        </a:spcAft>
        <a:defRPr sz="3600">
          <a:solidFill>
            <a:schemeClr val="tx2"/>
          </a:solidFill>
          <a:latin typeface="Arial Black" pitchFamily="34" charset="0"/>
        </a:defRPr>
      </a:lvl8pPr>
      <a:lvl9pPr marL="1828800" algn="l" rtl="0" eaLnBrk="1" fontAlgn="base" hangingPunct="1">
        <a:spcBef>
          <a:spcPct val="0"/>
        </a:spcBef>
        <a:spcAft>
          <a:spcPct val="0"/>
        </a:spcAft>
        <a:defRPr sz="3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1" fontAlgn="base" hangingPunct="1">
        <a:spcBef>
          <a:spcPct val="20000"/>
        </a:spcBef>
        <a:spcAft>
          <a:spcPct val="0"/>
        </a:spcAft>
        <a:buChar char="»"/>
        <a:defRPr sz="2000" b="1">
          <a:solidFill>
            <a:schemeClr val="tx1"/>
          </a:solidFill>
          <a:latin typeface="+mn-lt"/>
        </a:defRPr>
      </a:lvl6pPr>
      <a:lvl7pPr marL="2971800" indent="-228600" algn="l" rtl="0" eaLnBrk="1" fontAlgn="base" hangingPunct="1">
        <a:spcBef>
          <a:spcPct val="20000"/>
        </a:spcBef>
        <a:spcAft>
          <a:spcPct val="0"/>
        </a:spcAft>
        <a:buChar char="»"/>
        <a:defRPr sz="2000" b="1">
          <a:solidFill>
            <a:schemeClr val="tx1"/>
          </a:solidFill>
          <a:latin typeface="+mn-lt"/>
        </a:defRPr>
      </a:lvl7pPr>
      <a:lvl8pPr marL="3429000" indent="-228600" algn="l" rtl="0" eaLnBrk="1" fontAlgn="base" hangingPunct="1">
        <a:spcBef>
          <a:spcPct val="20000"/>
        </a:spcBef>
        <a:spcAft>
          <a:spcPct val="0"/>
        </a:spcAft>
        <a:buChar char="»"/>
        <a:defRPr sz="2000" b="1">
          <a:solidFill>
            <a:schemeClr val="tx1"/>
          </a:solidFill>
          <a:latin typeface="+mn-lt"/>
        </a:defRPr>
      </a:lvl8pPr>
      <a:lvl9pPr marL="3886200" indent="-228600" algn="l" rtl="0" eaLnBrk="1" fontAlgn="base" hangingPunct="1">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0"/>
            <a:ext cx="6705600" cy="2438400"/>
          </a:xfrm>
        </p:spPr>
        <p:txBody>
          <a:bodyPr/>
          <a:lstStyle/>
          <a:p>
            <a:pPr algn="ctr" eaLnBrk="1" hangingPunct="1">
              <a:defRPr/>
            </a:pPr>
            <a:r>
              <a:rPr lang="en-US" sz="7200" dirty="0">
                <a:solidFill>
                  <a:schemeClr val="tx2">
                    <a:lumMod val="60000"/>
                    <a:lumOff val="40000"/>
                  </a:schemeClr>
                </a:solidFill>
              </a:rPr>
              <a:t>Blessed Are The Flexible?</a:t>
            </a:r>
          </a:p>
        </p:txBody>
      </p:sp>
      <p:sp>
        <p:nvSpPr>
          <p:cNvPr id="3075" name="Subtitle 2"/>
          <p:cNvSpPr>
            <a:spLocks noGrp="1"/>
          </p:cNvSpPr>
          <p:nvPr>
            <p:ph type="subTitle" idx="1"/>
          </p:nvPr>
        </p:nvSpPr>
        <p:spPr>
          <a:xfrm>
            <a:off x="2971800" y="2895600"/>
            <a:ext cx="6172200" cy="1143000"/>
          </a:xfrm>
        </p:spPr>
        <p:txBody>
          <a:bodyPr anchor="ctr"/>
          <a:lstStyle/>
          <a:p>
            <a:pPr eaLnBrk="1" hangingPunct="1"/>
            <a:r>
              <a:rPr lang="en-US" altLang="en-US" sz="4800" dirty="0"/>
              <a:t>James 3:17</a:t>
            </a: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838200"/>
            <a:ext cx="6553200" cy="2590800"/>
          </a:xfrm>
        </p:spPr>
        <p:txBody>
          <a:bodyPr/>
          <a:lstStyle/>
          <a:p>
            <a:pPr algn="ctr" eaLnBrk="1" hangingPunct="1">
              <a:defRPr/>
            </a:pPr>
            <a:r>
              <a:rPr lang="en-US" sz="6000" dirty="0">
                <a:solidFill>
                  <a:schemeClr val="accent4"/>
                </a:solidFill>
              </a:rPr>
              <a:t>Some Flexibility is Commendable</a:t>
            </a:r>
          </a:p>
        </p:txBody>
      </p:sp>
      <p:sp>
        <p:nvSpPr>
          <p:cNvPr id="3" name="TextBox 2"/>
          <p:cNvSpPr txBox="1"/>
          <p:nvPr/>
        </p:nvSpPr>
        <p:spPr>
          <a:xfrm>
            <a:off x="2209800" y="4495800"/>
            <a:ext cx="6553200" cy="1981200"/>
          </a:xfrm>
          <a:prstGeom prst="rect">
            <a:avLst/>
          </a:prstGeom>
          <a:noFill/>
        </p:spPr>
        <p:txBody>
          <a:bodyPr wrap="square" rtlCol="0">
            <a:noAutofit/>
          </a:bodyPr>
          <a:lstStyle/>
          <a:p>
            <a:pPr algn="ctr"/>
            <a:r>
              <a:rPr lang="en-US" sz="4000" dirty="0">
                <a:latin typeface="+mn-lt"/>
              </a:rPr>
              <a:t>Philippians 2:3-11; Acts 17:11; James 3:17; Romans 1:32; Matthew 22:39</a:t>
            </a: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133600"/>
            <a:ext cx="6553200" cy="2590800"/>
          </a:xfrm>
        </p:spPr>
        <p:txBody>
          <a:bodyPr/>
          <a:lstStyle/>
          <a:p>
            <a:pPr algn="ctr" eaLnBrk="1" hangingPunct="1">
              <a:defRPr/>
            </a:pPr>
            <a:r>
              <a:rPr lang="en-US" sz="6000" dirty="0">
                <a:solidFill>
                  <a:schemeClr val="accent4"/>
                </a:solidFill>
              </a:rPr>
              <a:t>Some Flexibility is Disastrous</a:t>
            </a: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762000"/>
            <a:ext cx="6553200" cy="2590800"/>
          </a:xfrm>
        </p:spPr>
        <p:txBody>
          <a:bodyPr/>
          <a:lstStyle/>
          <a:p>
            <a:pPr algn="ctr" eaLnBrk="1" hangingPunct="1">
              <a:defRPr/>
            </a:pPr>
            <a:r>
              <a:rPr lang="en-US" sz="6000" dirty="0">
                <a:solidFill>
                  <a:schemeClr val="bg2">
                    <a:lumMod val="60000"/>
                    <a:lumOff val="40000"/>
                  </a:schemeClr>
                </a:solidFill>
              </a:rPr>
              <a:t>God Has Fully Revealed His Word For Us</a:t>
            </a:r>
          </a:p>
        </p:txBody>
      </p:sp>
      <p:sp>
        <p:nvSpPr>
          <p:cNvPr id="3" name="TextBox 2"/>
          <p:cNvSpPr txBox="1"/>
          <p:nvPr/>
        </p:nvSpPr>
        <p:spPr>
          <a:xfrm>
            <a:off x="2590800" y="4343400"/>
            <a:ext cx="6096000" cy="1981200"/>
          </a:xfrm>
          <a:prstGeom prst="rect">
            <a:avLst/>
          </a:prstGeom>
          <a:noFill/>
        </p:spPr>
        <p:txBody>
          <a:bodyPr wrap="square" rtlCol="0">
            <a:noAutofit/>
          </a:bodyPr>
          <a:lstStyle/>
          <a:p>
            <a:pPr algn="ctr"/>
            <a:r>
              <a:rPr lang="en-US" sz="4000" dirty="0">
                <a:latin typeface="+mn-lt"/>
              </a:rPr>
              <a:t>2Timothy 3:16-17; Ephesians 3:8-10; Jude 3; Matthew 28:19-20</a:t>
            </a: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685800"/>
            <a:ext cx="6705600" cy="2590800"/>
          </a:xfrm>
        </p:spPr>
        <p:txBody>
          <a:bodyPr/>
          <a:lstStyle/>
          <a:p>
            <a:pPr algn="ctr" eaLnBrk="1" hangingPunct="1">
              <a:defRPr/>
            </a:pPr>
            <a:r>
              <a:rPr lang="en-US" sz="6000" dirty="0">
                <a:solidFill>
                  <a:schemeClr val="bg2">
                    <a:lumMod val="60000"/>
                    <a:lumOff val="40000"/>
                  </a:schemeClr>
                </a:solidFill>
              </a:rPr>
              <a:t>Truth Is Narrow And Unyielding</a:t>
            </a:r>
          </a:p>
        </p:txBody>
      </p:sp>
      <p:sp>
        <p:nvSpPr>
          <p:cNvPr id="3" name="TextBox 2"/>
          <p:cNvSpPr txBox="1"/>
          <p:nvPr/>
        </p:nvSpPr>
        <p:spPr>
          <a:xfrm>
            <a:off x="2209800" y="4495800"/>
            <a:ext cx="6553200" cy="1981200"/>
          </a:xfrm>
          <a:prstGeom prst="rect">
            <a:avLst/>
          </a:prstGeom>
          <a:noFill/>
        </p:spPr>
        <p:txBody>
          <a:bodyPr wrap="square" rtlCol="0">
            <a:noAutofit/>
          </a:bodyPr>
          <a:lstStyle/>
          <a:p>
            <a:pPr algn="ctr"/>
            <a:r>
              <a:rPr lang="en-US" sz="4000" dirty="0">
                <a:latin typeface="+mn-lt"/>
              </a:rPr>
              <a:t>Acts 2:36; Ephesians 2:16; 4:4; 1Corinthians 12:27;    Matthew 7:21-23</a:t>
            </a: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85800"/>
            <a:ext cx="7467600" cy="2590800"/>
          </a:xfrm>
        </p:spPr>
        <p:txBody>
          <a:bodyPr/>
          <a:lstStyle/>
          <a:p>
            <a:pPr algn="ctr" eaLnBrk="1" hangingPunct="1">
              <a:defRPr/>
            </a:pPr>
            <a:r>
              <a:rPr lang="en-US" sz="6000" dirty="0">
                <a:solidFill>
                  <a:schemeClr val="bg2">
                    <a:lumMod val="60000"/>
                    <a:lumOff val="40000"/>
                  </a:schemeClr>
                </a:solidFill>
              </a:rPr>
              <a:t>The Gospel of Christ Allows No Other</a:t>
            </a:r>
          </a:p>
        </p:txBody>
      </p:sp>
      <p:sp>
        <p:nvSpPr>
          <p:cNvPr id="3" name="TextBox 2"/>
          <p:cNvSpPr txBox="1"/>
          <p:nvPr/>
        </p:nvSpPr>
        <p:spPr>
          <a:xfrm>
            <a:off x="2209800" y="4495800"/>
            <a:ext cx="6553200" cy="1600200"/>
          </a:xfrm>
          <a:prstGeom prst="rect">
            <a:avLst/>
          </a:prstGeom>
          <a:noFill/>
        </p:spPr>
        <p:txBody>
          <a:bodyPr wrap="square" rtlCol="0" anchor="ctr" anchorCtr="1">
            <a:noAutofit/>
          </a:bodyPr>
          <a:lstStyle/>
          <a:p>
            <a:pPr algn="ctr"/>
            <a:r>
              <a:rPr lang="en-US" sz="4000" dirty="0">
                <a:latin typeface="+mn-lt"/>
              </a:rPr>
              <a:t>Galatians 1:6-8</a:t>
            </a: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1447800" y="457200"/>
            <a:ext cx="7315200" cy="5943600"/>
          </a:xfrm>
        </p:spPr>
        <p:txBody>
          <a:bodyPr anchor="ctr" anchorCtr="1"/>
          <a:lstStyle/>
          <a:p>
            <a:pPr marL="0" indent="0" eaLnBrk="1" hangingPunct="1">
              <a:spcBef>
                <a:spcPts val="2400"/>
              </a:spcBef>
              <a:buFontTx/>
              <a:buNone/>
            </a:pPr>
            <a:r>
              <a:rPr lang="en-US" altLang="en-US" sz="6000" b="0" dirty="0"/>
              <a:t>Are you flexible in areas where it is desired?</a:t>
            </a:r>
          </a:p>
          <a:p>
            <a:pPr marL="0" indent="0" eaLnBrk="1" hangingPunct="1">
              <a:spcBef>
                <a:spcPts val="2400"/>
              </a:spcBef>
              <a:buFontTx/>
              <a:buNone/>
            </a:pPr>
            <a:r>
              <a:rPr lang="en-US" altLang="en-US" sz="6000" b="0" dirty="0"/>
              <a:t>Are you immovably focused on God's Revelation?</a:t>
            </a:r>
          </a:p>
        </p:txBody>
      </p:sp>
    </p:spTree>
  </p:cSld>
  <p:clrMapOvr>
    <a:masterClrMapping/>
  </p:clrMapOvr>
  <p:transition>
    <p:fade thruBlk="1"/>
  </p:transition>
</p:sld>
</file>

<file path=ppt/theme/theme1.xml><?xml version="1.0" encoding="utf-8"?>
<a:theme xmlns:a="http://schemas.openxmlformats.org/drawingml/2006/main" name="whirligig">
  <a:themeElements>
    <a:clrScheme name="Office Theme 8">
      <a:dk1>
        <a:srgbClr val="666633"/>
      </a:dk1>
      <a:lt1>
        <a:srgbClr val="FCF48C"/>
      </a:lt1>
      <a:dk2>
        <a:srgbClr val="FF9933"/>
      </a:dk2>
      <a:lt2>
        <a:srgbClr val="8A8700"/>
      </a:lt2>
      <a:accent1>
        <a:srgbClr val="339933"/>
      </a:accent1>
      <a:accent2>
        <a:srgbClr val="800000"/>
      </a:accent2>
      <a:accent3>
        <a:srgbClr val="FFCAAD"/>
      </a:accent3>
      <a:accent4>
        <a:srgbClr val="D7D077"/>
      </a:accent4>
      <a:accent5>
        <a:srgbClr val="ADCAAD"/>
      </a:accent5>
      <a:accent6>
        <a:srgbClr val="730000"/>
      </a:accent6>
      <a:hlink>
        <a:srgbClr val="0033CC"/>
      </a:hlink>
      <a:folHlink>
        <a:srgbClr val="FFCC66"/>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666633"/>
        </a:dk1>
        <a:lt1>
          <a:srgbClr val="FCF48C"/>
        </a:lt1>
        <a:dk2>
          <a:srgbClr val="FF9933"/>
        </a:dk2>
        <a:lt2>
          <a:srgbClr val="8A8700"/>
        </a:lt2>
        <a:accent1>
          <a:srgbClr val="339933"/>
        </a:accent1>
        <a:accent2>
          <a:srgbClr val="800000"/>
        </a:accent2>
        <a:accent3>
          <a:srgbClr val="FFCAAD"/>
        </a:accent3>
        <a:accent4>
          <a:srgbClr val="D7D077"/>
        </a:accent4>
        <a:accent5>
          <a:srgbClr val="ADCAAD"/>
        </a:accent5>
        <a:accent6>
          <a:srgbClr val="7300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whirligig</Template>
  <TotalTime>46</TotalTime>
  <Words>1460</Words>
  <Application>Microsoft Office PowerPoint</Application>
  <PresentationFormat>On-screen Show (4:3)</PresentationFormat>
  <Paragraphs>79</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Trebuchet MS</vt:lpstr>
      <vt:lpstr>Calibri</vt:lpstr>
      <vt:lpstr>Impact</vt:lpstr>
      <vt:lpstr>whirligig</vt:lpstr>
      <vt:lpstr>Blessed Are The Flexible?</vt:lpstr>
      <vt:lpstr>Some Flexibility is Commendable</vt:lpstr>
      <vt:lpstr>Some Flexibility is Disastrous</vt:lpstr>
      <vt:lpstr>God Has Fully Revealed His Word For Us</vt:lpstr>
      <vt:lpstr>Truth Is Narrow And Unyielding</vt:lpstr>
      <vt:lpstr>The Gospel of Christ Allows No Other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Blessed Are The Flexible?</dc:title>
  <dc:creator>dleehend</dc:creator>
  <cp:lastModifiedBy>Dan Henderson</cp:lastModifiedBy>
  <cp:revision>6</cp:revision>
  <dcterms:created xsi:type="dcterms:W3CDTF">2010-07-04T20:42:07Z</dcterms:created>
  <dcterms:modified xsi:type="dcterms:W3CDTF">2016-09-25T18:31:51Z</dcterms:modified>
</cp:coreProperties>
</file>