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79" r:id="rId3"/>
    <p:sldId id="280" r:id="rId4"/>
    <p:sldId id="282" r:id="rId5"/>
    <p:sldId id="283" r:id="rId6"/>
    <p:sldId id="281" r:id="rId7"/>
    <p:sldId id="284" r:id="rId8"/>
    <p:sldId id="285" r:id="rId9"/>
    <p:sldId id="286" r:id="rId10"/>
    <p:sldId id="289"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273" autoAdjust="0"/>
  </p:normalViewPr>
  <p:slideViewPr>
    <p:cSldViewPr>
      <p:cViewPr varScale="1">
        <p:scale>
          <a:sx n="66" d="100"/>
          <a:sy n="66" d="100"/>
        </p:scale>
        <p:origin x="365"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19A6C575-7016-4FCF-95E0-BDBF648C9342}" type="datetimeFigureOut">
              <a:rPr lang="en-US"/>
              <a:pPr>
                <a:defRPr/>
              </a:pPr>
              <a:t>12/4/2016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C9FA9A8-8733-4183-A1A7-171FB8A32CE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i="1" kern="1200" dirty="0">
                <a:solidFill>
                  <a:schemeClr val="tx1"/>
                </a:solidFill>
                <a:effectLst/>
                <a:latin typeface="+mn-lt"/>
                <a:ea typeface="+mn-ea"/>
                <a:cs typeface="+mn-cs"/>
              </a:rPr>
              <a:t>1Corinthians 11:1</a:t>
            </a:r>
            <a:r>
              <a:rPr lang="en-US" sz="1200" i="1" kern="1200" dirty="0">
                <a:solidFill>
                  <a:schemeClr val="tx1"/>
                </a:solidFill>
                <a:effectLst/>
                <a:latin typeface="+mn-lt"/>
                <a:ea typeface="+mn-ea"/>
                <a:cs typeface="+mn-cs"/>
              </a:rPr>
              <a:t> PATTERN YOURSELVES after me [follow my example], as I imitate and follow Christ (the Messiah). AMP</a:t>
            </a:r>
          </a:p>
          <a:p>
            <a:r>
              <a:rPr lang="en-US" sz="1200" kern="1200" dirty="0">
                <a:solidFill>
                  <a:schemeClr val="tx1"/>
                </a:solidFill>
                <a:effectLst/>
                <a:latin typeface="+mn-lt"/>
                <a:ea typeface="+mn-ea"/>
                <a:cs typeface="+mn-cs"/>
              </a:rPr>
              <a:t>Much of our activity as followers of Christ is learned from the examples found in Scripture. Often emphasize Bible examples</a:t>
            </a:r>
          </a:p>
          <a:p>
            <a:r>
              <a:rPr lang="en-US" sz="1200" kern="1200" dirty="0">
                <a:solidFill>
                  <a:schemeClr val="tx1"/>
                </a:solidFill>
                <a:effectLst/>
                <a:latin typeface="+mn-lt"/>
                <a:ea typeface="+mn-ea"/>
                <a:cs typeface="+mn-cs"/>
              </a:rPr>
              <a:t>Authorized by approval of apostles giving force of command</a:t>
            </a:r>
          </a:p>
          <a:p>
            <a:r>
              <a:rPr lang="en-US" sz="1200" kern="1200" dirty="0">
                <a:solidFill>
                  <a:schemeClr val="tx1"/>
                </a:solidFill>
                <a:effectLst/>
                <a:latin typeface="+mn-lt"/>
                <a:ea typeface="+mn-ea"/>
                <a:cs typeface="+mn-cs"/>
              </a:rPr>
              <a:t>Yet care should be exercised in application</a:t>
            </a:r>
          </a:p>
          <a:p>
            <a:r>
              <a:rPr lang="en-US" sz="1200" kern="1200" dirty="0">
                <a:solidFill>
                  <a:schemeClr val="tx1"/>
                </a:solidFill>
                <a:effectLst/>
                <a:latin typeface="+mn-lt"/>
                <a:ea typeface="+mn-ea"/>
                <a:cs typeface="+mn-cs"/>
              </a:rPr>
              <a:t>Not every example is to be followed. Not every detail is binding</a:t>
            </a:r>
          </a:p>
          <a:p>
            <a:r>
              <a:rPr lang="en-US" sz="1200" kern="1200" dirty="0">
                <a:solidFill>
                  <a:schemeClr val="tx1"/>
                </a:solidFill>
                <a:effectLst/>
                <a:latin typeface="+mn-lt"/>
                <a:ea typeface="+mn-ea"/>
                <a:cs typeface="+mn-cs"/>
              </a:rPr>
              <a:t>Consider principles needed in dealing with Bible Examples</a:t>
            </a:r>
            <a:endParaRPr lang="en-US"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4317BA2-83EE-4047-9C6F-9A816864A78E}" type="slidenum">
              <a:rPr lang="en-US" altLang="en-US"/>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a:solidFill>
                  <a:schemeClr val="tx1"/>
                </a:solidFill>
                <a:effectLst/>
                <a:latin typeface="+mn-lt"/>
                <a:ea typeface="+mn-ea"/>
                <a:cs typeface="+mn-cs"/>
              </a:rPr>
              <a:t>Must exercise care with Bible examples</a:t>
            </a:r>
          </a:p>
          <a:p>
            <a:r>
              <a:rPr lang="en-US" sz="1200" kern="1200" dirty="0">
                <a:solidFill>
                  <a:schemeClr val="tx1"/>
                </a:solidFill>
                <a:effectLst/>
                <a:latin typeface="+mn-lt"/>
                <a:ea typeface="+mn-ea"/>
                <a:cs typeface="+mn-cs"/>
              </a:rPr>
              <a:t>Some feel everything in Bible is temporary and 'new and better ways' have been found.</a:t>
            </a:r>
          </a:p>
          <a:p>
            <a:r>
              <a:rPr lang="en-US" sz="1200" kern="1200" dirty="0">
                <a:solidFill>
                  <a:schemeClr val="tx1"/>
                </a:solidFill>
                <a:effectLst/>
                <a:latin typeface="+mn-lt"/>
                <a:ea typeface="+mn-ea"/>
                <a:cs typeface="+mn-cs"/>
              </a:rPr>
              <a:t>Men of old, with such ideas suffered the consequences</a:t>
            </a:r>
          </a:p>
          <a:p>
            <a:r>
              <a:rPr lang="en-US" sz="1200" b="1" i="1" kern="1200" dirty="0">
                <a:solidFill>
                  <a:schemeClr val="tx1"/>
                </a:solidFill>
                <a:effectLst/>
                <a:latin typeface="+mn-lt"/>
                <a:ea typeface="+mn-ea"/>
                <a:cs typeface="+mn-cs"/>
              </a:rPr>
              <a:t>Leviticus 10:1-2</a:t>
            </a:r>
            <a:r>
              <a:rPr lang="en-US" sz="1200" i="1" kern="1200" dirty="0">
                <a:solidFill>
                  <a:schemeClr val="tx1"/>
                </a:solidFill>
                <a:effectLst/>
                <a:latin typeface="+mn-lt"/>
                <a:ea typeface="+mn-ea"/>
                <a:cs typeface="+mn-cs"/>
              </a:rPr>
              <a:t> Now </a:t>
            </a:r>
            <a:r>
              <a:rPr lang="en-US" sz="1200" i="1" kern="1200" dirty="0" err="1">
                <a:solidFill>
                  <a:schemeClr val="tx1"/>
                </a:solidFill>
                <a:effectLst/>
                <a:latin typeface="+mn-lt"/>
                <a:ea typeface="+mn-ea"/>
                <a:cs typeface="+mn-cs"/>
              </a:rPr>
              <a:t>Nadab</a:t>
            </a:r>
            <a:r>
              <a:rPr lang="en-US" sz="1200" i="1" kern="1200" dirty="0">
                <a:solidFill>
                  <a:schemeClr val="tx1"/>
                </a:solidFill>
                <a:effectLst/>
                <a:latin typeface="+mn-lt"/>
                <a:ea typeface="+mn-ea"/>
                <a:cs typeface="+mn-cs"/>
              </a:rPr>
              <a:t> and </a:t>
            </a:r>
            <a:r>
              <a:rPr lang="en-US" sz="1200" i="1" kern="1200" dirty="0" err="1">
                <a:solidFill>
                  <a:schemeClr val="tx1"/>
                </a:solidFill>
                <a:effectLst/>
                <a:latin typeface="+mn-lt"/>
                <a:ea typeface="+mn-ea"/>
                <a:cs typeface="+mn-cs"/>
              </a:rPr>
              <a:t>Abihu</a:t>
            </a:r>
            <a:r>
              <a:rPr lang="en-US" sz="1200" i="1" kern="1200" dirty="0">
                <a:solidFill>
                  <a:schemeClr val="tx1"/>
                </a:solidFill>
                <a:effectLst/>
                <a:latin typeface="+mn-lt"/>
                <a:ea typeface="+mn-ea"/>
                <a:cs typeface="+mn-cs"/>
              </a:rPr>
              <a:t>, the sons of Aaron, took their respective firepans, and after putting fire in them, placed incense on it and offered strange fire before the Lord, which He had not commanded them.  And fire came out from the presence of the Lord and consumed them, and they died before the Lord.</a:t>
            </a:r>
          </a:p>
          <a:p>
            <a:r>
              <a:rPr lang="en-US" sz="1200" b="1" i="1" kern="1200" dirty="0">
                <a:solidFill>
                  <a:schemeClr val="tx1"/>
                </a:solidFill>
                <a:effectLst/>
                <a:latin typeface="+mn-lt"/>
                <a:ea typeface="+mn-ea"/>
                <a:cs typeface="+mn-cs"/>
              </a:rPr>
              <a:t>2Samuel 6:6-7</a:t>
            </a:r>
            <a:r>
              <a:rPr lang="en-US" sz="1200" i="1" kern="1200" dirty="0">
                <a:solidFill>
                  <a:schemeClr val="tx1"/>
                </a:solidFill>
                <a:effectLst/>
                <a:latin typeface="+mn-lt"/>
                <a:ea typeface="+mn-ea"/>
                <a:cs typeface="+mn-cs"/>
              </a:rPr>
              <a:t> But when they came to the threshing floor of </a:t>
            </a:r>
            <a:r>
              <a:rPr lang="en-US" sz="1200" i="1" kern="1200" dirty="0" err="1">
                <a:solidFill>
                  <a:schemeClr val="tx1"/>
                </a:solidFill>
                <a:effectLst/>
                <a:latin typeface="+mn-lt"/>
                <a:ea typeface="+mn-ea"/>
                <a:cs typeface="+mn-cs"/>
              </a:rPr>
              <a:t>Nacon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Uzzah</a:t>
            </a:r>
            <a:r>
              <a:rPr lang="en-US" sz="1200" i="1" kern="1200" dirty="0">
                <a:solidFill>
                  <a:schemeClr val="tx1"/>
                </a:solidFill>
                <a:effectLst/>
                <a:latin typeface="+mn-lt"/>
                <a:ea typeface="+mn-ea"/>
                <a:cs typeface="+mn-cs"/>
              </a:rPr>
              <a:t> reached out toward the ark of God and took hold of it, for the oxen nearly upset it. And the anger of the Lord burned against </a:t>
            </a:r>
            <a:r>
              <a:rPr lang="en-US" sz="1200" i="1" kern="1200" dirty="0" err="1">
                <a:solidFill>
                  <a:schemeClr val="tx1"/>
                </a:solidFill>
                <a:effectLst/>
                <a:latin typeface="+mn-lt"/>
                <a:ea typeface="+mn-ea"/>
                <a:cs typeface="+mn-cs"/>
              </a:rPr>
              <a:t>Uzzah</a:t>
            </a:r>
            <a:r>
              <a:rPr lang="en-US" sz="1200" i="1" kern="1200" dirty="0">
                <a:solidFill>
                  <a:schemeClr val="tx1"/>
                </a:solidFill>
                <a:effectLst/>
                <a:latin typeface="+mn-lt"/>
                <a:ea typeface="+mn-ea"/>
                <a:cs typeface="+mn-cs"/>
              </a:rPr>
              <a:t>, and God struck him down there for his irreverence; and he died there by the ark of God.</a:t>
            </a:r>
          </a:p>
          <a:p>
            <a:r>
              <a:rPr lang="en-US" sz="1200" kern="1200" dirty="0">
                <a:solidFill>
                  <a:schemeClr val="tx1"/>
                </a:solidFill>
                <a:effectLst/>
                <a:latin typeface="+mn-lt"/>
                <a:ea typeface="+mn-ea"/>
                <a:cs typeface="+mn-cs"/>
              </a:rPr>
              <a:t>The principle shown by God's instruction to Moses helps us here:</a:t>
            </a:r>
          </a:p>
          <a:p>
            <a:r>
              <a:rPr lang="en-US" sz="1200" b="1" i="1" kern="1200" dirty="0">
                <a:solidFill>
                  <a:schemeClr val="tx1"/>
                </a:solidFill>
                <a:effectLst/>
                <a:latin typeface="+mn-lt"/>
                <a:ea typeface="+mn-ea"/>
                <a:cs typeface="+mn-cs"/>
              </a:rPr>
              <a:t>Hebrews 8:5</a:t>
            </a:r>
            <a:r>
              <a:rPr lang="en-US" sz="1200" i="1" kern="1200" dirty="0">
                <a:solidFill>
                  <a:schemeClr val="tx1"/>
                </a:solidFill>
                <a:effectLst/>
                <a:latin typeface="+mn-lt"/>
                <a:ea typeface="+mn-ea"/>
                <a:cs typeface="+mn-cs"/>
              </a:rPr>
              <a:t> “See,” He says, “that you make all things according to the pattern which was shown you on the mountain.”</a:t>
            </a:r>
          </a:p>
          <a:p>
            <a:r>
              <a:rPr lang="en-US" sz="1200" kern="1200" dirty="0">
                <a:solidFill>
                  <a:schemeClr val="tx1"/>
                </a:solidFill>
                <a:effectLst/>
                <a:latin typeface="+mn-lt"/>
                <a:ea typeface="+mn-ea"/>
                <a:cs typeface="+mn-cs"/>
              </a:rPr>
              <a:t>Yet blindly following any example detracts from their authority</a:t>
            </a:r>
          </a:p>
          <a:p>
            <a:r>
              <a:rPr lang="en-US" sz="1200" kern="1200" dirty="0">
                <a:solidFill>
                  <a:schemeClr val="tx1"/>
                </a:solidFill>
                <a:effectLst/>
                <a:latin typeface="+mn-lt"/>
                <a:ea typeface="+mn-ea"/>
                <a:cs typeface="+mn-cs"/>
              </a:rPr>
              <a:t>Ignoring the incidental and temporary nature or the covenant of any example makes a burden that cannot be lifted.</a:t>
            </a:r>
          </a:p>
          <a:p>
            <a:r>
              <a:rPr lang="en-US" sz="1200" kern="1200" dirty="0">
                <a:solidFill>
                  <a:schemeClr val="tx1"/>
                </a:solidFill>
                <a:effectLst/>
                <a:latin typeface="+mn-lt"/>
                <a:ea typeface="+mn-ea"/>
                <a:cs typeface="+mn-cs"/>
              </a:rPr>
              <a:t>Earle H. West</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FC85656-605C-4D46-BFDC-3A0DE6848452}" type="slidenum">
              <a:rPr lang="en-US" altLang="en-US"/>
              <a:pPr eaLnBrk="1" hangingPunct="1"/>
              <a:t>10</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55000" lnSpcReduction="20000"/>
          </a:bodyPr>
          <a:lstStyle/>
          <a:p>
            <a:r>
              <a:rPr lang="en-US" sz="1200" b="1" kern="1200" dirty="0">
                <a:solidFill>
                  <a:schemeClr val="tx1"/>
                </a:solidFill>
                <a:effectLst/>
                <a:latin typeface="+mn-lt"/>
                <a:ea typeface="+mn-ea"/>
                <a:cs typeface="+mn-cs"/>
              </a:rPr>
              <a:t>Distinction Between Two Covenants</a:t>
            </a:r>
          </a:p>
          <a:p>
            <a:r>
              <a:rPr lang="en-US" sz="1200" kern="1200" dirty="0">
                <a:solidFill>
                  <a:schemeClr val="tx1"/>
                </a:solidFill>
                <a:effectLst/>
                <a:latin typeface="+mn-lt"/>
                <a:ea typeface="+mn-ea"/>
                <a:cs typeface="+mn-cs"/>
              </a:rPr>
              <a:t>Two major covenants</a:t>
            </a:r>
          </a:p>
          <a:p>
            <a:r>
              <a:rPr lang="en-US" sz="1200" b="1" i="1" kern="1200" dirty="0">
                <a:solidFill>
                  <a:schemeClr val="tx1"/>
                </a:solidFill>
                <a:effectLst/>
                <a:latin typeface="+mn-lt"/>
                <a:ea typeface="+mn-ea"/>
                <a:cs typeface="+mn-cs"/>
              </a:rPr>
              <a:t>Hebrews 10:9</a:t>
            </a:r>
            <a:r>
              <a:rPr lang="en-US" sz="1200" i="1" kern="1200" dirty="0">
                <a:solidFill>
                  <a:schemeClr val="tx1"/>
                </a:solidFill>
                <a:effectLst/>
                <a:latin typeface="+mn-lt"/>
                <a:ea typeface="+mn-ea"/>
                <a:cs typeface="+mn-cs"/>
              </a:rPr>
              <a:t> then He said, “Behold, I have come to do Your will.” He takes away the first in order to establish the second.</a:t>
            </a:r>
          </a:p>
          <a:p>
            <a:r>
              <a:rPr lang="en-US" sz="1200" kern="1200" dirty="0">
                <a:solidFill>
                  <a:schemeClr val="tx1"/>
                </a:solidFill>
                <a:effectLst/>
                <a:latin typeface="+mn-lt"/>
                <a:ea typeface="+mn-ea"/>
                <a:cs typeface="+mn-cs"/>
              </a:rPr>
              <a:t>First with Israel; Law of Moses - Old Testament</a:t>
            </a:r>
          </a:p>
          <a:p>
            <a:r>
              <a:rPr lang="en-US" sz="1200" b="1" i="1" kern="1200" dirty="0">
                <a:solidFill>
                  <a:schemeClr val="tx1"/>
                </a:solidFill>
                <a:effectLst/>
                <a:latin typeface="+mn-lt"/>
                <a:ea typeface="+mn-ea"/>
                <a:cs typeface="+mn-cs"/>
              </a:rPr>
              <a:t>Hebrews 8:8-9</a:t>
            </a:r>
            <a:r>
              <a:rPr lang="en-US" sz="1200" i="1" kern="1200" dirty="0">
                <a:solidFill>
                  <a:schemeClr val="tx1"/>
                </a:solidFill>
                <a:effectLst/>
                <a:latin typeface="+mn-lt"/>
                <a:ea typeface="+mn-ea"/>
                <a:cs typeface="+mn-cs"/>
              </a:rPr>
              <a:t> For finding fault with them, He says, “Behold, days are coming, says the Lord, When I will effect A new covenant With the house of Israel and with the house of Judah;  Not like the covenant which I made with their fathers ON the day when I took them by the hand TO lead them out of the land of Egypt; For they did not continue in MY covenant, And I did not care for them, says the Lord.</a:t>
            </a:r>
          </a:p>
          <a:p>
            <a:r>
              <a:rPr lang="en-US" sz="1200" kern="1200" dirty="0">
                <a:solidFill>
                  <a:schemeClr val="tx1"/>
                </a:solidFill>
                <a:effectLst/>
                <a:latin typeface="+mn-lt"/>
                <a:ea typeface="+mn-ea"/>
                <a:cs typeface="+mn-cs"/>
              </a:rPr>
              <a:t>New covenant promised even before the old ended</a:t>
            </a:r>
          </a:p>
          <a:p>
            <a:r>
              <a:rPr lang="en-US" sz="1200" b="1" i="1" kern="1200" dirty="0">
                <a:solidFill>
                  <a:schemeClr val="tx1"/>
                </a:solidFill>
                <a:effectLst/>
                <a:latin typeface="+mn-lt"/>
                <a:ea typeface="+mn-ea"/>
                <a:cs typeface="+mn-cs"/>
              </a:rPr>
              <a:t>Jeremiah 31:31-32</a:t>
            </a:r>
            <a:r>
              <a:rPr lang="en-US" sz="1200" i="1" kern="1200" dirty="0">
                <a:solidFill>
                  <a:schemeClr val="tx1"/>
                </a:solidFill>
                <a:effectLst/>
                <a:latin typeface="+mn-lt"/>
                <a:ea typeface="+mn-ea"/>
                <a:cs typeface="+mn-cs"/>
              </a:rPr>
              <a:t> Behold, days are coming,” declares the Lord, “when I will make a new covenant with the house of Israel and with the house of Judah, not like the covenant which I made with their fathers in the day I took them by the hand to bring them out of the land of Egypt, My covenant which they broke, although I was a husband to them,” declares the Lord.</a:t>
            </a:r>
          </a:p>
          <a:p>
            <a:r>
              <a:rPr lang="en-US" sz="1200" kern="1200" dirty="0">
                <a:solidFill>
                  <a:schemeClr val="tx1"/>
                </a:solidFill>
                <a:effectLst/>
                <a:latin typeface="+mn-lt"/>
                <a:ea typeface="+mn-ea"/>
                <a:cs typeface="+mn-cs"/>
              </a:rPr>
              <a:t>This covenant replaced the old</a:t>
            </a:r>
          </a:p>
          <a:p>
            <a:r>
              <a:rPr lang="en-US" sz="1200" kern="1200" dirty="0">
                <a:solidFill>
                  <a:schemeClr val="tx1"/>
                </a:solidFill>
                <a:effectLst/>
                <a:latin typeface="+mn-lt"/>
                <a:ea typeface="+mn-ea"/>
                <a:cs typeface="+mn-cs"/>
              </a:rPr>
              <a:t>Examples of old covenant have no authority under the new</a:t>
            </a:r>
          </a:p>
          <a:p>
            <a:r>
              <a:rPr lang="en-US" sz="1200" kern="1200" dirty="0">
                <a:solidFill>
                  <a:schemeClr val="tx1"/>
                </a:solidFill>
                <a:effectLst/>
                <a:latin typeface="+mn-lt"/>
                <a:ea typeface="+mn-ea"/>
                <a:cs typeface="+mn-cs"/>
              </a:rPr>
              <a:t>Using old as authority for action under new is reckless and dangerous</a:t>
            </a:r>
          </a:p>
          <a:p>
            <a:r>
              <a:rPr lang="en-US" sz="1200" kern="1200" dirty="0">
                <a:solidFill>
                  <a:schemeClr val="tx1"/>
                </a:solidFill>
                <a:effectLst/>
                <a:latin typeface="+mn-lt"/>
                <a:ea typeface="+mn-ea"/>
                <a:cs typeface="+mn-cs"/>
              </a:rPr>
              <a:t>Useful in learning how God deals with people and His expectations</a:t>
            </a:r>
          </a:p>
          <a:p>
            <a:r>
              <a:rPr lang="en-US" sz="1200" kern="1200" dirty="0">
                <a:solidFill>
                  <a:schemeClr val="tx1"/>
                </a:solidFill>
                <a:effectLst/>
                <a:latin typeface="+mn-lt"/>
                <a:ea typeface="+mn-ea"/>
                <a:cs typeface="+mn-cs"/>
              </a:rPr>
              <a:t>Help establish principles and better understand relationship with God</a:t>
            </a:r>
          </a:p>
          <a:p>
            <a:r>
              <a:rPr lang="en-US" sz="1200" b="1" i="1" kern="1200" dirty="0">
                <a:solidFill>
                  <a:schemeClr val="tx1"/>
                </a:solidFill>
                <a:effectLst/>
                <a:latin typeface="+mn-lt"/>
                <a:ea typeface="+mn-ea"/>
                <a:cs typeface="+mn-cs"/>
              </a:rPr>
              <a:t>1Corinthians 10:6-11</a:t>
            </a:r>
            <a:r>
              <a:rPr lang="en-US" sz="1200" i="1" kern="1200" dirty="0">
                <a:solidFill>
                  <a:schemeClr val="tx1"/>
                </a:solidFill>
                <a:effectLst/>
                <a:latin typeface="+mn-lt"/>
                <a:ea typeface="+mn-ea"/>
                <a:cs typeface="+mn-cs"/>
              </a:rPr>
              <a:t> Now these things happened as examples for us, so that we would not crave evil things as they also craved. Do not be idolaters, as some of them were; as it is written, “The people sat down to eat and drink, and stood up to play.” Nor let us act immorally, as some of them did, and twenty-three thousand fell in one day. Nor let us try the Lord, as some of them did, and were destroyed by the serpents. Nor grumble, as some of them did, and were destroyed by the destroyer. Now these things happened to them as an example, and they were written for our instruction, upon whom the ends of the ages have come.</a:t>
            </a:r>
          </a:p>
          <a:p>
            <a:r>
              <a:rPr lang="en-US" sz="1200" b="1" i="1" kern="1200" dirty="0">
                <a:solidFill>
                  <a:schemeClr val="tx1"/>
                </a:solidFill>
                <a:effectLst/>
                <a:latin typeface="+mn-lt"/>
                <a:ea typeface="+mn-ea"/>
                <a:cs typeface="+mn-cs"/>
              </a:rPr>
              <a:t>Hebrews 12:25</a:t>
            </a:r>
            <a:r>
              <a:rPr lang="en-US" sz="1200" i="1" kern="1200" dirty="0">
                <a:solidFill>
                  <a:schemeClr val="tx1"/>
                </a:solidFill>
                <a:effectLst/>
                <a:latin typeface="+mn-lt"/>
                <a:ea typeface="+mn-ea"/>
                <a:cs typeface="+mn-cs"/>
              </a:rPr>
              <a:t> See to it that you do not refuse Him who is speaking. For if those did not escape when they refused him who warned them on earth, much less will we escape who turn away from Him who warns from heaven.</a:t>
            </a:r>
          </a:p>
          <a:p>
            <a:r>
              <a:rPr lang="en-US" sz="1200" b="1" i="1" kern="1200" dirty="0">
                <a:solidFill>
                  <a:schemeClr val="tx1"/>
                </a:solidFill>
                <a:effectLst/>
                <a:latin typeface="+mn-lt"/>
                <a:ea typeface="+mn-ea"/>
                <a:cs typeface="+mn-cs"/>
              </a:rPr>
              <a:t>Hebrews 2:2-3</a:t>
            </a:r>
            <a:r>
              <a:rPr lang="en-US" sz="1200" i="1" kern="1200" dirty="0">
                <a:solidFill>
                  <a:schemeClr val="tx1"/>
                </a:solidFill>
                <a:effectLst/>
                <a:latin typeface="+mn-lt"/>
                <a:ea typeface="+mn-ea"/>
                <a:cs typeface="+mn-cs"/>
              </a:rPr>
              <a:t> For if the word spoken through angels proved unalterable, and every transgression and disobedience received a just penalty, how will we escape if we neglect so great a salvation?</a:t>
            </a:r>
          </a:p>
          <a:p>
            <a:r>
              <a:rPr lang="en-US" sz="1200" b="1" i="1" kern="1200" dirty="0">
                <a:solidFill>
                  <a:schemeClr val="tx1"/>
                </a:solidFill>
                <a:effectLst/>
                <a:latin typeface="+mn-lt"/>
                <a:ea typeface="+mn-ea"/>
                <a:cs typeface="+mn-cs"/>
              </a:rPr>
              <a:t>Hebrews 4:11</a:t>
            </a:r>
            <a:r>
              <a:rPr lang="en-US" sz="1200" i="1" kern="1200" dirty="0">
                <a:solidFill>
                  <a:schemeClr val="tx1"/>
                </a:solidFill>
                <a:effectLst/>
                <a:latin typeface="+mn-lt"/>
                <a:ea typeface="+mn-ea"/>
                <a:cs typeface="+mn-cs"/>
              </a:rPr>
              <a:t> Therefore let us be diligent to enter that rest, so that no one will fall, through following the same example of disobedience.</a:t>
            </a:r>
          </a:p>
          <a:p>
            <a:r>
              <a:rPr lang="en-US" sz="1200" b="1" i="1" kern="1200" dirty="0">
                <a:solidFill>
                  <a:schemeClr val="tx1"/>
                </a:solidFill>
                <a:effectLst/>
                <a:latin typeface="+mn-lt"/>
                <a:ea typeface="+mn-ea"/>
                <a:cs typeface="+mn-cs"/>
              </a:rPr>
              <a:t>James 5:10</a:t>
            </a:r>
            <a:r>
              <a:rPr lang="en-US" sz="1200" i="1" kern="1200" dirty="0">
                <a:solidFill>
                  <a:schemeClr val="tx1"/>
                </a:solidFill>
                <a:effectLst/>
                <a:latin typeface="+mn-lt"/>
                <a:ea typeface="+mn-ea"/>
                <a:cs typeface="+mn-cs"/>
              </a:rPr>
              <a:t> As an example, brethren, of suffering and patience, take the prophets who spoke in the name of the Lord.</a:t>
            </a:r>
          </a:p>
          <a:p>
            <a:r>
              <a:rPr lang="en-US" sz="1200" b="1" i="1" kern="1200" dirty="0">
                <a:solidFill>
                  <a:schemeClr val="tx1"/>
                </a:solidFill>
                <a:effectLst/>
                <a:latin typeface="+mn-lt"/>
                <a:ea typeface="+mn-ea"/>
                <a:cs typeface="+mn-cs"/>
              </a:rPr>
              <a:t>Jude 7</a:t>
            </a:r>
            <a:r>
              <a:rPr lang="en-US" sz="1200" i="1" kern="1200" dirty="0">
                <a:solidFill>
                  <a:schemeClr val="tx1"/>
                </a:solidFill>
                <a:effectLst/>
                <a:latin typeface="+mn-lt"/>
                <a:ea typeface="+mn-ea"/>
                <a:cs typeface="+mn-cs"/>
              </a:rPr>
              <a:t> just as Sodom and Gomorrah and the cities around them, since they in the same way as these indulged in gross immorality and went after strange flesh, are exhibited as an example in undergoing the punishment of eternal fire.</a:t>
            </a:r>
          </a:p>
          <a:p>
            <a:r>
              <a:rPr lang="en-US" sz="1200" kern="1200" dirty="0">
                <a:solidFill>
                  <a:schemeClr val="tx1"/>
                </a:solidFill>
                <a:effectLst/>
                <a:latin typeface="+mn-lt"/>
                <a:ea typeface="+mn-ea"/>
                <a:cs typeface="+mn-cs"/>
              </a:rPr>
              <a:t>They provide warnings against sin, understanding of punishment, and examples of patience in trial, which are all needed today.</a:t>
            </a:r>
          </a:p>
          <a:p>
            <a:r>
              <a:rPr lang="en-US" sz="1200" kern="1200" dirty="0">
                <a:solidFill>
                  <a:schemeClr val="tx1"/>
                </a:solidFill>
                <a:effectLst/>
                <a:latin typeface="+mn-lt"/>
                <a:ea typeface="+mn-ea"/>
                <a:cs typeface="+mn-cs"/>
              </a:rPr>
              <a:t>They provide no demonstration of being "born again," no guidance regarding worship or organization in the Body of Christ</a:t>
            </a:r>
          </a:p>
          <a:p>
            <a:r>
              <a:rPr lang="en-US" sz="1200" kern="1200" dirty="0">
                <a:solidFill>
                  <a:schemeClr val="tx1"/>
                </a:solidFill>
                <a:effectLst/>
                <a:latin typeface="+mn-lt"/>
                <a:ea typeface="+mn-ea"/>
                <a:cs typeface="+mn-cs"/>
              </a:rPr>
              <a:t>Abel's sacrifice, David's song worship, nor the thief on the cross illustrate anything but broad moral principles. They cannot direct our worship or salvation under a new and different covenant.</a:t>
            </a:r>
          </a:p>
          <a:p>
            <a:r>
              <a:rPr lang="en-US" sz="1200" kern="1200" dirty="0">
                <a:solidFill>
                  <a:schemeClr val="tx1"/>
                </a:solidFill>
                <a:effectLst/>
                <a:latin typeface="+mn-lt"/>
                <a:ea typeface="+mn-ea"/>
                <a:cs typeface="+mn-cs"/>
              </a:rPr>
              <a:t>Though Jesus is an example in suffering and obedience, His </a:t>
            </a:r>
            <a:r>
              <a:rPr lang="en-US" sz="1200" kern="1200" dirty="0" err="1">
                <a:solidFill>
                  <a:schemeClr val="tx1"/>
                </a:solidFill>
                <a:effectLst/>
                <a:latin typeface="+mn-lt"/>
                <a:ea typeface="+mn-ea"/>
                <a:cs typeface="+mn-cs"/>
              </a:rPr>
              <a:t>sabbath</a:t>
            </a:r>
            <a:r>
              <a:rPr lang="en-US" sz="1200" kern="1200" dirty="0">
                <a:solidFill>
                  <a:schemeClr val="tx1"/>
                </a:solidFill>
                <a:effectLst/>
                <a:latin typeface="+mn-lt"/>
                <a:ea typeface="+mn-ea"/>
                <a:cs typeface="+mn-cs"/>
              </a:rPr>
              <a:t> keeping and temple worship belong to another covenant.</a:t>
            </a:r>
          </a:p>
          <a:p>
            <a:r>
              <a:rPr lang="en-US" sz="1200" b="1" i="1" kern="1200" dirty="0">
                <a:solidFill>
                  <a:schemeClr val="tx1"/>
                </a:solidFill>
                <a:effectLst/>
                <a:latin typeface="+mn-lt"/>
                <a:ea typeface="+mn-ea"/>
                <a:cs typeface="+mn-cs"/>
              </a:rPr>
              <a:t>1Peter 2:21</a:t>
            </a:r>
            <a:r>
              <a:rPr lang="en-US" sz="1200" i="1" kern="1200" dirty="0">
                <a:solidFill>
                  <a:schemeClr val="tx1"/>
                </a:solidFill>
                <a:effectLst/>
                <a:latin typeface="+mn-lt"/>
                <a:ea typeface="+mn-ea"/>
                <a:cs typeface="+mn-cs"/>
              </a:rPr>
              <a:t> For you have been called for this purpose, since Christ also suffered for you, leaving you an example for you to follow in His steps,</a:t>
            </a:r>
          </a:p>
          <a:p>
            <a:r>
              <a:rPr lang="en-US" sz="1200" b="1" i="1" kern="1200" dirty="0">
                <a:solidFill>
                  <a:schemeClr val="tx1"/>
                </a:solidFill>
                <a:effectLst/>
                <a:latin typeface="+mn-lt"/>
                <a:ea typeface="+mn-ea"/>
                <a:cs typeface="+mn-cs"/>
              </a:rPr>
              <a:t>Hebrews 5:8</a:t>
            </a:r>
            <a:r>
              <a:rPr lang="en-US" sz="1200" i="1" kern="1200" dirty="0">
                <a:solidFill>
                  <a:schemeClr val="tx1"/>
                </a:solidFill>
                <a:effectLst/>
                <a:latin typeface="+mn-lt"/>
                <a:ea typeface="+mn-ea"/>
                <a:cs typeface="+mn-cs"/>
              </a:rPr>
              <a:t> Although He was a Son, He learned obedience from the things which He suffered.</a:t>
            </a:r>
          </a:p>
          <a:p>
            <a:pPr>
              <a:spcBef>
                <a:spcPct val="0"/>
              </a:spcBef>
            </a:pPr>
            <a:endParaRPr lang="en-US" altLang="en-US" dirty="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872CD43-D3C5-4B99-9FE9-15E1630E8314}" type="slidenum">
              <a:rPr lang="en-US" altLang="en-US"/>
              <a:pPr eaLnBrk="1" hangingPunct="1"/>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a:solidFill>
                  <a:schemeClr val="tx1"/>
                </a:solidFill>
                <a:effectLst/>
                <a:latin typeface="+mn-lt"/>
                <a:ea typeface="+mn-ea"/>
                <a:cs typeface="+mn-cs"/>
              </a:rPr>
              <a:t>Distinction Between Incidental &amp; Essential</a:t>
            </a:r>
          </a:p>
          <a:p>
            <a:r>
              <a:rPr lang="en-US" sz="1200" kern="1200" dirty="0">
                <a:solidFill>
                  <a:schemeClr val="tx1"/>
                </a:solidFill>
                <a:effectLst/>
                <a:latin typeface="+mn-lt"/>
                <a:ea typeface="+mn-ea"/>
                <a:cs typeface="+mn-cs"/>
              </a:rPr>
              <a:t>Even in new covenant examples, not all details are binding</a:t>
            </a:r>
          </a:p>
          <a:p>
            <a:r>
              <a:rPr lang="en-US" sz="1200" kern="1200" dirty="0">
                <a:solidFill>
                  <a:schemeClr val="tx1"/>
                </a:solidFill>
                <a:effectLst/>
                <a:latin typeface="+mn-lt"/>
                <a:ea typeface="+mn-ea"/>
                <a:cs typeface="+mn-cs"/>
              </a:rPr>
              <a:t>Incidental - occurring merely by chance or without intention or calculation</a:t>
            </a:r>
          </a:p>
          <a:p>
            <a:r>
              <a:rPr lang="en-US" sz="1200" kern="1200" dirty="0">
                <a:solidFill>
                  <a:schemeClr val="tx1"/>
                </a:solidFill>
                <a:effectLst/>
                <a:latin typeface="+mn-lt"/>
                <a:ea typeface="+mn-ea"/>
                <a:cs typeface="+mn-cs"/>
              </a:rPr>
              <a:t>Essential - of the utmost importance</a:t>
            </a:r>
          </a:p>
          <a:p>
            <a:r>
              <a:rPr lang="en-US" sz="1200" kern="1200" dirty="0">
                <a:solidFill>
                  <a:schemeClr val="tx1"/>
                </a:solidFill>
                <a:effectLst/>
                <a:latin typeface="+mn-lt"/>
                <a:ea typeface="+mn-ea"/>
                <a:cs typeface="+mn-cs"/>
              </a:rPr>
              <a:t>Apostles baptized in Jerusalem, must we?</a:t>
            </a:r>
          </a:p>
          <a:p>
            <a:r>
              <a:rPr lang="en-US" sz="1200" kern="1200" dirty="0">
                <a:solidFill>
                  <a:schemeClr val="tx1"/>
                </a:solidFill>
                <a:effectLst/>
                <a:latin typeface="+mn-lt"/>
                <a:ea typeface="+mn-ea"/>
                <a:cs typeface="+mn-cs"/>
              </a:rPr>
              <a:t>Incidentals vary between examples; essentials remain the same</a:t>
            </a:r>
          </a:p>
          <a:p>
            <a:r>
              <a:rPr lang="en-US" sz="1200" kern="1200" dirty="0">
                <a:solidFill>
                  <a:schemeClr val="tx1"/>
                </a:solidFill>
                <a:effectLst/>
                <a:latin typeface="+mn-lt"/>
                <a:ea typeface="+mn-ea"/>
                <a:cs typeface="+mn-cs"/>
              </a:rPr>
              <a:t>Baptism - in Jerusalem, Philippi, Ephesus; always water, immersion, confessing believer</a:t>
            </a:r>
          </a:p>
          <a:p>
            <a:r>
              <a:rPr lang="en-US" sz="1200" kern="1200" dirty="0">
                <a:solidFill>
                  <a:schemeClr val="tx1"/>
                </a:solidFill>
                <a:effectLst/>
                <a:latin typeface="+mn-lt"/>
                <a:ea typeface="+mn-ea"/>
                <a:cs typeface="+mn-cs"/>
              </a:rPr>
              <a:t>Symbolic act requires all things necessary to the symbol</a:t>
            </a:r>
          </a:p>
          <a:p>
            <a:r>
              <a:rPr lang="en-US" sz="1200" kern="1200" dirty="0">
                <a:solidFill>
                  <a:schemeClr val="tx1"/>
                </a:solidFill>
                <a:effectLst/>
                <a:latin typeface="+mn-lt"/>
                <a:ea typeface="+mn-ea"/>
                <a:cs typeface="+mn-cs"/>
              </a:rPr>
              <a:t>Lord Supper - Body symbol &gt;&gt; unleavened bread, Blood symbol &gt;&gt; fruit of vine; upper room? cup?</a:t>
            </a:r>
          </a:p>
          <a:p>
            <a:r>
              <a:rPr lang="en-US" sz="1200" kern="1200" dirty="0">
                <a:solidFill>
                  <a:schemeClr val="tx1"/>
                </a:solidFill>
                <a:effectLst/>
                <a:latin typeface="+mn-lt"/>
                <a:ea typeface="+mn-ea"/>
                <a:cs typeface="+mn-cs"/>
              </a:rPr>
              <a:t>Incidentals cannot be bound while essentials must be bound</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EB2F0DB-6D8C-4DAE-8B14-302706E609D3}" type="slidenum">
              <a:rPr lang="en-US" altLang="en-US"/>
              <a:pPr eaLnBrk="1" hangingPunct="1"/>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a:solidFill>
                  <a:schemeClr val="tx1"/>
                </a:solidFill>
                <a:effectLst/>
                <a:latin typeface="+mn-lt"/>
                <a:ea typeface="+mn-ea"/>
                <a:cs typeface="+mn-cs"/>
              </a:rPr>
              <a:t>Distinction Between Incidental &amp; Essential</a:t>
            </a:r>
          </a:p>
          <a:p>
            <a:r>
              <a:rPr lang="en-US" sz="1200" kern="1200" dirty="0">
                <a:solidFill>
                  <a:schemeClr val="tx1"/>
                </a:solidFill>
                <a:effectLst/>
                <a:latin typeface="+mn-lt"/>
                <a:ea typeface="+mn-ea"/>
                <a:cs typeface="+mn-cs"/>
              </a:rPr>
              <a:t>Even in new covenant examples, not all details are binding</a:t>
            </a:r>
          </a:p>
          <a:p>
            <a:r>
              <a:rPr lang="en-US" sz="1200" kern="1200" dirty="0">
                <a:solidFill>
                  <a:schemeClr val="tx1"/>
                </a:solidFill>
                <a:effectLst/>
                <a:latin typeface="+mn-lt"/>
                <a:ea typeface="+mn-ea"/>
                <a:cs typeface="+mn-cs"/>
              </a:rPr>
              <a:t>Incidental - occurring merely by chance or without intention or calculation</a:t>
            </a:r>
          </a:p>
          <a:p>
            <a:r>
              <a:rPr lang="en-US" sz="1200" kern="1200" dirty="0">
                <a:solidFill>
                  <a:schemeClr val="tx1"/>
                </a:solidFill>
                <a:effectLst/>
                <a:latin typeface="+mn-lt"/>
                <a:ea typeface="+mn-ea"/>
                <a:cs typeface="+mn-cs"/>
              </a:rPr>
              <a:t>Essential - of the utmost importance</a:t>
            </a:r>
          </a:p>
          <a:p>
            <a:r>
              <a:rPr lang="en-US" sz="1200" kern="1200" dirty="0">
                <a:solidFill>
                  <a:schemeClr val="tx1"/>
                </a:solidFill>
                <a:effectLst/>
                <a:latin typeface="+mn-lt"/>
                <a:ea typeface="+mn-ea"/>
                <a:cs typeface="+mn-cs"/>
              </a:rPr>
              <a:t>Apostles baptized in Jerusalem, must we?</a:t>
            </a:r>
          </a:p>
          <a:p>
            <a:r>
              <a:rPr lang="en-US" sz="1200" kern="1200" dirty="0">
                <a:solidFill>
                  <a:schemeClr val="tx1"/>
                </a:solidFill>
                <a:effectLst/>
                <a:latin typeface="+mn-lt"/>
                <a:ea typeface="+mn-ea"/>
                <a:cs typeface="+mn-cs"/>
              </a:rPr>
              <a:t>Incidentals vary between examples; essentials remain the same</a:t>
            </a:r>
          </a:p>
          <a:p>
            <a:r>
              <a:rPr lang="en-US" sz="1200" kern="1200" dirty="0">
                <a:solidFill>
                  <a:schemeClr val="tx1"/>
                </a:solidFill>
                <a:effectLst/>
                <a:latin typeface="+mn-lt"/>
                <a:ea typeface="+mn-ea"/>
                <a:cs typeface="+mn-cs"/>
              </a:rPr>
              <a:t>Baptism - in Jerusalem, Philippi, Ephesus; always water, immersion, confessing believer</a:t>
            </a:r>
          </a:p>
          <a:p>
            <a:r>
              <a:rPr lang="en-US" sz="1200" kern="1200" dirty="0">
                <a:solidFill>
                  <a:schemeClr val="tx1"/>
                </a:solidFill>
                <a:effectLst/>
                <a:latin typeface="+mn-lt"/>
                <a:ea typeface="+mn-ea"/>
                <a:cs typeface="+mn-cs"/>
              </a:rPr>
              <a:t>Symbolic act requires all things necessary to the symbol</a:t>
            </a:r>
          </a:p>
          <a:p>
            <a:r>
              <a:rPr lang="en-US" sz="1200" kern="1200" dirty="0">
                <a:solidFill>
                  <a:schemeClr val="tx1"/>
                </a:solidFill>
                <a:effectLst/>
                <a:latin typeface="+mn-lt"/>
                <a:ea typeface="+mn-ea"/>
                <a:cs typeface="+mn-cs"/>
              </a:rPr>
              <a:t>Lord Supper - Body symbol &gt;&gt; unleavened bread, Blood symbol &gt;&gt; fruit of vine; upper room? cup?</a:t>
            </a:r>
          </a:p>
          <a:p>
            <a:r>
              <a:rPr lang="en-US" sz="1200" kern="1200" dirty="0">
                <a:solidFill>
                  <a:schemeClr val="tx1"/>
                </a:solidFill>
                <a:effectLst/>
                <a:latin typeface="+mn-lt"/>
                <a:ea typeface="+mn-ea"/>
                <a:cs typeface="+mn-cs"/>
              </a:rPr>
              <a:t>Incidentals cannot be bound while essentials must be bound</a:t>
            </a:r>
          </a:p>
          <a:p>
            <a:pPr>
              <a:spcBef>
                <a:spcPct val="0"/>
              </a:spcBef>
            </a:pPr>
            <a:endParaRPr lang="en-US" altLang="en-US"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58B017F-E085-488A-988B-9548963E9BE9}" type="slidenum">
              <a:rPr lang="en-US" altLang="en-US"/>
              <a:pPr eaLnBrk="1" hangingPunct="1"/>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a:solidFill>
                  <a:schemeClr val="tx1"/>
                </a:solidFill>
                <a:effectLst/>
                <a:latin typeface="+mn-lt"/>
                <a:ea typeface="+mn-ea"/>
                <a:cs typeface="+mn-cs"/>
              </a:rPr>
              <a:t>Distinction Between Incidental &amp; Essential</a:t>
            </a:r>
          </a:p>
          <a:p>
            <a:r>
              <a:rPr lang="en-US" sz="1200" kern="1200" dirty="0">
                <a:solidFill>
                  <a:schemeClr val="tx1"/>
                </a:solidFill>
                <a:effectLst/>
                <a:latin typeface="+mn-lt"/>
                <a:ea typeface="+mn-ea"/>
                <a:cs typeface="+mn-cs"/>
              </a:rPr>
              <a:t>Even in new covenant examples, not all details are binding</a:t>
            </a:r>
          </a:p>
          <a:p>
            <a:r>
              <a:rPr lang="en-US" sz="1200" kern="1200" dirty="0">
                <a:solidFill>
                  <a:schemeClr val="tx1"/>
                </a:solidFill>
                <a:effectLst/>
                <a:latin typeface="+mn-lt"/>
                <a:ea typeface="+mn-ea"/>
                <a:cs typeface="+mn-cs"/>
              </a:rPr>
              <a:t>Incidental - occurring merely by chance or without intention or calculation</a:t>
            </a:r>
          </a:p>
          <a:p>
            <a:r>
              <a:rPr lang="en-US" sz="1200" kern="1200" dirty="0">
                <a:solidFill>
                  <a:schemeClr val="tx1"/>
                </a:solidFill>
                <a:effectLst/>
                <a:latin typeface="+mn-lt"/>
                <a:ea typeface="+mn-ea"/>
                <a:cs typeface="+mn-cs"/>
              </a:rPr>
              <a:t>Essential - of the utmost importance</a:t>
            </a:r>
          </a:p>
          <a:p>
            <a:r>
              <a:rPr lang="en-US" sz="1200" kern="1200" dirty="0">
                <a:solidFill>
                  <a:schemeClr val="tx1"/>
                </a:solidFill>
                <a:effectLst/>
                <a:latin typeface="+mn-lt"/>
                <a:ea typeface="+mn-ea"/>
                <a:cs typeface="+mn-cs"/>
              </a:rPr>
              <a:t>Apostles baptized in Jerusalem, must we?</a:t>
            </a:r>
          </a:p>
          <a:p>
            <a:r>
              <a:rPr lang="en-US" sz="1200" kern="1200" dirty="0">
                <a:solidFill>
                  <a:schemeClr val="tx1"/>
                </a:solidFill>
                <a:effectLst/>
                <a:latin typeface="+mn-lt"/>
                <a:ea typeface="+mn-ea"/>
                <a:cs typeface="+mn-cs"/>
              </a:rPr>
              <a:t>Incidentals vary between examples; essentials remain the same</a:t>
            </a:r>
          </a:p>
          <a:p>
            <a:r>
              <a:rPr lang="en-US" sz="1200" kern="1200" dirty="0">
                <a:solidFill>
                  <a:schemeClr val="tx1"/>
                </a:solidFill>
                <a:effectLst/>
                <a:latin typeface="+mn-lt"/>
                <a:ea typeface="+mn-ea"/>
                <a:cs typeface="+mn-cs"/>
              </a:rPr>
              <a:t>Baptism - in Jerusalem, Philippi, Ephesus; always water, immersion, confessing believer</a:t>
            </a:r>
          </a:p>
          <a:p>
            <a:r>
              <a:rPr lang="en-US" sz="1200" kern="1200" dirty="0">
                <a:solidFill>
                  <a:schemeClr val="tx1"/>
                </a:solidFill>
                <a:effectLst/>
                <a:latin typeface="+mn-lt"/>
                <a:ea typeface="+mn-ea"/>
                <a:cs typeface="+mn-cs"/>
              </a:rPr>
              <a:t>Symbolic act requires all things necessary to the symbol</a:t>
            </a:r>
          </a:p>
          <a:p>
            <a:r>
              <a:rPr lang="en-US" sz="1200" kern="1200" dirty="0">
                <a:solidFill>
                  <a:schemeClr val="tx1"/>
                </a:solidFill>
                <a:effectLst/>
                <a:latin typeface="+mn-lt"/>
                <a:ea typeface="+mn-ea"/>
                <a:cs typeface="+mn-cs"/>
              </a:rPr>
              <a:t>Lord Supper - Body symbol &gt;&gt; unleavened bread, Blood symbol &gt;&gt; fruit of vine; upper room? cup?</a:t>
            </a:r>
          </a:p>
          <a:p>
            <a:r>
              <a:rPr lang="en-US" sz="1200" kern="1200" dirty="0">
                <a:solidFill>
                  <a:schemeClr val="tx1"/>
                </a:solidFill>
                <a:effectLst/>
                <a:latin typeface="+mn-lt"/>
                <a:ea typeface="+mn-ea"/>
                <a:cs typeface="+mn-cs"/>
              </a:rPr>
              <a:t>Incidentals cannot be bound while essentials must be bound</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1E744A2-2B17-4308-B73C-78242FFA0670}" type="slidenum">
              <a:rPr lang="en-US" altLang="en-US"/>
              <a:pPr eaLnBrk="1" hangingPunct="1"/>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r>
              <a:rPr lang="en-US" sz="1200" b="1" kern="1200" dirty="0">
                <a:solidFill>
                  <a:schemeClr val="tx1"/>
                </a:solidFill>
                <a:effectLst/>
                <a:latin typeface="+mn-lt"/>
                <a:ea typeface="+mn-ea"/>
                <a:cs typeface="+mn-cs"/>
              </a:rPr>
              <a:t>Distinction Between Permanent &amp; Temporary</a:t>
            </a:r>
          </a:p>
          <a:p>
            <a:r>
              <a:rPr lang="en-US" sz="1200" kern="1200" dirty="0">
                <a:solidFill>
                  <a:schemeClr val="tx1"/>
                </a:solidFill>
                <a:effectLst/>
                <a:latin typeface="+mn-lt"/>
                <a:ea typeface="+mn-ea"/>
                <a:cs typeface="+mn-cs"/>
              </a:rPr>
              <a:t>Some new covenant examples involved things which God clearly demonstrates to be temporary</a:t>
            </a:r>
          </a:p>
          <a:p>
            <a:r>
              <a:rPr lang="en-US" sz="1200" kern="1200" dirty="0">
                <a:solidFill>
                  <a:schemeClr val="tx1"/>
                </a:solidFill>
                <a:effectLst/>
                <a:latin typeface="+mn-lt"/>
                <a:ea typeface="+mn-ea"/>
                <a:cs typeface="+mn-cs"/>
              </a:rPr>
              <a:t>Keeping such examples today would show little respect for God's boundaries</a:t>
            </a:r>
          </a:p>
          <a:p>
            <a:r>
              <a:rPr lang="en-US" sz="1200" kern="1200" dirty="0">
                <a:solidFill>
                  <a:schemeClr val="tx1"/>
                </a:solidFill>
                <a:effectLst/>
                <a:latin typeface="+mn-lt"/>
                <a:ea typeface="+mn-ea"/>
                <a:cs typeface="+mn-cs"/>
              </a:rPr>
              <a:t>Some examples involve customs which were temporary or tied to a certain civilization</a:t>
            </a:r>
          </a:p>
          <a:p>
            <a:r>
              <a:rPr lang="en-US" sz="1200" kern="1200" dirty="0">
                <a:solidFill>
                  <a:schemeClr val="tx1"/>
                </a:solidFill>
                <a:effectLst/>
                <a:latin typeface="+mn-lt"/>
                <a:ea typeface="+mn-ea"/>
                <a:cs typeface="+mn-cs"/>
              </a:rPr>
              <a:t>Extending hospitality via foot washing was certainly welcome in a society that travelled mainly by foot via unpaved roads.</a:t>
            </a:r>
          </a:p>
          <a:p>
            <a:r>
              <a:rPr lang="en-US" sz="1200" kern="1200" dirty="0">
                <a:solidFill>
                  <a:schemeClr val="tx1"/>
                </a:solidFill>
                <a:effectLst/>
                <a:latin typeface="+mn-lt"/>
                <a:ea typeface="+mn-ea"/>
                <a:cs typeface="+mn-cs"/>
              </a:rPr>
              <a:t>Greetings have changed since the apostles urged a "holy kiss"</a:t>
            </a:r>
          </a:p>
          <a:p>
            <a:r>
              <a:rPr lang="en-US" sz="1200" kern="1200" dirty="0">
                <a:solidFill>
                  <a:schemeClr val="tx1"/>
                </a:solidFill>
                <a:effectLst/>
                <a:latin typeface="+mn-lt"/>
                <a:ea typeface="+mn-ea"/>
                <a:cs typeface="+mn-cs"/>
              </a:rPr>
              <a:t>Some examples are a result of temporary world conditions</a:t>
            </a:r>
          </a:p>
          <a:p>
            <a:r>
              <a:rPr lang="en-US" sz="1200" kern="1200" dirty="0">
                <a:solidFill>
                  <a:schemeClr val="tx1"/>
                </a:solidFill>
                <a:effectLst/>
                <a:latin typeface="+mn-lt"/>
                <a:ea typeface="+mn-ea"/>
                <a:cs typeface="+mn-cs"/>
              </a:rPr>
              <a:t>The needs of thousands of new believers away from home in Jerusalem at Pentecost are much different than our needs today</a:t>
            </a:r>
          </a:p>
          <a:p>
            <a:r>
              <a:rPr lang="en-US" sz="1200" b="1" i="1" kern="1200" dirty="0">
                <a:solidFill>
                  <a:schemeClr val="tx1"/>
                </a:solidFill>
                <a:effectLst/>
                <a:latin typeface="+mn-lt"/>
                <a:ea typeface="+mn-ea"/>
                <a:cs typeface="+mn-cs"/>
              </a:rPr>
              <a:t>Acts 2:44</a:t>
            </a:r>
            <a:r>
              <a:rPr lang="en-US" sz="1200" i="1" kern="1200" dirty="0">
                <a:solidFill>
                  <a:schemeClr val="tx1"/>
                </a:solidFill>
                <a:effectLst/>
                <a:latin typeface="+mn-lt"/>
                <a:ea typeface="+mn-ea"/>
                <a:cs typeface="+mn-cs"/>
              </a:rPr>
              <a:t> And all those who had believed were together and had all things in common;</a:t>
            </a:r>
          </a:p>
          <a:p>
            <a:r>
              <a:rPr lang="en-US" sz="1200" b="1" i="1" kern="1200" dirty="0">
                <a:solidFill>
                  <a:schemeClr val="tx1"/>
                </a:solidFill>
                <a:effectLst/>
                <a:latin typeface="+mn-lt"/>
                <a:ea typeface="+mn-ea"/>
                <a:cs typeface="+mn-cs"/>
              </a:rPr>
              <a:t>Acts 4:32</a:t>
            </a:r>
            <a:r>
              <a:rPr lang="en-US" sz="1200" i="1" kern="1200" dirty="0">
                <a:solidFill>
                  <a:schemeClr val="tx1"/>
                </a:solidFill>
                <a:effectLst/>
                <a:latin typeface="+mn-lt"/>
                <a:ea typeface="+mn-ea"/>
                <a:cs typeface="+mn-cs"/>
              </a:rPr>
              <a:t> And the congregation of those who believed were of one heart and soul; and not one of them claimed that anything belonging to him was his own, but all things were common property to them.</a:t>
            </a:r>
          </a:p>
          <a:p>
            <a:r>
              <a:rPr lang="en-US" sz="1200" kern="1200" dirty="0">
                <a:solidFill>
                  <a:schemeClr val="tx1"/>
                </a:solidFill>
                <a:effectLst/>
                <a:latin typeface="+mn-lt"/>
                <a:ea typeface="+mn-ea"/>
                <a:cs typeface="+mn-cs"/>
              </a:rPr>
              <a:t>Paul's advice to the unmarried was due to present conditions</a:t>
            </a:r>
          </a:p>
          <a:p>
            <a:r>
              <a:rPr lang="en-US" sz="1200" b="1" i="1" kern="1200" dirty="0">
                <a:solidFill>
                  <a:schemeClr val="tx1"/>
                </a:solidFill>
                <a:effectLst/>
                <a:latin typeface="+mn-lt"/>
                <a:ea typeface="+mn-ea"/>
                <a:cs typeface="+mn-cs"/>
              </a:rPr>
              <a:t>1Corinthians 7:26</a:t>
            </a:r>
            <a:r>
              <a:rPr lang="en-US" sz="1200" i="1" kern="1200" dirty="0">
                <a:solidFill>
                  <a:schemeClr val="tx1"/>
                </a:solidFill>
                <a:effectLst/>
                <a:latin typeface="+mn-lt"/>
                <a:ea typeface="+mn-ea"/>
                <a:cs typeface="+mn-cs"/>
              </a:rPr>
              <a:t> I think then that this is good in view of the present distress, that it is good for a man to remain as he is.</a:t>
            </a:r>
          </a:p>
          <a:p>
            <a:r>
              <a:rPr lang="en-US" sz="1200" kern="1200" dirty="0">
                <a:solidFill>
                  <a:schemeClr val="tx1"/>
                </a:solidFill>
                <a:effectLst/>
                <a:latin typeface="+mn-lt"/>
                <a:ea typeface="+mn-ea"/>
                <a:cs typeface="+mn-cs"/>
              </a:rPr>
              <a:t>Certainly, the miraculous was temporary</a:t>
            </a:r>
          </a:p>
          <a:p>
            <a:r>
              <a:rPr lang="en-US" sz="1200" b="1" i="1" kern="1200" dirty="0">
                <a:solidFill>
                  <a:schemeClr val="tx1"/>
                </a:solidFill>
                <a:effectLst/>
                <a:latin typeface="+mn-lt"/>
                <a:ea typeface="+mn-ea"/>
                <a:cs typeface="+mn-cs"/>
              </a:rPr>
              <a:t>Acts 15:12</a:t>
            </a:r>
            <a:r>
              <a:rPr lang="en-US" sz="1200" i="1" kern="1200" dirty="0">
                <a:solidFill>
                  <a:schemeClr val="tx1"/>
                </a:solidFill>
                <a:effectLst/>
                <a:latin typeface="+mn-lt"/>
                <a:ea typeface="+mn-ea"/>
                <a:cs typeface="+mn-cs"/>
              </a:rPr>
              <a:t> All the people kept silent, and they were listening to Barnabas and Paul as they were relating what signs and wonders God had done through them among the Gentiles.</a:t>
            </a:r>
          </a:p>
          <a:p>
            <a:r>
              <a:rPr lang="en-US" sz="1200" kern="1200" dirty="0">
                <a:solidFill>
                  <a:schemeClr val="tx1"/>
                </a:solidFill>
                <a:effectLst/>
                <a:latin typeface="+mn-lt"/>
                <a:ea typeface="+mn-ea"/>
                <a:cs typeface="+mn-cs"/>
              </a:rPr>
              <a:t>Such signs proved God's involvement &amp; authority</a:t>
            </a:r>
          </a:p>
          <a:p>
            <a:r>
              <a:rPr lang="en-US" sz="1200" kern="1200" dirty="0">
                <a:solidFill>
                  <a:schemeClr val="tx1"/>
                </a:solidFill>
                <a:effectLst/>
                <a:latin typeface="+mn-lt"/>
                <a:ea typeface="+mn-ea"/>
                <a:cs typeface="+mn-cs"/>
              </a:rPr>
              <a:t>Yet Paul said they would pass away</a:t>
            </a:r>
          </a:p>
          <a:p>
            <a:r>
              <a:rPr lang="en-US" sz="1200" b="1" i="1" kern="1200" dirty="0">
                <a:solidFill>
                  <a:schemeClr val="tx1"/>
                </a:solidFill>
                <a:effectLst/>
                <a:latin typeface="+mn-lt"/>
                <a:ea typeface="+mn-ea"/>
                <a:cs typeface="+mn-cs"/>
              </a:rPr>
              <a:t>1Corinthians 13:8-10</a:t>
            </a:r>
            <a:r>
              <a:rPr lang="en-US" sz="1200" i="1" kern="1200" dirty="0">
                <a:solidFill>
                  <a:schemeClr val="tx1"/>
                </a:solidFill>
                <a:effectLst/>
                <a:latin typeface="+mn-lt"/>
                <a:ea typeface="+mn-ea"/>
                <a:cs typeface="+mn-cs"/>
              </a:rPr>
              <a:t> Love never fails; but if there are gifts of  prophecy, they will be done away; if there are tongues, they will cease; if there is knowledge, it will be done away. For we know in part and we prophesy in part; but when the perfect comes, the partial will be done away.</a:t>
            </a:r>
          </a:p>
          <a:p>
            <a:r>
              <a:rPr lang="en-US" sz="1200" kern="1200" dirty="0">
                <a:solidFill>
                  <a:schemeClr val="tx1"/>
                </a:solidFill>
                <a:effectLst/>
                <a:latin typeface="+mn-lt"/>
                <a:ea typeface="+mn-ea"/>
                <a:cs typeface="+mn-cs"/>
              </a:rPr>
              <a:t>Even the apostles were temporary</a:t>
            </a:r>
          </a:p>
          <a:p>
            <a:r>
              <a:rPr lang="en-US" sz="1200" kern="1200" dirty="0">
                <a:solidFill>
                  <a:schemeClr val="tx1"/>
                </a:solidFill>
                <a:effectLst/>
                <a:latin typeface="+mn-lt"/>
                <a:ea typeface="+mn-ea"/>
                <a:cs typeface="+mn-cs"/>
              </a:rPr>
              <a:t>Requirements limit office to time of Christ</a:t>
            </a:r>
          </a:p>
          <a:p>
            <a:r>
              <a:rPr lang="en-US" sz="1200" b="1" i="1" kern="1200" dirty="0">
                <a:solidFill>
                  <a:schemeClr val="tx1"/>
                </a:solidFill>
                <a:effectLst/>
                <a:latin typeface="+mn-lt"/>
                <a:ea typeface="+mn-ea"/>
                <a:cs typeface="+mn-cs"/>
              </a:rPr>
              <a:t>Acts 1:21-22</a:t>
            </a:r>
            <a:r>
              <a:rPr lang="en-US" sz="1200" i="1" kern="1200" dirty="0">
                <a:solidFill>
                  <a:schemeClr val="tx1"/>
                </a:solidFill>
                <a:effectLst/>
                <a:latin typeface="+mn-lt"/>
                <a:ea typeface="+mn-ea"/>
                <a:cs typeface="+mn-cs"/>
              </a:rPr>
              <a:t> Therefore it is necessary that of the men who have accompanied us all the time that the Lord Jesus went in and out among us—  beginning with the baptism of John until the day that He was taken up from us—one of these must become a witness with us of His resurrection.”</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90C7A6B-D365-4358-9E34-36F4B8FAC97D}" type="slidenum">
              <a:rPr lang="en-US" altLang="en-US"/>
              <a:pPr eaLnBrk="1" hangingPunct="1"/>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r>
              <a:rPr lang="en-US" sz="1200" b="1" kern="1200" dirty="0">
                <a:solidFill>
                  <a:schemeClr val="tx1"/>
                </a:solidFill>
                <a:effectLst/>
                <a:latin typeface="+mn-lt"/>
                <a:ea typeface="+mn-ea"/>
                <a:cs typeface="+mn-cs"/>
              </a:rPr>
              <a:t>Distinction Between Permanent &amp; Temporary</a:t>
            </a:r>
          </a:p>
          <a:p>
            <a:r>
              <a:rPr lang="en-US" sz="1200" kern="1200" dirty="0">
                <a:solidFill>
                  <a:schemeClr val="tx1"/>
                </a:solidFill>
                <a:effectLst/>
                <a:latin typeface="+mn-lt"/>
                <a:ea typeface="+mn-ea"/>
                <a:cs typeface="+mn-cs"/>
              </a:rPr>
              <a:t>Some new covenant examples involved things which God clearly demonstrates to be temporary</a:t>
            </a:r>
          </a:p>
          <a:p>
            <a:r>
              <a:rPr lang="en-US" sz="1200" kern="1200" dirty="0">
                <a:solidFill>
                  <a:schemeClr val="tx1"/>
                </a:solidFill>
                <a:effectLst/>
                <a:latin typeface="+mn-lt"/>
                <a:ea typeface="+mn-ea"/>
                <a:cs typeface="+mn-cs"/>
              </a:rPr>
              <a:t>Keeping such examples today would show little respect for God's boundaries</a:t>
            </a:r>
          </a:p>
          <a:p>
            <a:r>
              <a:rPr lang="en-US" sz="1200" kern="1200" dirty="0">
                <a:solidFill>
                  <a:schemeClr val="tx1"/>
                </a:solidFill>
                <a:effectLst/>
                <a:latin typeface="+mn-lt"/>
                <a:ea typeface="+mn-ea"/>
                <a:cs typeface="+mn-cs"/>
              </a:rPr>
              <a:t>Some examples involve customs which were temporary or tied to a certain civilization</a:t>
            </a:r>
          </a:p>
          <a:p>
            <a:r>
              <a:rPr lang="en-US" sz="1200" kern="1200" dirty="0">
                <a:solidFill>
                  <a:schemeClr val="tx1"/>
                </a:solidFill>
                <a:effectLst/>
                <a:latin typeface="+mn-lt"/>
                <a:ea typeface="+mn-ea"/>
                <a:cs typeface="+mn-cs"/>
              </a:rPr>
              <a:t>Extending hospitality via foot washing was certainly welcome in a society that travelled mainly by foot via unpaved roads.</a:t>
            </a:r>
          </a:p>
          <a:p>
            <a:r>
              <a:rPr lang="en-US" sz="1200" kern="1200" dirty="0">
                <a:solidFill>
                  <a:schemeClr val="tx1"/>
                </a:solidFill>
                <a:effectLst/>
                <a:latin typeface="+mn-lt"/>
                <a:ea typeface="+mn-ea"/>
                <a:cs typeface="+mn-cs"/>
              </a:rPr>
              <a:t>Greetings have changed since the apostles urged a "holy kiss"</a:t>
            </a:r>
          </a:p>
          <a:p>
            <a:r>
              <a:rPr lang="en-US" sz="1200" kern="1200" dirty="0">
                <a:solidFill>
                  <a:schemeClr val="tx1"/>
                </a:solidFill>
                <a:effectLst/>
                <a:latin typeface="+mn-lt"/>
                <a:ea typeface="+mn-ea"/>
                <a:cs typeface="+mn-cs"/>
              </a:rPr>
              <a:t>Some examples are a result of temporary world conditions</a:t>
            </a:r>
          </a:p>
          <a:p>
            <a:r>
              <a:rPr lang="en-US" sz="1200" kern="1200" dirty="0">
                <a:solidFill>
                  <a:schemeClr val="tx1"/>
                </a:solidFill>
                <a:effectLst/>
                <a:latin typeface="+mn-lt"/>
                <a:ea typeface="+mn-ea"/>
                <a:cs typeface="+mn-cs"/>
              </a:rPr>
              <a:t>The needs of thousands of new believers away from home in Jerusalem at Pentecost are much different than our needs today</a:t>
            </a:r>
          </a:p>
          <a:p>
            <a:r>
              <a:rPr lang="en-US" sz="1200" b="1" i="1" kern="1200" dirty="0">
                <a:solidFill>
                  <a:schemeClr val="tx1"/>
                </a:solidFill>
                <a:effectLst/>
                <a:latin typeface="+mn-lt"/>
                <a:ea typeface="+mn-ea"/>
                <a:cs typeface="+mn-cs"/>
              </a:rPr>
              <a:t>Acts 2:44</a:t>
            </a:r>
            <a:r>
              <a:rPr lang="en-US" sz="1200" i="1" kern="1200" dirty="0">
                <a:solidFill>
                  <a:schemeClr val="tx1"/>
                </a:solidFill>
                <a:effectLst/>
                <a:latin typeface="+mn-lt"/>
                <a:ea typeface="+mn-ea"/>
                <a:cs typeface="+mn-cs"/>
              </a:rPr>
              <a:t> And all those who had believed were together and had all things in common;</a:t>
            </a:r>
          </a:p>
          <a:p>
            <a:r>
              <a:rPr lang="en-US" sz="1200" b="1" i="1" kern="1200" dirty="0">
                <a:solidFill>
                  <a:schemeClr val="tx1"/>
                </a:solidFill>
                <a:effectLst/>
                <a:latin typeface="+mn-lt"/>
                <a:ea typeface="+mn-ea"/>
                <a:cs typeface="+mn-cs"/>
              </a:rPr>
              <a:t>Acts 4:32</a:t>
            </a:r>
            <a:r>
              <a:rPr lang="en-US" sz="1200" i="1" kern="1200" dirty="0">
                <a:solidFill>
                  <a:schemeClr val="tx1"/>
                </a:solidFill>
                <a:effectLst/>
                <a:latin typeface="+mn-lt"/>
                <a:ea typeface="+mn-ea"/>
                <a:cs typeface="+mn-cs"/>
              </a:rPr>
              <a:t> And the congregation of those who believed were of one heart and soul; and not one of them claimed that anything belonging to him was his own, but all things were common property to them.</a:t>
            </a:r>
          </a:p>
          <a:p>
            <a:r>
              <a:rPr lang="en-US" sz="1200" kern="1200" dirty="0">
                <a:solidFill>
                  <a:schemeClr val="tx1"/>
                </a:solidFill>
                <a:effectLst/>
                <a:latin typeface="+mn-lt"/>
                <a:ea typeface="+mn-ea"/>
                <a:cs typeface="+mn-cs"/>
              </a:rPr>
              <a:t>Paul's advice to the unmarried was due to present conditions</a:t>
            </a:r>
          </a:p>
          <a:p>
            <a:r>
              <a:rPr lang="en-US" sz="1200" b="1" i="1" kern="1200" dirty="0">
                <a:solidFill>
                  <a:schemeClr val="tx1"/>
                </a:solidFill>
                <a:effectLst/>
                <a:latin typeface="+mn-lt"/>
                <a:ea typeface="+mn-ea"/>
                <a:cs typeface="+mn-cs"/>
              </a:rPr>
              <a:t>1Corinthians 7:26</a:t>
            </a:r>
            <a:r>
              <a:rPr lang="en-US" sz="1200" i="1" kern="1200" dirty="0">
                <a:solidFill>
                  <a:schemeClr val="tx1"/>
                </a:solidFill>
                <a:effectLst/>
                <a:latin typeface="+mn-lt"/>
                <a:ea typeface="+mn-ea"/>
                <a:cs typeface="+mn-cs"/>
              </a:rPr>
              <a:t> I think then that this is good in view of the present distress, that it is good for a man to remain as he is.</a:t>
            </a:r>
          </a:p>
          <a:p>
            <a:r>
              <a:rPr lang="en-US" sz="1200" kern="1200" dirty="0">
                <a:solidFill>
                  <a:schemeClr val="tx1"/>
                </a:solidFill>
                <a:effectLst/>
                <a:latin typeface="+mn-lt"/>
                <a:ea typeface="+mn-ea"/>
                <a:cs typeface="+mn-cs"/>
              </a:rPr>
              <a:t>Certainly, the miraculous was temporary</a:t>
            </a:r>
          </a:p>
          <a:p>
            <a:r>
              <a:rPr lang="en-US" sz="1200" b="1" i="1" kern="1200" dirty="0">
                <a:solidFill>
                  <a:schemeClr val="tx1"/>
                </a:solidFill>
                <a:effectLst/>
                <a:latin typeface="+mn-lt"/>
                <a:ea typeface="+mn-ea"/>
                <a:cs typeface="+mn-cs"/>
              </a:rPr>
              <a:t>Acts 15:12</a:t>
            </a:r>
            <a:r>
              <a:rPr lang="en-US" sz="1200" i="1" kern="1200" dirty="0">
                <a:solidFill>
                  <a:schemeClr val="tx1"/>
                </a:solidFill>
                <a:effectLst/>
                <a:latin typeface="+mn-lt"/>
                <a:ea typeface="+mn-ea"/>
                <a:cs typeface="+mn-cs"/>
              </a:rPr>
              <a:t> All the people kept silent, and they were listening to Barnabas and Paul as they were relating what signs and wonders God had done through them among the Gentiles.</a:t>
            </a:r>
          </a:p>
          <a:p>
            <a:r>
              <a:rPr lang="en-US" sz="1200" kern="1200" dirty="0">
                <a:solidFill>
                  <a:schemeClr val="tx1"/>
                </a:solidFill>
                <a:effectLst/>
                <a:latin typeface="+mn-lt"/>
                <a:ea typeface="+mn-ea"/>
                <a:cs typeface="+mn-cs"/>
              </a:rPr>
              <a:t>Such signs proved God's involvement &amp; authority</a:t>
            </a:r>
          </a:p>
          <a:p>
            <a:r>
              <a:rPr lang="en-US" sz="1200" kern="1200" dirty="0">
                <a:solidFill>
                  <a:schemeClr val="tx1"/>
                </a:solidFill>
                <a:effectLst/>
                <a:latin typeface="+mn-lt"/>
                <a:ea typeface="+mn-ea"/>
                <a:cs typeface="+mn-cs"/>
              </a:rPr>
              <a:t>Yet Paul said they would pass away</a:t>
            </a:r>
          </a:p>
          <a:p>
            <a:r>
              <a:rPr lang="en-US" sz="1200" b="1" i="1" kern="1200" dirty="0">
                <a:solidFill>
                  <a:schemeClr val="tx1"/>
                </a:solidFill>
                <a:effectLst/>
                <a:latin typeface="+mn-lt"/>
                <a:ea typeface="+mn-ea"/>
                <a:cs typeface="+mn-cs"/>
              </a:rPr>
              <a:t>1Corinthians 13:8-10</a:t>
            </a:r>
            <a:r>
              <a:rPr lang="en-US" sz="1200" i="1" kern="1200" dirty="0">
                <a:solidFill>
                  <a:schemeClr val="tx1"/>
                </a:solidFill>
                <a:effectLst/>
                <a:latin typeface="+mn-lt"/>
                <a:ea typeface="+mn-ea"/>
                <a:cs typeface="+mn-cs"/>
              </a:rPr>
              <a:t> Love never fails; but if there are gifts of  prophecy, they will be done away; if there are tongues, they will cease; if there is knowledge, it will be done away. For we know in part and we prophesy in part; but when the perfect comes, the partial will be done away.</a:t>
            </a:r>
          </a:p>
          <a:p>
            <a:r>
              <a:rPr lang="en-US" sz="1200" kern="1200" dirty="0">
                <a:solidFill>
                  <a:schemeClr val="tx1"/>
                </a:solidFill>
                <a:effectLst/>
                <a:latin typeface="+mn-lt"/>
                <a:ea typeface="+mn-ea"/>
                <a:cs typeface="+mn-cs"/>
              </a:rPr>
              <a:t>Even the apostles were temporary</a:t>
            </a:r>
          </a:p>
          <a:p>
            <a:r>
              <a:rPr lang="en-US" sz="1200" kern="1200" dirty="0">
                <a:solidFill>
                  <a:schemeClr val="tx1"/>
                </a:solidFill>
                <a:effectLst/>
                <a:latin typeface="+mn-lt"/>
                <a:ea typeface="+mn-ea"/>
                <a:cs typeface="+mn-cs"/>
              </a:rPr>
              <a:t>Requirements limit office to time of Christ</a:t>
            </a:r>
          </a:p>
          <a:p>
            <a:r>
              <a:rPr lang="en-US" sz="1200" b="1" i="1" kern="1200" dirty="0">
                <a:solidFill>
                  <a:schemeClr val="tx1"/>
                </a:solidFill>
                <a:effectLst/>
                <a:latin typeface="+mn-lt"/>
                <a:ea typeface="+mn-ea"/>
                <a:cs typeface="+mn-cs"/>
              </a:rPr>
              <a:t>Acts 1:21-22</a:t>
            </a:r>
            <a:r>
              <a:rPr lang="en-US" sz="1200" i="1" kern="1200" dirty="0">
                <a:solidFill>
                  <a:schemeClr val="tx1"/>
                </a:solidFill>
                <a:effectLst/>
                <a:latin typeface="+mn-lt"/>
                <a:ea typeface="+mn-ea"/>
                <a:cs typeface="+mn-cs"/>
              </a:rPr>
              <a:t> Therefore it is necessary that of the men who have accompanied us all the time that the Lord Jesus went in and out among us—  beginning with the baptism of John until the day that He was taken up from us—one of these must become a witness with us of His resurrection.”</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C81906E-2261-48BD-9987-3E7477961D84}" type="slidenum">
              <a:rPr lang="en-US" altLang="en-US"/>
              <a:pPr eaLnBrk="1" hangingPunct="1"/>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r>
              <a:rPr lang="en-US" sz="1200" b="1" kern="1200" dirty="0">
                <a:solidFill>
                  <a:schemeClr val="tx1"/>
                </a:solidFill>
                <a:effectLst/>
                <a:latin typeface="+mn-lt"/>
                <a:ea typeface="+mn-ea"/>
                <a:cs typeface="+mn-cs"/>
              </a:rPr>
              <a:t>Distinction Between Permanent &amp; Temporary</a:t>
            </a:r>
          </a:p>
          <a:p>
            <a:r>
              <a:rPr lang="en-US" sz="1200" kern="1200" dirty="0">
                <a:solidFill>
                  <a:schemeClr val="tx1"/>
                </a:solidFill>
                <a:effectLst/>
                <a:latin typeface="+mn-lt"/>
                <a:ea typeface="+mn-ea"/>
                <a:cs typeface="+mn-cs"/>
              </a:rPr>
              <a:t>Some new covenant examples involved things which God clearly demonstrates to be temporary</a:t>
            </a:r>
          </a:p>
          <a:p>
            <a:r>
              <a:rPr lang="en-US" sz="1200" kern="1200" dirty="0">
                <a:solidFill>
                  <a:schemeClr val="tx1"/>
                </a:solidFill>
                <a:effectLst/>
                <a:latin typeface="+mn-lt"/>
                <a:ea typeface="+mn-ea"/>
                <a:cs typeface="+mn-cs"/>
              </a:rPr>
              <a:t>Keeping such examples today would show little respect for God's boundaries</a:t>
            </a:r>
          </a:p>
          <a:p>
            <a:r>
              <a:rPr lang="en-US" sz="1200" kern="1200" dirty="0">
                <a:solidFill>
                  <a:schemeClr val="tx1"/>
                </a:solidFill>
                <a:effectLst/>
                <a:latin typeface="+mn-lt"/>
                <a:ea typeface="+mn-ea"/>
                <a:cs typeface="+mn-cs"/>
              </a:rPr>
              <a:t>Some examples involve customs which were temporary or tied to a certain civilization</a:t>
            </a:r>
          </a:p>
          <a:p>
            <a:r>
              <a:rPr lang="en-US" sz="1200" kern="1200" dirty="0">
                <a:solidFill>
                  <a:schemeClr val="tx1"/>
                </a:solidFill>
                <a:effectLst/>
                <a:latin typeface="+mn-lt"/>
                <a:ea typeface="+mn-ea"/>
                <a:cs typeface="+mn-cs"/>
              </a:rPr>
              <a:t>Extending hospitality via foot washing was certainly welcome in a society that travelled mainly by foot via unpaved roads.</a:t>
            </a:r>
          </a:p>
          <a:p>
            <a:r>
              <a:rPr lang="en-US" sz="1200" kern="1200" dirty="0">
                <a:solidFill>
                  <a:schemeClr val="tx1"/>
                </a:solidFill>
                <a:effectLst/>
                <a:latin typeface="+mn-lt"/>
                <a:ea typeface="+mn-ea"/>
                <a:cs typeface="+mn-cs"/>
              </a:rPr>
              <a:t>Greetings have changed since the apostles urged a "holy kiss"</a:t>
            </a:r>
          </a:p>
          <a:p>
            <a:r>
              <a:rPr lang="en-US" sz="1200" kern="1200" dirty="0">
                <a:solidFill>
                  <a:schemeClr val="tx1"/>
                </a:solidFill>
                <a:effectLst/>
                <a:latin typeface="+mn-lt"/>
                <a:ea typeface="+mn-ea"/>
                <a:cs typeface="+mn-cs"/>
              </a:rPr>
              <a:t>Some examples are a result of temporary world conditions</a:t>
            </a:r>
          </a:p>
          <a:p>
            <a:r>
              <a:rPr lang="en-US" sz="1200" kern="1200" dirty="0">
                <a:solidFill>
                  <a:schemeClr val="tx1"/>
                </a:solidFill>
                <a:effectLst/>
                <a:latin typeface="+mn-lt"/>
                <a:ea typeface="+mn-ea"/>
                <a:cs typeface="+mn-cs"/>
              </a:rPr>
              <a:t>The needs of thousands of new believers away from home in Jerusalem at Pentecost are much different than our needs today</a:t>
            </a:r>
          </a:p>
          <a:p>
            <a:r>
              <a:rPr lang="en-US" sz="1200" b="1" i="1" kern="1200" dirty="0">
                <a:solidFill>
                  <a:schemeClr val="tx1"/>
                </a:solidFill>
                <a:effectLst/>
                <a:latin typeface="+mn-lt"/>
                <a:ea typeface="+mn-ea"/>
                <a:cs typeface="+mn-cs"/>
              </a:rPr>
              <a:t>Acts 2:44</a:t>
            </a:r>
            <a:r>
              <a:rPr lang="en-US" sz="1200" i="1" kern="1200" dirty="0">
                <a:solidFill>
                  <a:schemeClr val="tx1"/>
                </a:solidFill>
                <a:effectLst/>
                <a:latin typeface="+mn-lt"/>
                <a:ea typeface="+mn-ea"/>
                <a:cs typeface="+mn-cs"/>
              </a:rPr>
              <a:t> And all those who had believed were together and had all things in common;</a:t>
            </a:r>
          </a:p>
          <a:p>
            <a:r>
              <a:rPr lang="en-US" sz="1200" b="1" i="1" kern="1200" dirty="0">
                <a:solidFill>
                  <a:schemeClr val="tx1"/>
                </a:solidFill>
                <a:effectLst/>
                <a:latin typeface="+mn-lt"/>
                <a:ea typeface="+mn-ea"/>
                <a:cs typeface="+mn-cs"/>
              </a:rPr>
              <a:t>Acts 4:32</a:t>
            </a:r>
            <a:r>
              <a:rPr lang="en-US" sz="1200" i="1" kern="1200" dirty="0">
                <a:solidFill>
                  <a:schemeClr val="tx1"/>
                </a:solidFill>
                <a:effectLst/>
                <a:latin typeface="+mn-lt"/>
                <a:ea typeface="+mn-ea"/>
                <a:cs typeface="+mn-cs"/>
              </a:rPr>
              <a:t> And the congregation of those who believed were of one heart and soul; and not one of them claimed that anything belonging to him was his own, but all things were common property to them.</a:t>
            </a:r>
          </a:p>
          <a:p>
            <a:r>
              <a:rPr lang="en-US" sz="1200" kern="1200" dirty="0">
                <a:solidFill>
                  <a:schemeClr val="tx1"/>
                </a:solidFill>
                <a:effectLst/>
                <a:latin typeface="+mn-lt"/>
                <a:ea typeface="+mn-ea"/>
                <a:cs typeface="+mn-cs"/>
              </a:rPr>
              <a:t>Paul's advice to the unmarried was due to present conditions</a:t>
            </a:r>
          </a:p>
          <a:p>
            <a:r>
              <a:rPr lang="en-US" sz="1200" b="1" i="1" kern="1200" dirty="0">
                <a:solidFill>
                  <a:schemeClr val="tx1"/>
                </a:solidFill>
                <a:effectLst/>
                <a:latin typeface="+mn-lt"/>
                <a:ea typeface="+mn-ea"/>
                <a:cs typeface="+mn-cs"/>
              </a:rPr>
              <a:t>1Corinthians 7:26</a:t>
            </a:r>
            <a:r>
              <a:rPr lang="en-US" sz="1200" i="1" kern="1200" dirty="0">
                <a:solidFill>
                  <a:schemeClr val="tx1"/>
                </a:solidFill>
                <a:effectLst/>
                <a:latin typeface="+mn-lt"/>
                <a:ea typeface="+mn-ea"/>
                <a:cs typeface="+mn-cs"/>
              </a:rPr>
              <a:t> I think then that this is good in view of the present distress, that it is good for a man to remain as he is.</a:t>
            </a:r>
          </a:p>
          <a:p>
            <a:r>
              <a:rPr lang="en-US" sz="1200" kern="1200" dirty="0">
                <a:solidFill>
                  <a:schemeClr val="tx1"/>
                </a:solidFill>
                <a:effectLst/>
                <a:latin typeface="+mn-lt"/>
                <a:ea typeface="+mn-ea"/>
                <a:cs typeface="+mn-cs"/>
              </a:rPr>
              <a:t>Certainly, the miraculous was temporary</a:t>
            </a:r>
          </a:p>
          <a:p>
            <a:r>
              <a:rPr lang="en-US" sz="1200" b="1" i="1" kern="1200" dirty="0">
                <a:solidFill>
                  <a:schemeClr val="tx1"/>
                </a:solidFill>
                <a:effectLst/>
                <a:latin typeface="+mn-lt"/>
                <a:ea typeface="+mn-ea"/>
                <a:cs typeface="+mn-cs"/>
              </a:rPr>
              <a:t>Acts 15:12</a:t>
            </a:r>
            <a:r>
              <a:rPr lang="en-US" sz="1200" i="1" kern="1200" dirty="0">
                <a:solidFill>
                  <a:schemeClr val="tx1"/>
                </a:solidFill>
                <a:effectLst/>
                <a:latin typeface="+mn-lt"/>
                <a:ea typeface="+mn-ea"/>
                <a:cs typeface="+mn-cs"/>
              </a:rPr>
              <a:t> All the people kept silent, and they were listening to Barnabas and Paul as they were relating what signs and wonders God had done through them among the Gentiles.</a:t>
            </a:r>
          </a:p>
          <a:p>
            <a:r>
              <a:rPr lang="en-US" sz="1200" kern="1200" dirty="0">
                <a:solidFill>
                  <a:schemeClr val="tx1"/>
                </a:solidFill>
                <a:effectLst/>
                <a:latin typeface="+mn-lt"/>
                <a:ea typeface="+mn-ea"/>
                <a:cs typeface="+mn-cs"/>
              </a:rPr>
              <a:t>Such signs proved God's involvement &amp; authority</a:t>
            </a:r>
          </a:p>
          <a:p>
            <a:r>
              <a:rPr lang="en-US" sz="1200" kern="1200" dirty="0">
                <a:solidFill>
                  <a:schemeClr val="tx1"/>
                </a:solidFill>
                <a:effectLst/>
                <a:latin typeface="+mn-lt"/>
                <a:ea typeface="+mn-ea"/>
                <a:cs typeface="+mn-cs"/>
              </a:rPr>
              <a:t>Yet Paul said they would pass away</a:t>
            </a:r>
          </a:p>
          <a:p>
            <a:r>
              <a:rPr lang="en-US" sz="1200" b="1" i="1" kern="1200" dirty="0">
                <a:solidFill>
                  <a:schemeClr val="tx1"/>
                </a:solidFill>
                <a:effectLst/>
                <a:latin typeface="+mn-lt"/>
                <a:ea typeface="+mn-ea"/>
                <a:cs typeface="+mn-cs"/>
              </a:rPr>
              <a:t>1Corinthians 13:8-10</a:t>
            </a:r>
            <a:r>
              <a:rPr lang="en-US" sz="1200" i="1" kern="1200" dirty="0">
                <a:solidFill>
                  <a:schemeClr val="tx1"/>
                </a:solidFill>
                <a:effectLst/>
                <a:latin typeface="+mn-lt"/>
                <a:ea typeface="+mn-ea"/>
                <a:cs typeface="+mn-cs"/>
              </a:rPr>
              <a:t> Love never fails; but if there are gifts of  prophecy, they will be done away; if there are tongues, they will cease; if there is knowledge, it will be done away. For we know in part and we prophesy in part; but when the perfect comes, the partial will be done away.</a:t>
            </a:r>
          </a:p>
          <a:p>
            <a:r>
              <a:rPr lang="en-US" sz="1200" kern="1200" dirty="0">
                <a:solidFill>
                  <a:schemeClr val="tx1"/>
                </a:solidFill>
                <a:effectLst/>
                <a:latin typeface="+mn-lt"/>
                <a:ea typeface="+mn-ea"/>
                <a:cs typeface="+mn-cs"/>
              </a:rPr>
              <a:t>Even the apostles were temporary</a:t>
            </a:r>
          </a:p>
          <a:p>
            <a:r>
              <a:rPr lang="en-US" sz="1200" kern="1200" dirty="0">
                <a:solidFill>
                  <a:schemeClr val="tx1"/>
                </a:solidFill>
                <a:effectLst/>
                <a:latin typeface="+mn-lt"/>
                <a:ea typeface="+mn-ea"/>
                <a:cs typeface="+mn-cs"/>
              </a:rPr>
              <a:t>Requirements limit office to time of Christ</a:t>
            </a:r>
          </a:p>
          <a:p>
            <a:r>
              <a:rPr lang="en-US" sz="1200" b="1" i="1" kern="1200" dirty="0">
                <a:solidFill>
                  <a:schemeClr val="tx1"/>
                </a:solidFill>
                <a:effectLst/>
                <a:latin typeface="+mn-lt"/>
                <a:ea typeface="+mn-ea"/>
                <a:cs typeface="+mn-cs"/>
              </a:rPr>
              <a:t>Acts 1:21-22</a:t>
            </a:r>
            <a:r>
              <a:rPr lang="en-US" sz="1200" i="1" kern="1200" dirty="0">
                <a:solidFill>
                  <a:schemeClr val="tx1"/>
                </a:solidFill>
                <a:effectLst/>
                <a:latin typeface="+mn-lt"/>
                <a:ea typeface="+mn-ea"/>
                <a:cs typeface="+mn-cs"/>
              </a:rPr>
              <a:t> Therefore it is necessary that of the men who have accompanied us all the time that the Lord Jesus went in and out among us—  beginning with the baptism of John until the day that He was taken up from us—one of these must become a witness with us of His resurrection.”</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06A9154-D20B-4D03-A091-0E31AF1C68E3}" type="slidenum">
              <a:rPr lang="en-US" altLang="en-US"/>
              <a:pPr eaLnBrk="1" hangingPunct="1"/>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r>
              <a:rPr lang="en-US" sz="1200" b="1" kern="1200" dirty="0">
                <a:solidFill>
                  <a:schemeClr val="tx1"/>
                </a:solidFill>
                <a:effectLst/>
                <a:latin typeface="+mn-lt"/>
                <a:ea typeface="+mn-ea"/>
                <a:cs typeface="+mn-cs"/>
              </a:rPr>
              <a:t>Distinction Between Permanent &amp; Temporary</a:t>
            </a:r>
          </a:p>
          <a:p>
            <a:r>
              <a:rPr lang="en-US" sz="1200" kern="1200" dirty="0">
                <a:solidFill>
                  <a:schemeClr val="tx1"/>
                </a:solidFill>
                <a:effectLst/>
                <a:latin typeface="+mn-lt"/>
                <a:ea typeface="+mn-ea"/>
                <a:cs typeface="+mn-cs"/>
              </a:rPr>
              <a:t>Some new covenant examples involved things which God clearly demonstrates to be temporary</a:t>
            </a:r>
          </a:p>
          <a:p>
            <a:r>
              <a:rPr lang="en-US" sz="1200" kern="1200" dirty="0">
                <a:solidFill>
                  <a:schemeClr val="tx1"/>
                </a:solidFill>
                <a:effectLst/>
                <a:latin typeface="+mn-lt"/>
                <a:ea typeface="+mn-ea"/>
                <a:cs typeface="+mn-cs"/>
              </a:rPr>
              <a:t>Keeping such examples today would show little respect for God's boundaries</a:t>
            </a:r>
          </a:p>
          <a:p>
            <a:r>
              <a:rPr lang="en-US" sz="1200" kern="1200" dirty="0">
                <a:solidFill>
                  <a:schemeClr val="tx1"/>
                </a:solidFill>
                <a:effectLst/>
                <a:latin typeface="+mn-lt"/>
                <a:ea typeface="+mn-ea"/>
                <a:cs typeface="+mn-cs"/>
              </a:rPr>
              <a:t>Some examples involve customs which were temporary or tied to a certain civilization</a:t>
            </a:r>
          </a:p>
          <a:p>
            <a:r>
              <a:rPr lang="en-US" sz="1200" kern="1200" dirty="0">
                <a:solidFill>
                  <a:schemeClr val="tx1"/>
                </a:solidFill>
                <a:effectLst/>
                <a:latin typeface="+mn-lt"/>
                <a:ea typeface="+mn-ea"/>
                <a:cs typeface="+mn-cs"/>
              </a:rPr>
              <a:t>Extending hospitality via foot washing was certainly welcome in a society that travelled mainly by foot via unpaved roads.</a:t>
            </a:r>
          </a:p>
          <a:p>
            <a:r>
              <a:rPr lang="en-US" sz="1200" kern="1200" dirty="0">
                <a:solidFill>
                  <a:schemeClr val="tx1"/>
                </a:solidFill>
                <a:effectLst/>
                <a:latin typeface="+mn-lt"/>
                <a:ea typeface="+mn-ea"/>
                <a:cs typeface="+mn-cs"/>
              </a:rPr>
              <a:t>Greetings have changed since the apostles urged a "holy kiss"</a:t>
            </a:r>
          </a:p>
          <a:p>
            <a:r>
              <a:rPr lang="en-US" sz="1200" kern="1200" dirty="0">
                <a:solidFill>
                  <a:schemeClr val="tx1"/>
                </a:solidFill>
                <a:effectLst/>
                <a:latin typeface="+mn-lt"/>
                <a:ea typeface="+mn-ea"/>
                <a:cs typeface="+mn-cs"/>
              </a:rPr>
              <a:t>Some examples are a result of temporary world conditions</a:t>
            </a:r>
          </a:p>
          <a:p>
            <a:r>
              <a:rPr lang="en-US" sz="1200" kern="1200" dirty="0">
                <a:solidFill>
                  <a:schemeClr val="tx1"/>
                </a:solidFill>
                <a:effectLst/>
                <a:latin typeface="+mn-lt"/>
                <a:ea typeface="+mn-ea"/>
                <a:cs typeface="+mn-cs"/>
              </a:rPr>
              <a:t>The needs of thousands of new believers away from home in Jerusalem at Pentecost are much different than our needs today</a:t>
            </a:r>
          </a:p>
          <a:p>
            <a:r>
              <a:rPr lang="en-US" sz="1200" b="1" i="1" kern="1200" dirty="0">
                <a:solidFill>
                  <a:schemeClr val="tx1"/>
                </a:solidFill>
                <a:effectLst/>
                <a:latin typeface="+mn-lt"/>
                <a:ea typeface="+mn-ea"/>
                <a:cs typeface="+mn-cs"/>
              </a:rPr>
              <a:t>Acts 2:44</a:t>
            </a:r>
            <a:r>
              <a:rPr lang="en-US" sz="1200" i="1" kern="1200" dirty="0">
                <a:solidFill>
                  <a:schemeClr val="tx1"/>
                </a:solidFill>
                <a:effectLst/>
                <a:latin typeface="+mn-lt"/>
                <a:ea typeface="+mn-ea"/>
                <a:cs typeface="+mn-cs"/>
              </a:rPr>
              <a:t> And all those who had believed were together and had all things in common;</a:t>
            </a:r>
          </a:p>
          <a:p>
            <a:r>
              <a:rPr lang="en-US" sz="1200" b="1" i="1" kern="1200" dirty="0">
                <a:solidFill>
                  <a:schemeClr val="tx1"/>
                </a:solidFill>
                <a:effectLst/>
                <a:latin typeface="+mn-lt"/>
                <a:ea typeface="+mn-ea"/>
                <a:cs typeface="+mn-cs"/>
              </a:rPr>
              <a:t>Acts 4:32</a:t>
            </a:r>
            <a:r>
              <a:rPr lang="en-US" sz="1200" i="1" kern="1200" dirty="0">
                <a:solidFill>
                  <a:schemeClr val="tx1"/>
                </a:solidFill>
                <a:effectLst/>
                <a:latin typeface="+mn-lt"/>
                <a:ea typeface="+mn-ea"/>
                <a:cs typeface="+mn-cs"/>
              </a:rPr>
              <a:t> And the congregation of those who believed were of one heart and soul; and not one of them claimed that anything belonging to him was his own, but all things were common property to them.</a:t>
            </a:r>
          </a:p>
          <a:p>
            <a:r>
              <a:rPr lang="en-US" sz="1200" kern="1200" dirty="0">
                <a:solidFill>
                  <a:schemeClr val="tx1"/>
                </a:solidFill>
                <a:effectLst/>
                <a:latin typeface="+mn-lt"/>
                <a:ea typeface="+mn-ea"/>
                <a:cs typeface="+mn-cs"/>
              </a:rPr>
              <a:t>Paul's advice to the unmarried was due to present conditions</a:t>
            </a:r>
          </a:p>
          <a:p>
            <a:r>
              <a:rPr lang="en-US" sz="1200" b="1" i="1" kern="1200" dirty="0">
                <a:solidFill>
                  <a:schemeClr val="tx1"/>
                </a:solidFill>
                <a:effectLst/>
                <a:latin typeface="+mn-lt"/>
                <a:ea typeface="+mn-ea"/>
                <a:cs typeface="+mn-cs"/>
              </a:rPr>
              <a:t>1Corinthians 7:26</a:t>
            </a:r>
            <a:r>
              <a:rPr lang="en-US" sz="1200" i="1" kern="1200" dirty="0">
                <a:solidFill>
                  <a:schemeClr val="tx1"/>
                </a:solidFill>
                <a:effectLst/>
                <a:latin typeface="+mn-lt"/>
                <a:ea typeface="+mn-ea"/>
                <a:cs typeface="+mn-cs"/>
              </a:rPr>
              <a:t> I think then that this is good in view of the present distress, that it is good for a man to remain as he is.</a:t>
            </a:r>
          </a:p>
          <a:p>
            <a:r>
              <a:rPr lang="en-US" sz="1200" kern="1200" dirty="0">
                <a:solidFill>
                  <a:schemeClr val="tx1"/>
                </a:solidFill>
                <a:effectLst/>
                <a:latin typeface="+mn-lt"/>
                <a:ea typeface="+mn-ea"/>
                <a:cs typeface="+mn-cs"/>
              </a:rPr>
              <a:t>Certainly, the miraculous was temporary</a:t>
            </a:r>
          </a:p>
          <a:p>
            <a:r>
              <a:rPr lang="en-US" sz="1200" b="1" i="1" kern="1200" dirty="0">
                <a:solidFill>
                  <a:schemeClr val="tx1"/>
                </a:solidFill>
                <a:effectLst/>
                <a:latin typeface="+mn-lt"/>
                <a:ea typeface="+mn-ea"/>
                <a:cs typeface="+mn-cs"/>
              </a:rPr>
              <a:t>Acts 15:12</a:t>
            </a:r>
            <a:r>
              <a:rPr lang="en-US" sz="1200" i="1" kern="1200" dirty="0">
                <a:solidFill>
                  <a:schemeClr val="tx1"/>
                </a:solidFill>
                <a:effectLst/>
                <a:latin typeface="+mn-lt"/>
                <a:ea typeface="+mn-ea"/>
                <a:cs typeface="+mn-cs"/>
              </a:rPr>
              <a:t> All the people kept silent, and they were listening to Barnabas and Paul as they were relating what signs and wonders God had done through them among the Gentiles.</a:t>
            </a:r>
          </a:p>
          <a:p>
            <a:r>
              <a:rPr lang="en-US" sz="1200" kern="1200" dirty="0">
                <a:solidFill>
                  <a:schemeClr val="tx1"/>
                </a:solidFill>
                <a:effectLst/>
                <a:latin typeface="+mn-lt"/>
                <a:ea typeface="+mn-ea"/>
                <a:cs typeface="+mn-cs"/>
              </a:rPr>
              <a:t>Such signs proved God's involvement &amp; authority</a:t>
            </a:r>
          </a:p>
          <a:p>
            <a:r>
              <a:rPr lang="en-US" sz="1200" kern="1200" dirty="0">
                <a:solidFill>
                  <a:schemeClr val="tx1"/>
                </a:solidFill>
                <a:effectLst/>
                <a:latin typeface="+mn-lt"/>
                <a:ea typeface="+mn-ea"/>
                <a:cs typeface="+mn-cs"/>
              </a:rPr>
              <a:t>Yet Paul said they would pass away</a:t>
            </a:r>
          </a:p>
          <a:p>
            <a:r>
              <a:rPr lang="en-US" sz="1200" b="1" i="1" kern="1200" dirty="0">
                <a:solidFill>
                  <a:schemeClr val="tx1"/>
                </a:solidFill>
                <a:effectLst/>
                <a:latin typeface="+mn-lt"/>
                <a:ea typeface="+mn-ea"/>
                <a:cs typeface="+mn-cs"/>
              </a:rPr>
              <a:t>1Corinthians 13:8-10</a:t>
            </a:r>
            <a:r>
              <a:rPr lang="en-US" sz="1200" i="1" kern="1200" dirty="0">
                <a:solidFill>
                  <a:schemeClr val="tx1"/>
                </a:solidFill>
                <a:effectLst/>
                <a:latin typeface="+mn-lt"/>
                <a:ea typeface="+mn-ea"/>
                <a:cs typeface="+mn-cs"/>
              </a:rPr>
              <a:t> Love never fails; but if there are gifts of  prophecy, they will be done away; if there are tongues, they will cease; if there is knowledge, it will be done away. For we know in part and we prophesy in part; but when the perfect comes, the partial will be done away.</a:t>
            </a:r>
          </a:p>
          <a:p>
            <a:r>
              <a:rPr lang="en-US" sz="1200" kern="1200" dirty="0">
                <a:solidFill>
                  <a:schemeClr val="tx1"/>
                </a:solidFill>
                <a:effectLst/>
                <a:latin typeface="+mn-lt"/>
                <a:ea typeface="+mn-ea"/>
                <a:cs typeface="+mn-cs"/>
              </a:rPr>
              <a:t>Even the apostles were temporary</a:t>
            </a:r>
          </a:p>
          <a:p>
            <a:r>
              <a:rPr lang="en-US" sz="1200" kern="1200" dirty="0">
                <a:solidFill>
                  <a:schemeClr val="tx1"/>
                </a:solidFill>
                <a:effectLst/>
                <a:latin typeface="+mn-lt"/>
                <a:ea typeface="+mn-ea"/>
                <a:cs typeface="+mn-cs"/>
              </a:rPr>
              <a:t>Requirements limit office to time of Christ</a:t>
            </a:r>
          </a:p>
          <a:p>
            <a:r>
              <a:rPr lang="en-US" sz="1200" b="1" i="1" kern="1200" dirty="0">
                <a:solidFill>
                  <a:schemeClr val="tx1"/>
                </a:solidFill>
                <a:effectLst/>
                <a:latin typeface="+mn-lt"/>
                <a:ea typeface="+mn-ea"/>
                <a:cs typeface="+mn-cs"/>
              </a:rPr>
              <a:t>Acts 1:21-22</a:t>
            </a:r>
            <a:r>
              <a:rPr lang="en-US" sz="1200" i="1" kern="1200" dirty="0">
                <a:solidFill>
                  <a:schemeClr val="tx1"/>
                </a:solidFill>
                <a:effectLst/>
                <a:latin typeface="+mn-lt"/>
                <a:ea typeface="+mn-ea"/>
                <a:cs typeface="+mn-cs"/>
              </a:rPr>
              <a:t> Therefore it is necessary that of the men who have accompanied us all the time that the Lord Jesus went in and out among us—  beginning with the baptism of John until the day that He was taken up from us—one of these must become a witness with us of His resurrection.”</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9D6A27D-AEB4-4E65-9BF8-5566664F9F3D}" type="slidenum">
              <a:rPr lang="en-US" altLang="en-US"/>
              <a:pPr eaLnBrk="1" hangingPunct="1"/>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fld id="{33194548-C3B3-4327-BFCA-818E59C1A621}" type="datetimeFigureOut">
              <a:rPr lang="en-US"/>
              <a:pPr>
                <a:defRPr/>
              </a:pPr>
              <a:t>12/4/2016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43EE6356-E469-43E0-8CF8-D3CBB18A8C46}" type="slidenum">
              <a:rPr lang="en-US" altLang="en-US"/>
              <a:pPr/>
              <a:t>‹#›</a:t>
            </a:fld>
            <a:endParaRPr lang="en-US" altLang="en-US"/>
          </a:p>
        </p:txBody>
      </p:sp>
    </p:spTree>
    <p:extLst>
      <p:ext uri="{BB962C8B-B14F-4D97-AF65-F5344CB8AC3E}">
        <p14:creationId xmlns:p14="http://schemas.microsoft.com/office/powerpoint/2010/main" val="2080060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ACC50C5E-A306-44BE-88B9-D53E35C54434}" type="datetimeFigureOut">
              <a:rPr lang="en-US"/>
              <a:pPr>
                <a:defRPr/>
              </a:pPr>
              <a:t>12/4/2016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B1498F51-2E6F-4A47-BE4E-E9D4CAE0532E}" type="slidenum">
              <a:rPr lang="en-US" altLang="en-US"/>
              <a:pPr/>
              <a:t>‹#›</a:t>
            </a:fld>
            <a:endParaRPr lang="en-US" altLang="en-US"/>
          </a:p>
        </p:txBody>
      </p:sp>
    </p:spTree>
    <p:extLst>
      <p:ext uri="{BB962C8B-B14F-4D97-AF65-F5344CB8AC3E}">
        <p14:creationId xmlns:p14="http://schemas.microsoft.com/office/powerpoint/2010/main" val="4025594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D309DE6D-CFC2-4C38-9822-82B443FC063F}" type="datetimeFigureOut">
              <a:rPr lang="en-US"/>
              <a:pPr>
                <a:defRPr/>
              </a:pPr>
              <a:t>12/4/2016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F9AE8154-4ECE-4C53-9615-D0E08BFA50ED}" type="slidenum">
              <a:rPr lang="en-US" altLang="en-US"/>
              <a:pPr/>
              <a:t>‹#›</a:t>
            </a:fld>
            <a:endParaRPr lang="en-US" altLang="en-US"/>
          </a:p>
        </p:txBody>
      </p:sp>
    </p:spTree>
    <p:extLst>
      <p:ext uri="{BB962C8B-B14F-4D97-AF65-F5344CB8AC3E}">
        <p14:creationId xmlns:p14="http://schemas.microsoft.com/office/powerpoint/2010/main" val="2084394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58107BED-012F-4E1F-8077-C08109F99B22}" type="datetimeFigureOut">
              <a:rPr lang="en-US"/>
              <a:pPr>
                <a:defRPr/>
              </a:pPr>
              <a:t>12/4/2016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FA77F23F-6511-42B2-B60A-E7966970441A}" type="slidenum">
              <a:rPr lang="en-US" altLang="en-US"/>
              <a:pPr/>
              <a:t>‹#›</a:t>
            </a:fld>
            <a:endParaRPr lang="en-US" altLang="en-US"/>
          </a:p>
        </p:txBody>
      </p:sp>
    </p:spTree>
    <p:extLst>
      <p:ext uri="{BB962C8B-B14F-4D97-AF65-F5344CB8AC3E}">
        <p14:creationId xmlns:p14="http://schemas.microsoft.com/office/powerpoint/2010/main" val="510534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p:cNvSpPr>
            <a:spLocks noGrp="1"/>
          </p:cNvSpPr>
          <p:nvPr>
            <p:ph type="dt" sz="half" idx="10"/>
          </p:nvPr>
        </p:nvSpPr>
        <p:spPr/>
        <p:txBody>
          <a:bodyPr/>
          <a:lstStyle>
            <a:lvl1pPr>
              <a:defRPr/>
            </a:lvl1pPr>
          </a:lstStyle>
          <a:p>
            <a:pPr>
              <a:defRPr/>
            </a:pPr>
            <a:fld id="{4B050D62-3D4D-4659-8F31-5CACA856DEC8}" type="datetimeFigureOut">
              <a:rPr lang="en-US"/>
              <a:pPr>
                <a:defRPr/>
              </a:pPr>
              <a:t>12/4/2016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15532C49-1AE6-4477-AAAC-71ACDA8D537A}" type="slidenum">
              <a:rPr lang="en-US" altLang="en-US"/>
              <a:pPr/>
              <a:t>‹#›</a:t>
            </a:fld>
            <a:endParaRPr lang="en-US" altLang="en-US"/>
          </a:p>
        </p:txBody>
      </p:sp>
    </p:spTree>
    <p:extLst>
      <p:ext uri="{BB962C8B-B14F-4D97-AF65-F5344CB8AC3E}">
        <p14:creationId xmlns:p14="http://schemas.microsoft.com/office/powerpoint/2010/main" val="3578857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93DF8818-2F11-4188-9F6A-93B4DFFE80F0}" type="datetimeFigureOut">
              <a:rPr lang="en-US"/>
              <a:pPr>
                <a:defRPr/>
              </a:pPr>
              <a:t>12/4/2016</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7769C392-9CA9-42A1-BD53-0A5B48FCA638}" type="slidenum">
              <a:rPr lang="en-US" altLang="en-US"/>
              <a:pPr/>
              <a:t>‹#›</a:t>
            </a:fld>
            <a:endParaRPr lang="en-US" altLang="en-US"/>
          </a:p>
        </p:txBody>
      </p:sp>
    </p:spTree>
    <p:extLst>
      <p:ext uri="{BB962C8B-B14F-4D97-AF65-F5344CB8AC3E}">
        <p14:creationId xmlns:p14="http://schemas.microsoft.com/office/powerpoint/2010/main" val="1502990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E4EAD3B8-41F2-44F2-A318-80CF1B9D4C05}" type="datetimeFigureOut">
              <a:rPr lang="en-US"/>
              <a:pPr>
                <a:defRPr/>
              </a:pPr>
              <a:t>12/4/2016</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fld id="{8359EC1C-E427-42A2-87F9-6D58DF60B9B8}" type="slidenum">
              <a:rPr lang="en-US" altLang="en-US"/>
              <a:pPr/>
              <a:t>‹#›</a:t>
            </a:fld>
            <a:endParaRPr lang="en-US" altLang="en-US"/>
          </a:p>
        </p:txBody>
      </p:sp>
    </p:spTree>
    <p:extLst>
      <p:ext uri="{BB962C8B-B14F-4D97-AF65-F5344CB8AC3E}">
        <p14:creationId xmlns:p14="http://schemas.microsoft.com/office/powerpoint/2010/main" val="1479170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5E719D9E-8F8D-46E0-907C-D014B1531528}" type="datetimeFigureOut">
              <a:rPr lang="en-US"/>
              <a:pPr>
                <a:defRPr/>
              </a:pPr>
              <a:t>12/4/2016</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9608C68A-2938-41A5-8553-5FF154E7A46E}" type="slidenum">
              <a:rPr lang="en-US" altLang="en-US"/>
              <a:pPr/>
              <a:t>‹#›</a:t>
            </a:fld>
            <a:endParaRPr lang="en-US" altLang="en-US"/>
          </a:p>
        </p:txBody>
      </p:sp>
    </p:spTree>
    <p:extLst>
      <p:ext uri="{BB962C8B-B14F-4D97-AF65-F5344CB8AC3E}">
        <p14:creationId xmlns:p14="http://schemas.microsoft.com/office/powerpoint/2010/main" val="1209364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62DE4C3-17F4-47C4-8972-E5E4DCC14B88}" type="datetimeFigureOut">
              <a:rPr lang="en-US"/>
              <a:pPr>
                <a:defRPr/>
              </a:pPr>
              <a:t>12/4/2016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fld id="{2444144C-771D-4B0A-8642-BEEC15BC60CA}" type="slidenum">
              <a:rPr lang="en-US" altLang="en-US"/>
              <a:pPr/>
              <a:t>‹#›</a:t>
            </a:fld>
            <a:endParaRPr lang="en-US" altLang="en-US"/>
          </a:p>
        </p:txBody>
      </p:sp>
    </p:spTree>
    <p:extLst>
      <p:ext uri="{BB962C8B-B14F-4D97-AF65-F5344CB8AC3E}">
        <p14:creationId xmlns:p14="http://schemas.microsoft.com/office/powerpoint/2010/main" val="2324547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1105F5C9-9440-4581-90B8-9F818A678BAE}" type="datetimeFigureOut">
              <a:rPr lang="en-US"/>
              <a:pPr>
                <a:defRPr/>
              </a:pPr>
              <a:t>12/4/2016</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13326E3F-EA7B-4E60-BFE2-83AD8F1C3741}" type="slidenum">
              <a:rPr lang="en-US" altLang="en-US"/>
              <a:pPr/>
              <a:t>‹#›</a:t>
            </a:fld>
            <a:endParaRPr lang="en-US" altLang="en-US"/>
          </a:p>
        </p:txBody>
      </p:sp>
    </p:spTree>
    <p:extLst>
      <p:ext uri="{BB962C8B-B14F-4D97-AF65-F5344CB8AC3E}">
        <p14:creationId xmlns:p14="http://schemas.microsoft.com/office/powerpoint/2010/main" val="384105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fld id="{59EF8F96-8963-4F67-93F3-C7F29FEE50C4}" type="datetimeFigureOut">
              <a:rPr lang="en-US"/>
              <a:pPr>
                <a:defRPr/>
              </a:pPr>
              <a:t>12/4/2016</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79542366-B0E1-4F76-8D70-60C663E8D2CC}" type="slidenum">
              <a:rPr lang="en-US" altLang="en-US"/>
              <a:pPr/>
              <a:t>‹#›</a:t>
            </a:fld>
            <a:endParaRPr lang="en-US" altLang="en-US"/>
          </a:p>
        </p:txBody>
      </p:sp>
    </p:spTree>
    <p:extLst>
      <p:ext uri="{BB962C8B-B14F-4D97-AF65-F5344CB8AC3E}">
        <p14:creationId xmlns:p14="http://schemas.microsoft.com/office/powerpoint/2010/main" val="426095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577E7DA9-AC22-4296-BBB4-29CDEC524BC8}" type="datetimeFigureOut">
              <a:rPr lang="en-US"/>
              <a:pPr>
                <a:defRPr/>
              </a:pPr>
              <a:t>12/4/2016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latin typeface="Book Antiqua" panose="02040602050305030304" pitchFamily="18" charset="0"/>
              </a:defRPr>
            </a:lvl1pPr>
          </a:lstStyle>
          <a:p>
            <a:fld id="{7C56F587-38EF-4707-9D1E-2287DF64D7CF}"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762000"/>
            <a:ext cx="8229600" cy="3429000"/>
          </a:xfrm>
        </p:spPr>
        <p:txBody>
          <a:bodyPr anchor="ctr">
            <a:noAutofit/>
          </a:bodyPr>
          <a:lstStyle/>
          <a:p>
            <a:pPr eaLnBrk="1" fontAlgn="auto" hangingPunct="1">
              <a:spcAft>
                <a:spcPts val="0"/>
              </a:spcAft>
              <a:defRPr/>
            </a:pPr>
            <a:r>
              <a:rPr lang="en-US" sz="9600" dirty="0"/>
              <a:t>Biblical Examples</a:t>
            </a:r>
          </a:p>
        </p:txBody>
      </p:sp>
      <p:sp>
        <p:nvSpPr>
          <p:cNvPr id="2051" name="Subtitle 2"/>
          <p:cNvSpPr>
            <a:spLocks noGrp="1"/>
          </p:cNvSpPr>
          <p:nvPr>
            <p:ph type="subTitle" idx="1"/>
          </p:nvPr>
        </p:nvSpPr>
        <p:spPr>
          <a:xfrm>
            <a:off x="1371600" y="4648200"/>
            <a:ext cx="6400800" cy="1676400"/>
          </a:xfrm>
        </p:spPr>
        <p:txBody>
          <a:bodyPr anchor="ctr"/>
          <a:lstStyle/>
          <a:p>
            <a:pPr eaLnBrk="1" hangingPunct="1"/>
            <a:r>
              <a:rPr lang="en-US" altLang="en-US" sz="5400" dirty="0"/>
              <a:t>1Corinthians 11:1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2119"/>
            <a:ext cx="7924800" cy="5973762"/>
          </a:xfrm>
        </p:spPr>
        <p:txBody>
          <a:bodyPr>
            <a:noAutofit/>
          </a:bodyPr>
          <a:lstStyle/>
          <a:p>
            <a:pPr eaLnBrk="1" hangingPunct="1">
              <a:defRPr/>
            </a:pPr>
            <a:r>
              <a:rPr lang="en-US" sz="7200" dirty="0"/>
              <a:t>Consider Biblical Examples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2119"/>
            <a:ext cx="8229600" cy="5973762"/>
          </a:xfrm>
        </p:spPr>
        <p:txBody>
          <a:bodyPr>
            <a:noAutofit/>
          </a:bodyPr>
          <a:lstStyle/>
          <a:p>
            <a:pPr eaLnBrk="1" hangingPunct="1">
              <a:defRPr/>
            </a:pPr>
            <a:r>
              <a:rPr lang="en-US" sz="7200" dirty="0"/>
              <a:t>A Distinction Between The Two Covenants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2119"/>
            <a:ext cx="8229600" cy="5973762"/>
          </a:xfrm>
        </p:spPr>
        <p:txBody>
          <a:bodyPr>
            <a:noAutofit/>
          </a:bodyPr>
          <a:lstStyle/>
          <a:p>
            <a:pPr eaLnBrk="1" hangingPunct="1">
              <a:defRPr/>
            </a:pPr>
            <a:r>
              <a:rPr lang="en-US" sz="7200" dirty="0"/>
              <a:t>A Distinction Between Incidental &amp; Essential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38664"/>
          </a:xfrm>
        </p:spPr>
        <p:txBody>
          <a:bodyPr lIns="0" tIns="0" rIns="0" bIns="0">
            <a:spAutoFit/>
          </a:bodyPr>
          <a:lstStyle/>
          <a:p>
            <a:pPr eaLnBrk="1" hangingPunct="1">
              <a:defRPr/>
            </a:pPr>
            <a:r>
              <a:rPr lang="en-US" sz="4800" dirty="0"/>
              <a:t>Incidental</a:t>
            </a:r>
          </a:p>
        </p:txBody>
      </p:sp>
      <p:sp>
        <p:nvSpPr>
          <p:cNvPr id="16387" name="Content Placeholder 2"/>
          <p:cNvSpPr>
            <a:spLocks noGrp="1"/>
          </p:cNvSpPr>
          <p:nvPr>
            <p:ph idx="1"/>
          </p:nvPr>
        </p:nvSpPr>
        <p:spPr>
          <a:xfrm>
            <a:off x="457200" y="1676400"/>
            <a:ext cx="8229600" cy="1446213"/>
          </a:xfrm>
        </p:spPr>
        <p:txBody>
          <a:bodyPr anchor="ctr">
            <a:spAutoFit/>
          </a:bodyPr>
          <a:lstStyle/>
          <a:p>
            <a:pPr marL="0" indent="0" eaLnBrk="1" hangingPunct="1">
              <a:spcBef>
                <a:spcPct val="0"/>
              </a:spcBef>
              <a:buFont typeface="Wingdings 2" panose="05020102010507070707" pitchFamily="18" charset="2"/>
              <a:buNone/>
            </a:pPr>
            <a:r>
              <a:rPr lang="en-US" altLang="en-US" sz="4400" dirty="0"/>
              <a:t>occurring merely by chance or without intention or calculation</a:t>
            </a:r>
          </a:p>
        </p:txBody>
      </p:sp>
      <p:sp>
        <p:nvSpPr>
          <p:cNvPr id="4" name="Title 1"/>
          <p:cNvSpPr txBox="1">
            <a:spLocks/>
          </p:cNvSpPr>
          <p:nvPr/>
        </p:nvSpPr>
        <p:spPr>
          <a:xfrm>
            <a:off x="457200" y="4267200"/>
            <a:ext cx="8229600" cy="738664"/>
          </a:xfrm>
          <a:prstGeom prst="rect">
            <a:avLst/>
          </a:prstGeom>
        </p:spPr>
        <p:txBody>
          <a:bodyPr lIns="0" tIns="0" rIns="0" bIns="0" anchor="ctr">
            <a:spAutoFit/>
            <a:scene3d>
              <a:camera prst="orthographicFront"/>
              <a:lightRig rig="soft" dir="t">
                <a:rot lat="0" lon="0" rev="16800000"/>
              </a:lightRig>
            </a:scene3d>
            <a:sp3d prstMaterial="softEdge">
              <a:bevelT w="38100" h="38100"/>
            </a:sp3d>
          </a:bodyPr>
          <a:lstStyle/>
          <a:p>
            <a:pPr algn="ctr">
              <a:defRPr/>
            </a:pPr>
            <a:r>
              <a:rPr lang="en-US" sz="48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Essential</a:t>
            </a:r>
          </a:p>
        </p:txBody>
      </p:sp>
      <p:sp>
        <p:nvSpPr>
          <p:cNvPr id="5" name="Content Placeholder 2"/>
          <p:cNvSpPr txBox="1">
            <a:spLocks/>
          </p:cNvSpPr>
          <p:nvPr/>
        </p:nvSpPr>
        <p:spPr bwMode="auto">
          <a:xfrm>
            <a:off x="457200" y="5062538"/>
            <a:ext cx="8229600" cy="769937"/>
          </a:xfrm>
          <a:prstGeom prst="rect">
            <a:avLst/>
          </a:prstGeom>
          <a:noFill/>
          <a:ln w="9525">
            <a:noFill/>
            <a:miter lim="800000"/>
            <a:headEnd/>
            <a:tailEnd/>
          </a:ln>
        </p:spPr>
        <p:txBody>
          <a:bodyPr anchor="ctr">
            <a:spAutoFit/>
          </a:bodyPr>
          <a:lstStyle/>
          <a:p>
            <a:pPr>
              <a:spcBef>
                <a:spcPts val="0"/>
              </a:spcBef>
              <a:buClr>
                <a:srgbClr val="F9F9F9"/>
              </a:buClr>
              <a:buSzPct val="65000"/>
              <a:defRPr/>
            </a:pPr>
            <a:r>
              <a:rPr lang="en-US" sz="4400" dirty="0">
                <a:latin typeface="+mn-lt"/>
                <a:cs typeface="+mn-cs"/>
              </a:rPr>
              <a:t>of the utmost importance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9441"/>
          </a:xfrm>
        </p:spPr>
        <p:txBody>
          <a:bodyPr>
            <a:spAutoFit/>
          </a:bodyPr>
          <a:lstStyle/>
          <a:p>
            <a:pPr eaLnBrk="1" hangingPunct="1">
              <a:defRPr/>
            </a:pPr>
            <a:r>
              <a:rPr lang="en-US" sz="4400" dirty="0"/>
              <a:t>Incidental Or Essential?</a:t>
            </a:r>
          </a:p>
        </p:txBody>
      </p:sp>
      <p:sp>
        <p:nvSpPr>
          <p:cNvPr id="17411" name="Content Placeholder 2"/>
          <p:cNvSpPr>
            <a:spLocks noGrp="1"/>
          </p:cNvSpPr>
          <p:nvPr>
            <p:ph idx="1"/>
          </p:nvPr>
        </p:nvSpPr>
        <p:spPr>
          <a:xfrm>
            <a:off x="457200" y="1295400"/>
            <a:ext cx="8229600" cy="5013325"/>
          </a:xfrm>
        </p:spPr>
        <p:txBody>
          <a:bodyPr anchor="ctr"/>
          <a:lstStyle/>
          <a:p>
            <a:pPr eaLnBrk="1" hangingPunct="1">
              <a:spcBef>
                <a:spcPts val="2400"/>
              </a:spcBef>
            </a:pPr>
            <a:r>
              <a:rPr lang="en-US" altLang="en-US" sz="3200" dirty="0"/>
              <a:t>The incidental will vary from one example to the other</a:t>
            </a:r>
          </a:p>
          <a:p>
            <a:pPr eaLnBrk="1" hangingPunct="1">
              <a:spcBef>
                <a:spcPts val="2400"/>
              </a:spcBef>
            </a:pPr>
            <a:r>
              <a:rPr lang="en-US" altLang="en-US" sz="3200" dirty="0"/>
              <a:t>The incidental will never be a part of a command</a:t>
            </a:r>
          </a:p>
          <a:p>
            <a:pPr eaLnBrk="1" hangingPunct="1">
              <a:spcBef>
                <a:spcPts val="2400"/>
              </a:spcBef>
            </a:pPr>
            <a:r>
              <a:rPr lang="en-US" altLang="en-US" sz="3200" dirty="0"/>
              <a:t>If an act is symbolic, whatever things are necessary to the symbol are essentials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2119"/>
            <a:ext cx="8229600" cy="5973762"/>
          </a:xfrm>
        </p:spPr>
        <p:txBody>
          <a:bodyPr>
            <a:noAutofit/>
          </a:bodyPr>
          <a:lstStyle/>
          <a:p>
            <a:pPr eaLnBrk="1" hangingPunct="1">
              <a:defRPr/>
            </a:pPr>
            <a:r>
              <a:rPr lang="en-US" sz="7200" dirty="0"/>
              <a:t>A Distinction Between Permanent &amp; Temporary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9441"/>
          </a:xfrm>
        </p:spPr>
        <p:txBody>
          <a:bodyPr>
            <a:spAutoFit/>
          </a:bodyPr>
          <a:lstStyle/>
          <a:p>
            <a:pPr eaLnBrk="1" hangingPunct="1">
              <a:defRPr/>
            </a:pPr>
            <a:r>
              <a:rPr lang="en-US" sz="4400" dirty="0"/>
              <a:t>Permanent Or Temporary?</a:t>
            </a:r>
          </a:p>
        </p:txBody>
      </p:sp>
      <p:sp>
        <p:nvSpPr>
          <p:cNvPr id="19459" name="Content Placeholder 2"/>
          <p:cNvSpPr>
            <a:spLocks noGrp="1"/>
          </p:cNvSpPr>
          <p:nvPr>
            <p:ph idx="1"/>
          </p:nvPr>
        </p:nvSpPr>
        <p:spPr>
          <a:xfrm>
            <a:off x="457200" y="1371600"/>
            <a:ext cx="8229600" cy="4937125"/>
          </a:xfrm>
        </p:spPr>
        <p:txBody>
          <a:bodyPr/>
          <a:lstStyle/>
          <a:p>
            <a:pPr eaLnBrk="1" hangingPunct="1">
              <a:spcBef>
                <a:spcPts val="2400"/>
              </a:spcBef>
            </a:pPr>
            <a:r>
              <a:rPr lang="en-US" altLang="en-US" sz="3200"/>
              <a:t>Anything based solely upon custom is temporary.</a:t>
            </a:r>
          </a:p>
          <a:p>
            <a:pPr eaLnBrk="1" hangingPunct="1">
              <a:spcBef>
                <a:spcPts val="2400"/>
              </a:spcBef>
            </a:pPr>
            <a:r>
              <a:rPr lang="en-US" altLang="en-US" sz="3200"/>
              <a:t>Anything based upon temporary world conditions is temporary.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9441"/>
          </a:xfrm>
        </p:spPr>
        <p:txBody>
          <a:bodyPr>
            <a:spAutoFit/>
          </a:bodyPr>
          <a:lstStyle/>
          <a:p>
            <a:pPr eaLnBrk="1" hangingPunct="1">
              <a:defRPr/>
            </a:pPr>
            <a:r>
              <a:rPr lang="en-US" sz="4400" dirty="0"/>
              <a:t>Permanent Or Temporary?</a:t>
            </a:r>
          </a:p>
        </p:txBody>
      </p:sp>
      <p:sp>
        <p:nvSpPr>
          <p:cNvPr id="23555" name="Content Placeholder 2"/>
          <p:cNvSpPr>
            <a:spLocks noGrp="1"/>
          </p:cNvSpPr>
          <p:nvPr>
            <p:ph idx="1"/>
          </p:nvPr>
        </p:nvSpPr>
        <p:spPr>
          <a:xfrm>
            <a:off x="457200" y="1371600"/>
            <a:ext cx="8229600" cy="4937125"/>
          </a:xfrm>
        </p:spPr>
        <p:txBody>
          <a:bodyPr/>
          <a:lstStyle/>
          <a:p>
            <a:pPr eaLnBrk="1" hangingPunct="1">
              <a:spcBef>
                <a:spcPts val="2400"/>
              </a:spcBef>
            </a:pPr>
            <a:r>
              <a:rPr lang="en-US" altLang="en-US" sz="3200"/>
              <a:t>Anything based solely upon custom is temporary.</a:t>
            </a:r>
          </a:p>
          <a:p>
            <a:pPr eaLnBrk="1" hangingPunct="1">
              <a:spcBef>
                <a:spcPts val="2400"/>
              </a:spcBef>
            </a:pPr>
            <a:r>
              <a:rPr lang="en-US" altLang="en-US" sz="3200"/>
              <a:t>Anything based upon temporary world conditions is temporary.</a:t>
            </a:r>
          </a:p>
          <a:p>
            <a:pPr eaLnBrk="1" hangingPunct="1">
              <a:spcBef>
                <a:spcPts val="2400"/>
              </a:spcBef>
            </a:pPr>
            <a:r>
              <a:rPr lang="en-US" altLang="en-US" sz="3200"/>
              <a:t>Anything involving the miraculous is temporary.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9441"/>
          </a:xfrm>
        </p:spPr>
        <p:txBody>
          <a:bodyPr>
            <a:spAutoFit/>
          </a:bodyPr>
          <a:lstStyle/>
          <a:p>
            <a:pPr eaLnBrk="1" hangingPunct="1">
              <a:defRPr/>
            </a:pPr>
            <a:r>
              <a:rPr lang="en-US" sz="4400" dirty="0"/>
              <a:t>Permanent Or Temporary?</a:t>
            </a:r>
          </a:p>
        </p:txBody>
      </p:sp>
      <p:sp>
        <p:nvSpPr>
          <p:cNvPr id="27651" name="Content Placeholder 2"/>
          <p:cNvSpPr>
            <a:spLocks noGrp="1"/>
          </p:cNvSpPr>
          <p:nvPr>
            <p:ph idx="1"/>
          </p:nvPr>
        </p:nvSpPr>
        <p:spPr>
          <a:xfrm>
            <a:off x="457200" y="1371600"/>
            <a:ext cx="8229600" cy="4937125"/>
          </a:xfrm>
        </p:spPr>
        <p:txBody>
          <a:bodyPr/>
          <a:lstStyle/>
          <a:p>
            <a:pPr eaLnBrk="1" hangingPunct="1">
              <a:spcBef>
                <a:spcPts val="2400"/>
              </a:spcBef>
            </a:pPr>
            <a:r>
              <a:rPr lang="en-US" altLang="en-US" sz="3200"/>
              <a:t>Anything based solely upon custom is temporary.</a:t>
            </a:r>
          </a:p>
          <a:p>
            <a:pPr eaLnBrk="1" hangingPunct="1">
              <a:spcBef>
                <a:spcPts val="2400"/>
              </a:spcBef>
            </a:pPr>
            <a:r>
              <a:rPr lang="en-US" altLang="en-US" sz="3200"/>
              <a:t>Anything based upon temporary world conditions is temporary.</a:t>
            </a:r>
          </a:p>
          <a:p>
            <a:pPr eaLnBrk="1" hangingPunct="1">
              <a:spcBef>
                <a:spcPts val="2400"/>
              </a:spcBef>
            </a:pPr>
            <a:r>
              <a:rPr lang="en-US" altLang="en-US" sz="3200"/>
              <a:t>Anything involving the miraculous is temporary.</a:t>
            </a:r>
          </a:p>
          <a:p>
            <a:pPr eaLnBrk="1" hangingPunct="1">
              <a:spcBef>
                <a:spcPts val="2400"/>
              </a:spcBef>
            </a:pPr>
            <a:r>
              <a:rPr lang="en-US" altLang="en-US" sz="3200"/>
              <a:t>Anything involving living apostles is temporary.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311</TotalTime>
  <Words>3083</Words>
  <Application>Microsoft Office PowerPoint</Application>
  <PresentationFormat>On-screen Show (4:3)</PresentationFormat>
  <Paragraphs>186</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Lucida Sans</vt:lpstr>
      <vt:lpstr>Book Antiqua</vt:lpstr>
      <vt:lpstr>Wingdings 2</vt:lpstr>
      <vt:lpstr>Wingdings</vt:lpstr>
      <vt:lpstr>Wingdings 3</vt:lpstr>
      <vt:lpstr>Calibri</vt:lpstr>
      <vt:lpstr>Apex</vt:lpstr>
      <vt:lpstr>Biblical Examples</vt:lpstr>
      <vt:lpstr>A Distinction Between The Two Covenants</vt:lpstr>
      <vt:lpstr>A Distinction Between Incidental &amp; Essential</vt:lpstr>
      <vt:lpstr>Incidental</vt:lpstr>
      <vt:lpstr>Incidental Or Essential?</vt:lpstr>
      <vt:lpstr>A Distinction Between Permanent &amp; Temporary</vt:lpstr>
      <vt:lpstr>Permanent Or Temporary?</vt:lpstr>
      <vt:lpstr>Permanent Or Temporary?</vt:lpstr>
      <vt:lpstr>Permanent Or Temporary?</vt:lpstr>
      <vt:lpstr>Consider Biblical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Biblical Examples</dc:title>
  <dc:creator>dleehend</dc:creator>
  <cp:lastModifiedBy>Dan Henderson</cp:lastModifiedBy>
  <cp:revision>18</cp:revision>
  <dcterms:created xsi:type="dcterms:W3CDTF">2010-01-10T00:18:40Z</dcterms:created>
  <dcterms:modified xsi:type="dcterms:W3CDTF">2016-12-04T20:47:54Z</dcterms:modified>
</cp:coreProperties>
</file>