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72" r:id="rId2"/>
    <p:sldId id="257" r:id="rId3"/>
    <p:sldId id="273" r:id="rId4"/>
    <p:sldId id="265" r:id="rId5"/>
    <p:sldId id="274" r:id="rId6"/>
    <p:sldId id="266" r:id="rId7"/>
    <p:sldId id="276" r:id="rId8"/>
    <p:sldId id="275" r:id="rId9"/>
    <p:sldId id="258" r:id="rId10"/>
    <p:sldId id="267" r:id="rId11"/>
    <p:sldId id="268" r:id="rId12"/>
    <p:sldId id="269" r:id="rId13"/>
    <p:sldId id="270" r:id="rId14"/>
    <p:sldId id="271" r:id="rId15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Bitstream Vera Sans" pitchFamily="16" charset="0"/>
        <a:ea typeface="+mn-ea"/>
        <a:cs typeface="Bitstream Vera Sans" pitchFamily="16" charset="0"/>
      </a:defRPr>
    </a:lvl1pPr>
    <a:lvl2pPr marL="431800" indent="-215900" algn="l" defTabSz="457200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Bitstream Vera Sans" pitchFamily="16" charset="0"/>
        <a:ea typeface="+mn-ea"/>
        <a:cs typeface="Bitstream Vera Sans" pitchFamily="16" charset="0"/>
      </a:defRPr>
    </a:lvl2pPr>
    <a:lvl3pPr marL="647700" indent="-215900" algn="l" defTabSz="457200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Bitstream Vera Sans" pitchFamily="16" charset="0"/>
        <a:ea typeface="+mn-ea"/>
        <a:cs typeface="Bitstream Vera Sans" pitchFamily="16" charset="0"/>
      </a:defRPr>
    </a:lvl3pPr>
    <a:lvl4pPr marL="863600" indent="-215900" algn="l" defTabSz="457200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Bitstream Vera Sans" pitchFamily="16" charset="0"/>
        <a:ea typeface="+mn-ea"/>
        <a:cs typeface="Bitstream Vera Sans" pitchFamily="16" charset="0"/>
      </a:defRPr>
    </a:lvl4pPr>
    <a:lvl5pPr marL="1079500" indent="-215900" algn="l" defTabSz="457200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Bitstream Vera Sans" pitchFamily="16" charset="0"/>
        <a:ea typeface="+mn-ea"/>
        <a:cs typeface="Bitstream Vera Sans" pitchFamily="16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itstream Vera Sans" pitchFamily="16" charset="0"/>
        <a:ea typeface="+mn-ea"/>
        <a:cs typeface="Bitstream Vera Sans" pitchFamily="16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itstream Vera Sans" pitchFamily="16" charset="0"/>
        <a:ea typeface="+mn-ea"/>
        <a:cs typeface="Bitstream Vera Sans" pitchFamily="16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itstream Vera Sans" pitchFamily="16" charset="0"/>
        <a:ea typeface="+mn-ea"/>
        <a:cs typeface="Bitstream Vera Sans" pitchFamily="16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itstream Vera Sans" pitchFamily="16" charset="0"/>
        <a:ea typeface="+mn-ea"/>
        <a:cs typeface="Bitstream Vera Sans" pitchFamily="16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87" autoAdjust="0"/>
  </p:normalViewPr>
  <p:slideViewPr>
    <p:cSldViewPr>
      <p:cViewPr varScale="1">
        <p:scale>
          <a:sx n="70" d="100"/>
          <a:sy n="70" d="100"/>
        </p:scale>
        <p:origin x="206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Bitstream Vera Serif" pitchFamily="16" charset="0"/>
                <a:ea typeface="Bitstream Vera Sans" pitchFamily="16" charset="0"/>
                <a:cs typeface="Bitstream Vera Sans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Bitstream Vera Serif" pitchFamily="16" charset="0"/>
                <a:ea typeface="Bitstream Vera Sans" pitchFamily="16" charset="0"/>
                <a:cs typeface="Bitstream Vera Sans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Bitstream Vera Serif" pitchFamily="16" charset="0"/>
                <a:ea typeface="Bitstream Vera Sans" pitchFamily="16" charset="0"/>
                <a:cs typeface="Bitstream Vera Sans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Bitstream Vera Serif" pitchFamily="16" charset="0"/>
              </a:defRPr>
            </a:lvl1pPr>
          </a:lstStyle>
          <a:p>
            <a:fld id="{428D52EF-5F0B-441E-9F6E-D56286E3ACE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75813327-4CDC-47D4-B0AD-A4D8BEBC1AB5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1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>
                <a:latin typeface="Times New Roman" panose="02020603050405020304" pitchFamily="18" charset="0"/>
              </a:rPr>
              <a:t>Adam, Seth, Noah, Shem, Abraham, Isaac, Jacob</a:t>
            </a:r>
          </a:p>
        </p:txBody>
      </p:sp>
    </p:spTree>
    <p:extLst>
      <p:ext uri="{BB962C8B-B14F-4D97-AF65-F5344CB8AC3E}">
        <p14:creationId xmlns:p14="http://schemas.microsoft.com/office/powerpoint/2010/main" val="47750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25FED437-F0A3-4CF3-AA47-0CD7057E785A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F10FC758-2851-4B6C-8EFB-683384EF0F07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11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39618805-855F-44A7-9467-10DD92FF5995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12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A5ABB781-E946-4D95-9A3E-8C0352AF51A3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13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208B4BCF-7973-4E6E-9BD8-7B5678DBDC7B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14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FE02204F-D107-4FF7-880B-DCA444D17B1A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2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Adam, Seth, Noah, Shem, Abraham, Isaac, Jacob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Moses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FE02204F-D107-4FF7-880B-DCA444D17B1A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3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Adam, Seth, Noah, Shem, Abraham, Isaac, Jacob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Moses, Joshua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8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54C7DB55-CEB2-499C-9E64-81DC47A40260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4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FE02204F-D107-4FF7-880B-DCA444D17B1A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5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Adam, Seth, Noah, Shem, Abraham, Isaac, Jacob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Moses, Joshua</a:t>
            </a:r>
          </a:p>
          <a:p>
            <a:r>
              <a:rPr lang="en-US" altLang="en-US" dirty="0" err="1">
                <a:latin typeface="Times New Roman" panose="02020603050405020304" pitchFamily="18" charset="0"/>
              </a:rPr>
              <a:t>Othniel</a:t>
            </a:r>
            <a:r>
              <a:rPr lang="en-US" altLang="en-US" dirty="0">
                <a:latin typeface="Times New Roman" panose="02020603050405020304" pitchFamily="18" charset="0"/>
              </a:rPr>
              <a:t>, Ehud, </a:t>
            </a:r>
            <a:r>
              <a:rPr lang="en-US" altLang="en-US" dirty="0" err="1">
                <a:latin typeface="Times New Roman" panose="02020603050405020304" pitchFamily="18" charset="0"/>
              </a:rPr>
              <a:t>Shamgar</a:t>
            </a:r>
            <a:r>
              <a:rPr lang="en-US" altLang="en-US" dirty="0">
                <a:latin typeface="Times New Roman" panose="02020603050405020304" pitchFamily="18" charset="0"/>
              </a:rPr>
              <a:t>, Deborah, Gideon, Abimelech, Tola, Jair, Jephthah, </a:t>
            </a:r>
            <a:r>
              <a:rPr lang="en-US" altLang="en-US" dirty="0" err="1">
                <a:latin typeface="Times New Roman" panose="02020603050405020304" pitchFamily="18" charset="0"/>
              </a:rPr>
              <a:t>Ibzan</a:t>
            </a:r>
            <a:r>
              <a:rPr lang="en-US" altLang="en-US" dirty="0">
                <a:latin typeface="Times New Roman" panose="02020603050405020304" pitchFamily="18" charset="0"/>
              </a:rPr>
              <a:t>, Elon, Abdon, Samson, Eli and Samuel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Ruth &amp; Boaz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98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B1C7DD87-3E91-441A-978D-4B8549F6102B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6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en-US" dirty="0" err="1">
                <a:latin typeface="Times New Roman" panose="02020603050405020304" pitchFamily="18" charset="0"/>
              </a:rPr>
              <a:t>Othniel</a:t>
            </a:r>
            <a:r>
              <a:rPr lang="en-US" altLang="en-US" dirty="0">
                <a:latin typeface="Times New Roman" panose="02020603050405020304" pitchFamily="18" charset="0"/>
              </a:rPr>
              <a:t>, Ehud, </a:t>
            </a:r>
            <a:r>
              <a:rPr lang="en-US" altLang="en-US" dirty="0" err="1">
                <a:latin typeface="Times New Roman" panose="02020603050405020304" pitchFamily="18" charset="0"/>
              </a:rPr>
              <a:t>Shamgar</a:t>
            </a:r>
            <a:r>
              <a:rPr lang="en-US" altLang="en-US" dirty="0">
                <a:latin typeface="Times New Roman" panose="02020603050405020304" pitchFamily="18" charset="0"/>
              </a:rPr>
              <a:t>, Deborah, Gideon, Abimelech, Tola, Jair, Jephthah, </a:t>
            </a:r>
            <a:r>
              <a:rPr lang="en-US" altLang="en-US" dirty="0" err="1">
                <a:latin typeface="Times New Roman" panose="02020603050405020304" pitchFamily="18" charset="0"/>
              </a:rPr>
              <a:t>Ibzan</a:t>
            </a:r>
            <a:r>
              <a:rPr lang="en-US" altLang="en-US" dirty="0">
                <a:latin typeface="Times New Roman" panose="02020603050405020304" pitchFamily="18" charset="0"/>
              </a:rPr>
              <a:t>, Elon, Abdon, Samson, Eli and Samuel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75813327-4CDC-47D4-B0AD-A4D8BEBC1AB5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7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dirty="0">
                <a:latin typeface="Times New Roman" panose="02020603050405020304" pitchFamily="18" charset="0"/>
              </a:rPr>
              <a:t>Adam, Seth, Noah, Shem, Abraham, Isaac, Jacob</a:t>
            </a:r>
          </a:p>
        </p:txBody>
      </p:sp>
    </p:spTree>
    <p:extLst>
      <p:ext uri="{BB962C8B-B14F-4D97-AF65-F5344CB8AC3E}">
        <p14:creationId xmlns:p14="http://schemas.microsoft.com/office/powerpoint/2010/main" val="203205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FE02204F-D107-4FF7-880B-DCA444D17B1A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8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Adam, Seth, Noah, Shem, Abraham, Isaac, Jacob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Moses, Joshua</a:t>
            </a:r>
          </a:p>
          <a:p>
            <a:r>
              <a:rPr lang="en-US" altLang="en-US" dirty="0" err="1">
                <a:latin typeface="Times New Roman" panose="02020603050405020304" pitchFamily="18" charset="0"/>
              </a:rPr>
              <a:t>Othniel</a:t>
            </a:r>
            <a:r>
              <a:rPr lang="en-US" altLang="en-US" dirty="0">
                <a:latin typeface="Times New Roman" panose="02020603050405020304" pitchFamily="18" charset="0"/>
              </a:rPr>
              <a:t>, Ehud, </a:t>
            </a:r>
            <a:r>
              <a:rPr lang="en-US" altLang="en-US" dirty="0" err="1">
                <a:latin typeface="Times New Roman" panose="02020603050405020304" pitchFamily="18" charset="0"/>
              </a:rPr>
              <a:t>Shamgar</a:t>
            </a:r>
            <a:r>
              <a:rPr lang="en-US" altLang="en-US" dirty="0">
                <a:latin typeface="Times New Roman" panose="02020603050405020304" pitchFamily="18" charset="0"/>
              </a:rPr>
              <a:t>, Deborah, Gideon, Abimelech, Tola, Jair, Jephthah, </a:t>
            </a:r>
            <a:r>
              <a:rPr lang="en-US" altLang="en-US" dirty="0" err="1">
                <a:latin typeface="Times New Roman" panose="02020603050405020304" pitchFamily="18" charset="0"/>
              </a:rPr>
              <a:t>Ibzan</a:t>
            </a:r>
            <a:r>
              <a:rPr lang="en-US" altLang="en-US" dirty="0">
                <a:latin typeface="Times New Roman" panose="02020603050405020304" pitchFamily="18" charset="0"/>
              </a:rPr>
              <a:t>, Elon, Abdon, Samson, Eli and Samuel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Ruth &amp; Boaz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8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fld id="{D8BC788A-97D2-4233-94CA-A5FA2F004473}" type="slidenum">
              <a:rPr lang="en-GB" altLang="en-US">
                <a:solidFill>
                  <a:srgbClr val="000000"/>
                </a:solidFill>
                <a:latin typeface="Bitstream Vera Serif" pitchFamily="16" charset="0"/>
              </a:rPr>
              <a:pPr eaLnBrk="1"/>
              <a:t>9</a:t>
            </a:fld>
            <a:endParaRPr lang="en-GB" altLang="en-US">
              <a:solidFill>
                <a:srgbClr val="000000"/>
              </a:solidFill>
              <a:latin typeface="Bitstream Vera Serif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A2F5A-8749-4993-AEAE-C61CF0A418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473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2C484-8E86-4D41-9BC4-E6F6B7CB4B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316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C3A60-2601-4451-8E2D-D3C7C98758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744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B977C-586F-483D-BD1A-A08ACB3759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354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9A2E0-E954-44A5-9335-BE9C1385D0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3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E90EDB-FEE0-4785-B28E-CCF3854F16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75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6EAFC-E33C-4D3F-B5DA-E207C25658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141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66B4C-6458-4152-8F7B-18E8C310DA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438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35AB7-76FF-45D6-A394-FF3FDC770A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372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EC4A1-D275-438F-9531-E33D5EE5A2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668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68448-A6F9-41A3-BA27-B7F377BE6B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74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FFFFFF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latin typeface="Bitstream Vera Serif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FFFFFF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Bitstream Vera Serif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FFFFFF"/>
              </a:buClr>
              <a:defRPr sz="1400">
                <a:solidFill>
                  <a:srgbClr val="FFFFFF"/>
                </a:solidFill>
                <a:latin typeface="Bitstream Vera Serif" pitchFamily="16" charset="0"/>
              </a:defRPr>
            </a:lvl1pPr>
          </a:lstStyle>
          <a:p>
            <a:fld id="{BDB5FA22-A9A8-4F98-A8C3-D84568C20BB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400">
          <a:solidFill>
            <a:srgbClr val="FFFFFF"/>
          </a:solidFill>
          <a:latin typeface="Bitstream Vera Sans" pitchFamily="16" charset="0"/>
          <a:ea typeface="Bitstream Vera Sans" pitchFamily="16" charset="0"/>
          <a:cs typeface="Bitstream Vera Sans" pitchFamily="16" charset="0"/>
        </a:defRPr>
      </a:lvl2pPr>
      <a:lvl3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400">
          <a:solidFill>
            <a:srgbClr val="FFFFFF"/>
          </a:solidFill>
          <a:latin typeface="Bitstream Vera Sans" pitchFamily="16" charset="0"/>
          <a:ea typeface="Bitstream Vera Sans" pitchFamily="16" charset="0"/>
          <a:cs typeface="Bitstream Vera Sans" pitchFamily="16" charset="0"/>
        </a:defRPr>
      </a:lvl3pPr>
      <a:lvl4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400">
          <a:solidFill>
            <a:srgbClr val="FFFFFF"/>
          </a:solidFill>
          <a:latin typeface="Bitstream Vera Sans" pitchFamily="16" charset="0"/>
          <a:ea typeface="Bitstream Vera Sans" pitchFamily="16" charset="0"/>
          <a:cs typeface="Bitstream Vera Sans" pitchFamily="16" charset="0"/>
        </a:defRPr>
      </a:lvl4pPr>
      <a:lvl5pPr algn="ctr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panose="05000000000000000000" pitchFamily="2" charset="2"/>
        <a:defRPr sz="4400">
          <a:solidFill>
            <a:srgbClr val="FFFFFF"/>
          </a:solidFill>
          <a:latin typeface="Bitstream Vera Sans" pitchFamily="16" charset="0"/>
          <a:ea typeface="Bitstream Vera Sans" pitchFamily="16" charset="0"/>
          <a:cs typeface="Bitstream Vera Sans" pitchFamily="16" charset="0"/>
        </a:defRPr>
      </a:lvl5pPr>
      <a:lvl6pPr marL="1536700" indent="-2159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4400">
          <a:solidFill>
            <a:srgbClr val="FFFFFF"/>
          </a:solidFill>
          <a:latin typeface="Bitstream Vera Sans" pitchFamily="16" charset="0"/>
          <a:ea typeface="Bitstream Vera Sans" pitchFamily="16" charset="0"/>
          <a:cs typeface="Bitstream Vera Sans" pitchFamily="16" charset="0"/>
        </a:defRPr>
      </a:lvl6pPr>
      <a:lvl7pPr marL="1993900" indent="-2159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4400">
          <a:solidFill>
            <a:srgbClr val="FFFFFF"/>
          </a:solidFill>
          <a:latin typeface="Bitstream Vera Sans" pitchFamily="16" charset="0"/>
          <a:ea typeface="Bitstream Vera Sans" pitchFamily="16" charset="0"/>
          <a:cs typeface="Bitstream Vera Sans" pitchFamily="16" charset="0"/>
        </a:defRPr>
      </a:lvl7pPr>
      <a:lvl8pPr marL="2451100" indent="-2159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4400">
          <a:solidFill>
            <a:srgbClr val="FFFFFF"/>
          </a:solidFill>
          <a:latin typeface="Bitstream Vera Sans" pitchFamily="16" charset="0"/>
          <a:ea typeface="Bitstream Vera Sans" pitchFamily="16" charset="0"/>
          <a:cs typeface="Bitstream Vera Sans" pitchFamily="16" charset="0"/>
        </a:defRPr>
      </a:lvl8pPr>
      <a:lvl9pPr marL="2908300" indent="-215900" algn="ctr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Wingdings" charset="2"/>
        <a:defRPr sz="4400">
          <a:solidFill>
            <a:srgbClr val="FFFFFF"/>
          </a:solidFill>
          <a:latin typeface="Bitstream Vera Sans" pitchFamily="16" charset="0"/>
          <a:ea typeface="Bitstream Vera Sans" pitchFamily="16" charset="0"/>
          <a:cs typeface="Bitstream Vera Sans" pitchFamily="16" charset="0"/>
        </a:defRPr>
      </a:lvl9pPr>
    </p:titleStyle>
    <p:bodyStyle>
      <a:lvl1pPr marL="431800" indent="-32385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FFFFFF"/>
        </a:buClr>
        <a:buSzPct val="45000"/>
        <a:buFont typeface="Wingdings" panose="05000000000000000000" pitchFamily="2" charset="2"/>
        <a:buChar char="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FFFFFF"/>
        </a:buClr>
        <a:buSzPct val="75000"/>
        <a:buFont typeface="Symbol" panose="05050102010706020507" pitchFamily="18" charset="2"/>
        <a:buChar char="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295400" indent="-2159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Wingdings" panose="05000000000000000000" pitchFamily="2" charset="2"/>
        <a:buChar char="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727200" indent="-2159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ymbol" panose="05050102010706020507" pitchFamily="18" charset="2"/>
        <a:buChar char="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159000" indent="-2159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panose="05000000000000000000" pitchFamily="2" charset="2"/>
        <a:buChar char="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charset="2"/>
        <a:buChar char="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charset="2"/>
        <a:buChar char="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charset="2"/>
        <a:buChar char="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Wingdings" charset="2"/>
        <a:buChar char="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 flipV="1">
            <a:off x="2651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 flipV="1">
            <a:off x="5851525" y="2284413"/>
            <a:ext cx="1588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 flipV="1">
            <a:off x="749776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 flipV="1">
            <a:off x="8504238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98028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228600" y="3657600"/>
            <a:ext cx="9737725" cy="722313"/>
          </a:xfrm>
          <a:prstGeom prst="homePlate">
            <a:avLst>
              <a:gd name="adj" fmla="val 1716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7962900" y="3697288"/>
            <a:ext cx="12588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3600" b="1">
                <a:solidFill>
                  <a:srgbClr val="800000"/>
                </a:solidFill>
              </a:rPr>
              <a:t>Job?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1365250" y="2351088"/>
            <a:ext cx="3238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Antediluvian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(before the flood)</a:t>
            </a:r>
            <a:r>
              <a:rPr lang="ar-SA" altLang="en-US" sz="2400" b="1">
                <a:solidFill>
                  <a:srgbClr val="FFFFFF"/>
                </a:solidFill>
              </a:rPr>
              <a:t>‏</a:t>
            </a:r>
            <a:endParaRPr lang="en-GB" altLang="en-US" sz="2400" b="1">
              <a:solidFill>
                <a:srgbClr val="FFFFFF"/>
              </a:solidFill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-9525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4219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363538" y="0"/>
            <a:ext cx="54991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4800" b="1">
                <a:solidFill>
                  <a:srgbClr val="FFFFFF"/>
                </a:solidFill>
              </a:rPr>
              <a:t>Patriarchal Age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3600" b="1">
                <a:solidFill>
                  <a:srgbClr val="FFFFFF"/>
                </a:solidFill>
              </a:rPr>
              <a:t>2700 Years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9061450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1491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7991475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1921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6983413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2136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5338763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2563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5884863" y="2438400"/>
            <a:ext cx="15509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Post-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diluvian</a:t>
            </a:r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8489950" y="2559050"/>
            <a:ext cx="13160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Egyptian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Bondage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7478713" y="2519363"/>
            <a:ext cx="10572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Fathers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of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Israel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6627813" y="7234238"/>
            <a:ext cx="34877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All dates are approximations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3938588" y="3694113"/>
            <a:ext cx="22034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3600" b="1">
                <a:solidFill>
                  <a:srgbClr val="800000"/>
                </a:solidFill>
              </a:rPr>
              <a:t>Genesis</a:t>
            </a:r>
          </a:p>
        </p:txBody>
      </p:sp>
      <p:sp>
        <p:nvSpPr>
          <p:cNvPr id="2069" name="Line 20"/>
          <p:cNvSpPr>
            <a:spLocks noChangeShapeType="1"/>
          </p:cNvSpPr>
          <p:nvPr/>
        </p:nvSpPr>
        <p:spPr bwMode="auto">
          <a:xfrm flipV="1">
            <a:off x="5851525" y="4341813"/>
            <a:ext cx="1588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08613" y="5719763"/>
            <a:ext cx="8905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Flood</a:t>
            </a:r>
          </a:p>
        </p:txBody>
      </p:sp>
      <p:sp>
        <p:nvSpPr>
          <p:cNvPr id="2071" name="Line 22"/>
          <p:cNvSpPr>
            <a:spLocks noChangeShapeType="1"/>
          </p:cNvSpPr>
          <p:nvPr/>
        </p:nvSpPr>
        <p:spPr bwMode="auto">
          <a:xfrm flipV="1">
            <a:off x="7497763" y="43418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540500" y="5707063"/>
            <a:ext cx="13414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Call of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Abraham</a:t>
            </a:r>
          </a:p>
        </p:txBody>
      </p:sp>
      <p:sp>
        <p:nvSpPr>
          <p:cNvPr id="2073" name="Line 24"/>
          <p:cNvSpPr>
            <a:spLocks noChangeShapeType="1"/>
          </p:cNvSpPr>
          <p:nvPr/>
        </p:nvSpPr>
        <p:spPr bwMode="auto">
          <a:xfrm flipV="1">
            <a:off x="8504238" y="43418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7940675" y="5719763"/>
            <a:ext cx="11239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7 Year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Famine</a:t>
            </a:r>
          </a:p>
        </p:txBody>
      </p:sp>
      <p:sp>
        <p:nvSpPr>
          <p:cNvPr id="2075" name="Line 26"/>
          <p:cNvSpPr>
            <a:spLocks noChangeShapeType="1"/>
          </p:cNvSpPr>
          <p:nvPr/>
        </p:nvSpPr>
        <p:spPr bwMode="auto">
          <a:xfrm flipV="1">
            <a:off x="9802813" y="43418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9067800" y="5721350"/>
            <a:ext cx="11033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The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Exodus</a:t>
            </a: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flipV="1">
            <a:off x="265113" y="43418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-11113" y="5705475"/>
            <a:ext cx="12779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Creation</a:t>
            </a:r>
          </a:p>
        </p:txBody>
      </p:sp>
    </p:spTree>
    <p:extLst>
      <p:ext uri="{BB962C8B-B14F-4D97-AF65-F5344CB8AC3E}">
        <p14:creationId xmlns:p14="http://schemas.microsoft.com/office/powerpoint/2010/main" val="15675095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4288"/>
            <a:ext cx="59182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14288"/>
            <a:ext cx="5837237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588"/>
            <a:ext cx="5600700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4288"/>
            <a:ext cx="57896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25400"/>
            <a:ext cx="5553075" cy="75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 flipV="1">
            <a:off x="2651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V="1">
            <a:off x="149066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27013" y="2552700"/>
            <a:ext cx="12969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400" b="1">
                <a:solidFill>
                  <a:srgbClr val="FFFFFF"/>
                </a:solidFill>
              </a:rPr>
              <a:t>Wilderness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400" b="1">
                <a:solidFill>
                  <a:srgbClr val="FFFFFF"/>
                </a:solidFill>
              </a:rPr>
              <a:t>Wandering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-9525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1491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060825" y="0"/>
            <a:ext cx="40830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4800" b="1">
                <a:solidFill>
                  <a:srgbClr val="FFFFFF"/>
                </a:solidFill>
              </a:rPr>
              <a:t>Mosaic Age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3600" b="1">
                <a:solidFill>
                  <a:srgbClr val="FFFFFF"/>
                </a:solidFill>
              </a:rPr>
              <a:t>1400 Years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976313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1451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228600" y="3657600"/>
            <a:ext cx="1408176" cy="722313"/>
          </a:xfrm>
          <a:prstGeom prst="chevron">
            <a:avLst>
              <a:gd name="adj" fmla="val 1479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228600" y="4370388"/>
            <a:ext cx="1262063" cy="65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88" name="AutoShape 15"/>
          <p:cNvSpPr>
            <a:spLocks noChangeArrowheads="1"/>
          </p:cNvSpPr>
          <p:nvPr/>
        </p:nvSpPr>
        <p:spPr bwMode="auto">
          <a:xfrm>
            <a:off x="1454151" y="4333875"/>
            <a:ext cx="766761" cy="695325"/>
          </a:xfrm>
          <a:prstGeom prst="rtTriangl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92" name="Text Box 19"/>
          <p:cNvSpPr txBox="1">
            <a:spLocks noChangeArrowheads="1"/>
          </p:cNvSpPr>
          <p:nvPr/>
        </p:nvSpPr>
        <p:spPr bwMode="auto">
          <a:xfrm>
            <a:off x="228600" y="3630613"/>
            <a:ext cx="1209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Exodus</a:t>
            </a:r>
          </a:p>
        </p:txBody>
      </p:sp>
      <p:sp>
        <p:nvSpPr>
          <p:cNvPr id="3093" name="Text Box 20"/>
          <p:cNvSpPr txBox="1">
            <a:spLocks noChangeArrowheads="1"/>
          </p:cNvSpPr>
          <p:nvPr/>
        </p:nvSpPr>
        <p:spPr bwMode="auto">
          <a:xfrm>
            <a:off x="228600" y="4068763"/>
            <a:ext cx="14589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Leviticus</a:t>
            </a:r>
          </a:p>
        </p:txBody>
      </p:sp>
      <p:sp>
        <p:nvSpPr>
          <p:cNvPr id="3094" name="Text Box 21"/>
          <p:cNvSpPr txBox="1">
            <a:spLocks noChangeArrowheads="1"/>
          </p:cNvSpPr>
          <p:nvPr/>
        </p:nvSpPr>
        <p:spPr bwMode="auto">
          <a:xfrm>
            <a:off x="6627813" y="7235825"/>
            <a:ext cx="34877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All dates are approximations</a:t>
            </a:r>
          </a:p>
        </p:txBody>
      </p:sp>
      <p:sp>
        <p:nvSpPr>
          <p:cNvPr id="3095" name="Line 22"/>
          <p:cNvSpPr>
            <a:spLocks noChangeShapeType="1"/>
          </p:cNvSpPr>
          <p:nvPr/>
        </p:nvSpPr>
        <p:spPr bwMode="auto">
          <a:xfrm flipV="1">
            <a:off x="265113" y="4935538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Text Box 23"/>
          <p:cNvSpPr txBox="1">
            <a:spLocks noChangeArrowheads="1"/>
          </p:cNvSpPr>
          <p:nvPr/>
        </p:nvSpPr>
        <p:spPr bwMode="auto">
          <a:xfrm>
            <a:off x="-7938" y="6313488"/>
            <a:ext cx="110331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The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Exodus</a:t>
            </a:r>
          </a:p>
        </p:txBody>
      </p:sp>
      <p:sp>
        <p:nvSpPr>
          <p:cNvPr id="3091" name="Text Box 18"/>
          <p:cNvSpPr txBox="1">
            <a:spLocks noChangeArrowheads="1"/>
          </p:cNvSpPr>
          <p:nvPr/>
        </p:nvSpPr>
        <p:spPr bwMode="auto">
          <a:xfrm>
            <a:off x="228601" y="4397375"/>
            <a:ext cx="176276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Numbers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Deuteronomy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 flipV="1">
            <a:off x="2651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V="1">
            <a:off x="149066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flipV="1">
            <a:off x="2679700" y="2284413"/>
            <a:ext cx="1588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27013" y="2552700"/>
            <a:ext cx="12969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400" b="1">
                <a:solidFill>
                  <a:srgbClr val="FFFFFF"/>
                </a:solidFill>
              </a:rPr>
              <a:t>Wilderness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400" b="1">
                <a:solidFill>
                  <a:srgbClr val="FFFFFF"/>
                </a:solidFill>
              </a:rPr>
              <a:t>Wandering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-9525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1491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060825" y="0"/>
            <a:ext cx="40830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4800" b="1">
                <a:solidFill>
                  <a:srgbClr val="FFFFFF"/>
                </a:solidFill>
              </a:rPr>
              <a:t>Mosaic Age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3600" b="1">
                <a:solidFill>
                  <a:srgbClr val="FFFFFF"/>
                </a:solidFill>
              </a:rPr>
              <a:t>1400 Years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2166938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1400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976313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1451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1447800" y="2492375"/>
            <a:ext cx="12588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Conquest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of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Canaan</a:t>
            </a: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228601" y="3657600"/>
            <a:ext cx="2601912" cy="722313"/>
          </a:xfrm>
          <a:prstGeom prst="chevron">
            <a:avLst>
              <a:gd name="adj" fmla="val 1479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228600" y="4370388"/>
            <a:ext cx="1262063" cy="65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88" name="AutoShape 15"/>
          <p:cNvSpPr>
            <a:spLocks noChangeArrowheads="1"/>
          </p:cNvSpPr>
          <p:nvPr/>
        </p:nvSpPr>
        <p:spPr bwMode="auto">
          <a:xfrm>
            <a:off x="1454151" y="4333875"/>
            <a:ext cx="768096" cy="695325"/>
          </a:xfrm>
          <a:prstGeom prst="rtTriangl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89" name="Text Box 16"/>
          <p:cNvSpPr txBox="1">
            <a:spLocks noChangeArrowheads="1"/>
          </p:cNvSpPr>
          <p:nvPr/>
        </p:nvSpPr>
        <p:spPr bwMode="auto">
          <a:xfrm>
            <a:off x="1624013" y="3817938"/>
            <a:ext cx="11366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Joshua</a:t>
            </a:r>
          </a:p>
        </p:txBody>
      </p:sp>
      <p:sp>
        <p:nvSpPr>
          <p:cNvPr id="3092" name="Text Box 19"/>
          <p:cNvSpPr txBox="1">
            <a:spLocks noChangeArrowheads="1"/>
          </p:cNvSpPr>
          <p:nvPr/>
        </p:nvSpPr>
        <p:spPr bwMode="auto">
          <a:xfrm>
            <a:off x="228600" y="3630613"/>
            <a:ext cx="1209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Exodus</a:t>
            </a:r>
          </a:p>
        </p:txBody>
      </p:sp>
      <p:sp>
        <p:nvSpPr>
          <p:cNvPr id="3093" name="Text Box 20"/>
          <p:cNvSpPr txBox="1">
            <a:spLocks noChangeArrowheads="1"/>
          </p:cNvSpPr>
          <p:nvPr/>
        </p:nvSpPr>
        <p:spPr bwMode="auto">
          <a:xfrm>
            <a:off x="228600" y="4068763"/>
            <a:ext cx="14589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Leviticus</a:t>
            </a:r>
          </a:p>
        </p:txBody>
      </p:sp>
      <p:sp>
        <p:nvSpPr>
          <p:cNvPr id="3094" name="Text Box 21"/>
          <p:cNvSpPr txBox="1">
            <a:spLocks noChangeArrowheads="1"/>
          </p:cNvSpPr>
          <p:nvPr/>
        </p:nvSpPr>
        <p:spPr bwMode="auto">
          <a:xfrm>
            <a:off x="6627813" y="7235825"/>
            <a:ext cx="34877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All dates are approximations</a:t>
            </a:r>
          </a:p>
        </p:txBody>
      </p:sp>
      <p:sp>
        <p:nvSpPr>
          <p:cNvPr id="3095" name="Line 22"/>
          <p:cNvSpPr>
            <a:spLocks noChangeShapeType="1"/>
          </p:cNvSpPr>
          <p:nvPr/>
        </p:nvSpPr>
        <p:spPr bwMode="auto">
          <a:xfrm flipV="1">
            <a:off x="265113" y="4935538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Text Box 23"/>
          <p:cNvSpPr txBox="1">
            <a:spLocks noChangeArrowheads="1"/>
          </p:cNvSpPr>
          <p:nvPr/>
        </p:nvSpPr>
        <p:spPr bwMode="auto">
          <a:xfrm>
            <a:off x="-7938" y="6313488"/>
            <a:ext cx="110331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The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Exodus</a:t>
            </a:r>
          </a:p>
        </p:txBody>
      </p:sp>
      <p:sp>
        <p:nvSpPr>
          <p:cNvPr id="3097" name="Line 24"/>
          <p:cNvSpPr>
            <a:spLocks noChangeShapeType="1"/>
          </p:cNvSpPr>
          <p:nvPr/>
        </p:nvSpPr>
        <p:spPr bwMode="auto">
          <a:xfrm flipV="1">
            <a:off x="1490663" y="4935538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5"/>
          <p:cNvSpPr txBox="1">
            <a:spLocks noChangeArrowheads="1"/>
          </p:cNvSpPr>
          <p:nvPr/>
        </p:nvSpPr>
        <p:spPr bwMode="auto">
          <a:xfrm>
            <a:off x="1027113" y="6299200"/>
            <a:ext cx="12938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Crossing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Jordan</a:t>
            </a:r>
          </a:p>
        </p:txBody>
      </p:sp>
      <p:sp>
        <p:nvSpPr>
          <p:cNvPr id="3091" name="Text Box 18"/>
          <p:cNvSpPr txBox="1">
            <a:spLocks noChangeArrowheads="1"/>
          </p:cNvSpPr>
          <p:nvPr/>
        </p:nvSpPr>
        <p:spPr bwMode="auto">
          <a:xfrm>
            <a:off x="228600" y="4397375"/>
            <a:ext cx="17764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Numbers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Deuteronomy</a:t>
            </a:r>
          </a:p>
        </p:txBody>
      </p:sp>
    </p:spTree>
    <p:extLst>
      <p:ext uri="{BB962C8B-B14F-4D97-AF65-F5344CB8AC3E}">
        <p14:creationId xmlns:p14="http://schemas.microsoft.com/office/powerpoint/2010/main" val="88405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11113"/>
            <a:ext cx="580707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 flipV="1">
            <a:off x="2651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V="1">
            <a:off x="149066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flipV="1">
            <a:off x="2679700" y="2284413"/>
            <a:ext cx="1588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 flipV="1">
            <a:off x="98028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27013" y="2552700"/>
            <a:ext cx="12969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400" b="1">
                <a:solidFill>
                  <a:srgbClr val="FFFFFF"/>
                </a:solidFill>
              </a:rPr>
              <a:t>Wilderness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400" b="1">
                <a:solidFill>
                  <a:srgbClr val="FFFFFF"/>
                </a:solidFill>
              </a:rPr>
              <a:t>Wandering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-9525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1491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060825" y="0"/>
            <a:ext cx="40830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4800" b="1">
                <a:solidFill>
                  <a:srgbClr val="FFFFFF"/>
                </a:solidFill>
              </a:rPr>
              <a:t>Mosaic Age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3600" b="1">
                <a:solidFill>
                  <a:srgbClr val="FFFFFF"/>
                </a:solidFill>
              </a:rPr>
              <a:t>1400 Years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9197975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1095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2166938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1400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976313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1451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4525963" y="2667000"/>
            <a:ext cx="3679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Period of the Judges</a:t>
            </a:r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1447800" y="2492375"/>
            <a:ext cx="12588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Conquest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of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Canaan</a:t>
            </a: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228600" y="3657600"/>
            <a:ext cx="9737725" cy="722313"/>
          </a:xfrm>
          <a:prstGeom prst="chevron">
            <a:avLst>
              <a:gd name="adj" fmla="val 1479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228600" y="4370388"/>
            <a:ext cx="1262063" cy="65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88" name="AutoShape 15"/>
          <p:cNvSpPr>
            <a:spLocks noChangeArrowheads="1"/>
          </p:cNvSpPr>
          <p:nvPr/>
        </p:nvSpPr>
        <p:spPr bwMode="auto">
          <a:xfrm>
            <a:off x="1454151" y="4333875"/>
            <a:ext cx="768096" cy="695325"/>
          </a:xfrm>
          <a:prstGeom prst="rtTriangl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89" name="Text Box 16"/>
          <p:cNvSpPr txBox="1">
            <a:spLocks noChangeArrowheads="1"/>
          </p:cNvSpPr>
          <p:nvPr/>
        </p:nvSpPr>
        <p:spPr bwMode="auto">
          <a:xfrm>
            <a:off x="1624013" y="3817938"/>
            <a:ext cx="11366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Joshua</a:t>
            </a:r>
          </a:p>
        </p:txBody>
      </p:sp>
      <p:sp>
        <p:nvSpPr>
          <p:cNvPr id="3090" name="Text Box 17"/>
          <p:cNvSpPr txBox="1">
            <a:spLocks noChangeArrowheads="1"/>
          </p:cNvSpPr>
          <p:nvPr/>
        </p:nvSpPr>
        <p:spPr bwMode="auto">
          <a:xfrm>
            <a:off x="4299585" y="3657601"/>
            <a:ext cx="1674812" cy="71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Judges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Ruth</a:t>
            </a:r>
          </a:p>
        </p:txBody>
      </p:sp>
      <p:sp>
        <p:nvSpPr>
          <p:cNvPr id="3092" name="Text Box 19"/>
          <p:cNvSpPr txBox="1">
            <a:spLocks noChangeArrowheads="1"/>
          </p:cNvSpPr>
          <p:nvPr/>
        </p:nvSpPr>
        <p:spPr bwMode="auto">
          <a:xfrm>
            <a:off x="228600" y="3630613"/>
            <a:ext cx="1209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Exodus</a:t>
            </a:r>
          </a:p>
        </p:txBody>
      </p:sp>
      <p:sp>
        <p:nvSpPr>
          <p:cNvPr id="3093" name="Text Box 20"/>
          <p:cNvSpPr txBox="1">
            <a:spLocks noChangeArrowheads="1"/>
          </p:cNvSpPr>
          <p:nvPr/>
        </p:nvSpPr>
        <p:spPr bwMode="auto">
          <a:xfrm>
            <a:off x="228600" y="4068763"/>
            <a:ext cx="14589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Leviticus</a:t>
            </a:r>
          </a:p>
        </p:txBody>
      </p:sp>
      <p:sp>
        <p:nvSpPr>
          <p:cNvPr id="3094" name="Text Box 21"/>
          <p:cNvSpPr txBox="1">
            <a:spLocks noChangeArrowheads="1"/>
          </p:cNvSpPr>
          <p:nvPr/>
        </p:nvSpPr>
        <p:spPr bwMode="auto">
          <a:xfrm>
            <a:off x="6627813" y="7235825"/>
            <a:ext cx="34877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All dates are approximations</a:t>
            </a:r>
          </a:p>
        </p:txBody>
      </p:sp>
      <p:sp>
        <p:nvSpPr>
          <p:cNvPr id="3095" name="Line 22"/>
          <p:cNvSpPr>
            <a:spLocks noChangeShapeType="1"/>
          </p:cNvSpPr>
          <p:nvPr/>
        </p:nvSpPr>
        <p:spPr bwMode="auto">
          <a:xfrm flipV="1">
            <a:off x="265113" y="4935538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Text Box 23"/>
          <p:cNvSpPr txBox="1">
            <a:spLocks noChangeArrowheads="1"/>
          </p:cNvSpPr>
          <p:nvPr/>
        </p:nvSpPr>
        <p:spPr bwMode="auto">
          <a:xfrm>
            <a:off x="-7938" y="6313488"/>
            <a:ext cx="110331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The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Exodus</a:t>
            </a:r>
          </a:p>
        </p:txBody>
      </p:sp>
      <p:sp>
        <p:nvSpPr>
          <p:cNvPr id="3097" name="Line 24"/>
          <p:cNvSpPr>
            <a:spLocks noChangeShapeType="1"/>
          </p:cNvSpPr>
          <p:nvPr/>
        </p:nvSpPr>
        <p:spPr bwMode="auto">
          <a:xfrm flipV="1">
            <a:off x="1490663" y="4935538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5"/>
          <p:cNvSpPr txBox="1">
            <a:spLocks noChangeArrowheads="1"/>
          </p:cNvSpPr>
          <p:nvPr/>
        </p:nvSpPr>
        <p:spPr bwMode="auto">
          <a:xfrm>
            <a:off x="1027113" y="6299200"/>
            <a:ext cx="12938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Crossing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Jordan</a:t>
            </a:r>
          </a:p>
        </p:txBody>
      </p:sp>
      <p:sp>
        <p:nvSpPr>
          <p:cNvPr id="3091" name="Text Box 18"/>
          <p:cNvSpPr txBox="1">
            <a:spLocks noChangeArrowheads="1"/>
          </p:cNvSpPr>
          <p:nvPr/>
        </p:nvSpPr>
        <p:spPr bwMode="auto">
          <a:xfrm>
            <a:off x="228600" y="4397375"/>
            <a:ext cx="17764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Numbers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Deuteronomy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550819" y="3657600"/>
            <a:ext cx="1674812" cy="722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1Samuel 1-8</a:t>
            </a:r>
          </a:p>
        </p:txBody>
      </p:sp>
    </p:spTree>
    <p:extLst>
      <p:ext uri="{BB962C8B-B14F-4D97-AF65-F5344CB8AC3E}">
        <p14:creationId xmlns:p14="http://schemas.microsoft.com/office/powerpoint/2010/main" val="2097862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1113"/>
            <a:ext cx="5815013" cy="75596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2712" y="3475037"/>
            <a:ext cx="533400" cy="18094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12700" dist="50800" dir="5400000" sx="60000" sy="60000" algn="ctr" rotWithShape="0">
              <a:schemeClr val="bg2">
                <a:lumMod val="40000"/>
                <a:lumOff val="60000"/>
              </a:schemeClr>
            </a:outerShdw>
          </a:effectLst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700" b="1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Abimelech</a:t>
            </a:r>
          </a:p>
          <a:p>
            <a:pPr algn="ctr"/>
            <a:r>
              <a:rPr lang="en-US" sz="500" i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Judges 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/>
          <p:cNvSpPr>
            <a:spLocks noChangeShapeType="1"/>
          </p:cNvSpPr>
          <p:nvPr/>
        </p:nvSpPr>
        <p:spPr bwMode="auto">
          <a:xfrm flipV="1">
            <a:off x="2651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 flipV="1">
            <a:off x="5851525" y="2284413"/>
            <a:ext cx="1588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 flipV="1">
            <a:off x="749776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 flipV="1">
            <a:off x="8504238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98028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228600" y="3657600"/>
            <a:ext cx="9737725" cy="722313"/>
          </a:xfrm>
          <a:prstGeom prst="homePlate">
            <a:avLst>
              <a:gd name="adj" fmla="val 1716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7962900" y="3697288"/>
            <a:ext cx="12588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3600" b="1">
                <a:solidFill>
                  <a:srgbClr val="800000"/>
                </a:solidFill>
              </a:rPr>
              <a:t>Job?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1365250" y="2351088"/>
            <a:ext cx="3238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Antediluvian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(before the flood)</a:t>
            </a:r>
            <a:r>
              <a:rPr lang="ar-SA" altLang="en-US" sz="2400" b="1">
                <a:solidFill>
                  <a:srgbClr val="FFFFFF"/>
                </a:solidFill>
              </a:rPr>
              <a:t>‏</a:t>
            </a:r>
            <a:endParaRPr lang="en-GB" altLang="en-US" sz="2400" b="1">
              <a:solidFill>
                <a:srgbClr val="FFFFFF"/>
              </a:solidFill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-9525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4219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363538" y="0"/>
            <a:ext cx="54991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4800" b="1">
                <a:solidFill>
                  <a:srgbClr val="FFFFFF"/>
                </a:solidFill>
              </a:rPr>
              <a:t>Patriarchal Age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3600" b="1">
                <a:solidFill>
                  <a:srgbClr val="FFFFFF"/>
                </a:solidFill>
              </a:rPr>
              <a:t>2700 Years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9061450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1491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7991475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1921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6983413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2136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5338763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2563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5884863" y="2438400"/>
            <a:ext cx="15509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Post-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diluvian</a:t>
            </a:r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8489950" y="2559050"/>
            <a:ext cx="13160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Egyptian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Bondage</a:t>
            </a: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7478713" y="2519363"/>
            <a:ext cx="10572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Fathers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of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Israel</a:t>
            </a:r>
          </a:p>
        </p:txBody>
      </p:sp>
      <p:sp>
        <p:nvSpPr>
          <p:cNvPr id="2067" name="Text Box 18"/>
          <p:cNvSpPr txBox="1">
            <a:spLocks noChangeArrowheads="1"/>
          </p:cNvSpPr>
          <p:nvPr/>
        </p:nvSpPr>
        <p:spPr bwMode="auto">
          <a:xfrm>
            <a:off x="6627813" y="7234238"/>
            <a:ext cx="34877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All dates are approximations</a:t>
            </a:r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3938588" y="3694113"/>
            <a:ext cx="22034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3600" b="1">
                <a:solidFill>
                  <a:srgbClr val="800000"/>
                </a:solidFill>
              </a:rPr>
              <a:t>Genesis</a:t>
            </a:r>
          </a:p>
        </p:txBody>
      </p:sp>
      <p:sp>
        <p:nvSpPr>
          <p:cNvPr id="2069" name="Line 20"/>
          <p:cNvSpPr>
            <a:spLocks noChangeShapeType="1"/>
          </p:cNvSpPr>
          <p:nvPr/>
        </p:nvSpPr>
        <p:spPr bwMode="auto">
          <a:xfrm flipV="1">
            <a:off x="5851525" y="4341813"/>
            <a:ext cx="1588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408613" y="5719763"/>
            <a:ext cx="8905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Flood</a:t>
            </a:r>
          </a:p>
        </p:txBody>
      </p:sp>
      <p:sp>
        <p:nvSpPr>
          <p:cNvPr id="2071" name="Line 22"/>
          <p:cNvSpPr>
            <a:spLocks noChangeShapeType="1"/>
          </p:cNvSpPr>
          <p:nvPr/>
        </p:nvSpPr>
        <p:spPr bwMode="auto">
          <a:xfrm flipV="1">
            <a:off x="7497763" y="43418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2" name="Text Box 23"/>
          <p:cNvSpPr txBox="1">
            <a:spLocks noChangeArrowheads="1"/>
          </p:cNvSpPr>
          <p:nvPr/>
        </p:nvSpPr>
        <p:spPr bwMode="auto">
          <a:xfrm>
            <a:off x="6540500" y="5707063"/>
            <a:ext cx="13414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Call of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Abraham</a:t>
            </a:r>
          </a:p>
        </p:txBody>
      </p:sp>
      <p:sp>
        <p:nvSpPr>
          <p:cNvPr id="2073" name="Line 24"/>
          <p:cNvSpPr>
            <a:spLocks noChangeShapeType="1"/>
          </p:cNvSpPr>
          <p:nvPr/>
        </p:nvSpPr>
        <p:spPr bwMode="auto">
          <a:xfrm flipV="1">
            <a:off x="8504238" y="43418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4" name="Text Box 25"/>
          <p:cNvSpPr txBox="1">
            <a:spLocks noChangeArrowheads="1"/>
          </p:cNvSpPr>
          <p:nvPr/>
        </p:nvSpPr>
        <p:spPr bwMode="auto">
          <a:xfrm>
            <a:off x="7940675" y="5719763"/>
            <a:ext cx="112395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7 Year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Famine</a:t>
            </a:r>
          </a:p>
        </p:txBody>
      </p:sp>
      <p:sp>
        <p:nvSpPr>
          <p:cNvPr id="2075" name="Line 26"/>
          <p:cNvSpPr>
            <a:spLocks noChangeShapeType="1"/>
          </p:cNvSpPr>
          <p:nvPr/>
        </p:nvSpPr>
        <p:spPr bwMode="auto">
          <a:xfrm flipV="1">
            <a:off x="9802813" y="43418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9067800" y="5721350"/>
            <a:ext cx="1103313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The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Exodus</a:t>
            </a: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flipV="1">
            <a:off x="265113" y="43418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Text Box 29"/>
          <p:cNvSpPr txBox="1">
            <a:spLocks noChangeArrowheads="1"/>
          </p:cNvSpPr>
          <p:nvPr/>
        </p:nvSpPr>
        <p:spPr bwMode="auto">
          <a:xfrm>
            <a:off x="-11113" y="5705475"/>
            <a:ext cx="12779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Creation</a:t>
            </a:r>
          </a:p>
        </p:txBody>
      </p:sp>
    </p:spTree>
    <p:extLst>
      <p:ext uri="{BB962C8B-B14F-4D97-AF65-F5344CB8AC3E}">
        <p14:creationId xmlns:p14="http://schemas.microsoft.com/office/powerpoint/2010/main" val="114787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 flipV="1">
            <a:off x="2651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V="1">
            <a:off x="149066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 flipV="1">
            <a:off x="2679700" y="2284413"/>
            <a:ext cx="1588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 flipV="1">
            <a:off x="98028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27013" y="2552700"/>
            <a:ext cx="12969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400" b="1">
                <a:solidFill>
                  <a:srgbClr val="FFFFFF"/>
                </a:solidFill>
              </a:rPr>
              <a:t>Wilderness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400" b="1">
                <a:solidFill>
                  <a:srgbClr val="FFFFFF"/>
                </a:solidFill>
              </a:rPr>
              <a:t>Wandering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-9525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1491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4060825" y="0"/>
            <a:ext cx="40830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4800" b="1">
                <a:solidFill>
                  <a:srgbClr val="FFFFFF"/>
                </a:solidFill>
              </a:rPr>
              <a:t>Mosaic Age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3600" b="1">
                <a:solidFill>
                  <a:srgbClr val="FFFFFF"/>
                </a:solidFill>
              </a:rPr>
              <a:t>1400 Years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9197975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1095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2166938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1400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976313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1451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4525963" y="2667000"/>
            <a:ext cx="3679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Period of the Judges</a:t>
            </a:r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1447800" y="2492375"/>
            <a:ext cx="1258888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Conquest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of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Canaan</a:t>
            </a: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228600" y="3657600"/>
            <a:ext cx="9737725" cy="722313"/>
          </a:xfrm>
          <a:prstGeom prst="chevron">
            <a:avLst>
              <a:gd name="adj" fmla="val 1479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228600" y="4370388"/>
            <a:ext cx="1262063" cy="658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88" name="AutoShape 15"/>
          <p:cNvSpPr>
            <a:spLocks noChangeArrowheads="1"/>
          </p:cNvSpPr>
          <p:nvPr/>
        </p:nvSpPr>
        <p:spPr bwMode="auto">
          <a:xfrm>
            <a:off x="1454151" y="4333875"/>
            <a:ext cx="768096" cy="695325"/>
          </a:xfrm>
          <a:prstGeom prst="rtTriangl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3089" name="Text Box 16"/>
          <p:cNvSpPr txBox="1">
            <a:spLocks noChangeArrowheads="1"/>
          </p:cNvSpPr>
          <p:nvPr/>
        </p:nvSpPr>
        <p:spPr bwMode="auto">
          <a:xfrm>
            <a:off x="1624013" y="3817938"/>
            <a:ext cx="11366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Joshua</a:t>
            </a:r>
          </a:p>
        </p:txBody>
      </p:sp>
      <p:sp>
        <p:nvSpPr>
          <p:cNvPr id="3090" name="Text Box 17"/>
          <p:cNvSpPr txBox="1">
            <a:spLocks noChangeArrowheads="1"/>
          </p:cNvSpPr>
          <p:nvPr/>
        </p:nvSpPr>
        <p:spPr bwMode="auto">
          <a:xfrm>
            <a:off x="4299585" y="3657601"/>
            <a:ext cx="1674812" cy="712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Judges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Ruth</a:t>
            </a:r>
          </a:p>
        </p:txBody>
      </p:sp>
      <p:sp>
        <p:nvSpPr>
          <p:cNvPr id="3092" name="Text Box 19"/>
          <p:cNvSpPr txBox="1">
            <a:spLocks noChangeArrowheads="1"/>
          </p:cNvSpPr>
          <p:nvPr/>
        </p:nvSpPr>
        <p:spPr bwMode="auto">
          <a:xfrm>
            <a:off x="228600" y="3630613"/>
            <a:ext cx="1209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Exodus</a:t>
            </a:r>
          </a:p>
        </p:txBody>
      </p:sp>
      <p:sp>
        <p:nvSpPr>
          <p:cNvPr id="3093" name="Text Box 20"/>
          <p:cNvSpPr txBox="1">
            <a:spLocks noChangeArrowheads="1"/>
          </p:cNvSpPr>
          <p:nvPr/>
        </p:nvSpPr>
        <p:spPr bwMode="auto">
          <a:xfrm>
            <a:off x="228600" y="4068763"/>
            <a:ext cx="14589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Leviticus</a:t>
            </a:r>
          </a:p>
        </p:txBody>
      </p:sp>
      <p:sp>
        <p:nvSpPr>
          <p:cNvPr id="3094" name="Text Box 21"/>
          <p:cNvSpPr txBox="1">
            <a:spLocks noChangeArrowheads="1"/>
          </p:cNvSpPr>
          <p:nvPr/>
        </p:nvSpPr>
        <p:spPr bwMode="auto">
          <a:xfrm>
            <a:off x="6627813" y="7235825"/>
            <a:ext cx="34877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All dates are approximations</a:t>
            </a:r>
          </a:p>
        </p:txBody>
      </p:sp>
      <p:sp>
        <p:nvSpPr>
          <p:cNvPr id="3095" name="Line 22"/>
          <p:cNvSpPr>
            <a:spLocks noChangeShapeType="1"/>
          </p:cNvSpPr>
          <p:nvPr/>
        </p:nvSpPr>
        <p:spPr bwMode="auto">
          <a:xfrm flipV="1">
            <a:off x="265113" y="4935538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Text Box 23"/>
          <p:cNvSpPr txBox="1">
            <a:spLocks noChangeArrowheads="1"/>
          </p:cNvSpPr>
          <p:nvPr/>
        </p:nvSpPr>
        <p:spPr bwMode="auto">
          <a:xfrm>
            <a:off x="-7938" y="6313488"/>
            <a:ext cx="110331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The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Exodus</a:t>
            </a:r>
          </a:p>
        </p:txBody>
      </p:sp>
      <p:sp>
        <p:nvSpPr>
          <p:cNvPr id="3097" name="Line 24"/>
          <p:cNvSpPr>
            <a:spLocks noChangeShapeType="1"/>
          </p:cNvSpPr>
          <p:nvPr/>
        </p:nvSpPr>
        <p:spPr bwMode="auto">
          <a:xfrm flipV="1">
            <a:off x="1490663" y="4935538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5"/>
          <p:cNvSpPr txBox="1">
            <a:spLocks noChangeArrowheads="1"/>
          </p:cNvSpPr>
          <p:nvPr/>
        </p:nvSpPr>
        <p:spPr bwMode="auto">
          <a:xfrm>
            <a:off x="1027113" y="6299200"/>
            <a:ext cx="12938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Crossing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Jordan</a:t>
            </a:r>
          </a:p>
        </p:txBody>
      </p:sp>
      <p:sp>
        <p:nvSpPr>
          <p:cNvPr id="3091" name="Text Box 18"/>
          <p:cNvSpPr txBox="1">
            <a:spLocks noChangeArrowheads="1"/>
          </p:cNvSpPr>
          <p:nvPr/>
        </p:nvSpPr>
        <p:spPr bwMode="auto">
          <a:xfrm>
            <a:off x="228600" y="4397375"/>
            <a:ext cx="17764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Numbers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Deuteronomy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550819" y="3657600"/>
            <a:ext cx="1674812" cy="722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 anchor="ctr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1Samuel 1-8</a:t>
            </a:r>
          </a:p>
        </p:txBody>
      </p:sp>
    </p:spTree>
    <p:extLst>
      <p:ext uri="{BB962C8B-B14F-4D97-AF65-F5344CB8AC3E}">
        <p14:creationId xmlns:p14="http://schemas.microsoft.com/office/powerpoint/2010/main" val="78068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7194550" y="3824288"/>
            <a:ext cx="1214438" cy="2203450"/>
          </a:xfrm>
          <a:prstGeom prst="rtTriangl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 flipV="1">
            <a:off x="6629400" y="4351338"/>
            <a:ext cx="3175" cy="1962150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5060950" y="3824288"/>
            <a:ext cx="1535113" cy="795337"/>
          </a:xfrm>
          <a:prstGeom prst="rtTriangl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 flipV="1">
            <a:off x="5029200" y="4348163"/>
            <a:ext cx="3175" cy="1962150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 flipV="1">
            <a:off x="2651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V="1">
            <a:off x="2286000" y="2284413"/>
            <a:ext cx="1588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 flipV="1">
            <a:off x="5029200" y="2284413"/>
            <a:ext cx="1588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 flipV="1">
            <a:off x="9802813" y="2284413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447675" y="2551113"/>
            <a:ext cx="15732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200" b="1">
                <a:solidFill>
                  <a:srgbClr val="FFFFFF"/>
                </a:solidFill>
              </a:rPr>
              <a:t>United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200" b="1">
                <a:solidFill>
                  <a:srgbClr val="FFFFFF"/>
                </a:solidFill>
              </a:rPr>
              <a:t>Kingdom</a:t>
            </a:r>
          </a:p>
        </p:txBody>
      </p:sp>
      <p:sp>
        <p:nvSpPr>
          <p:cNvPr id="4108" name="Text Box 11"/>
          <p:cNvSpPr txBox="1">
            <a:spLocks noChangeArrowheads="1"/>
          </p:cNvSpPr>
          <p:nvPr/>
        </p:nvSpPr>
        <p:spPr bwMode="auto">
          <a:xfrm>
            <a:off x="-9525" y="13716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1095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4109" name="Text Box 12"/>
          <p:cNvSpPr txBox="1">
            <a:spLocks noChangeArrowheads="1"/>
          </p:cNvSpPr>
          <p:nvPr/>
        </p:nvSpPr>
        <p:spPr bwMode="auto">
          <a:xfrm>
            <a:off x="2998788" y="0"/>
            <a:ext cx="408305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4800" b="1">
                <a:solidFill>
                  <a:srgbClr val="FFFFFF"/>
                </a:solidFill>
              </a:rPr>
              <a:t>Mosaic Age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3600" b="1">
                <a:solidFill>
                  <a:srgbClr val="FFFFFF"/>
                </a:solidFill>
              </a:rPr>
              <a:t>1400 Years</a:t>
            </a:r>
          </a:p>
        </p:txBody>
      </p:sp>
      <p:sp>
        <p:nvSpPr>
          <p:cNvPr id="4110" name="Text Box 13"/>
          <p:cNvSpPr txBox="1">
            <a:spLocks noChangeArrowheads="1"/>
          </p:cNvSpPr>
          <p:nvPr/>
        </p:nvSpPr>
        <p:spPr bwMode="auto">
          <a:xfrm>
            <a:off x="9304338" y="1371600"/>
            <a:ext cx="815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420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4621213" y="1371600"/>
            <a:ext cx="815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722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4112" name="Text Box 15"/>
          <p:cNvSpPr txBox="1">
            <a:spLocks noChangeArrowheads="1"/>
          </p:cNvSpPr>
          <p:nvPr/>
        </p:nvSpPr>
        <p:spPr bwMode="auto">
          <a:xfrm>
            <a:off x="1878013" y="1371600"/>
            <a:ext cx="815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975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2871788" y="2495550"/>
            <a:ext cx="15732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200" b="1">
                <a:solidFill>
                  <a:srgbClr val="FFFFFF"/>
                </a:solidFill>
              </a:rPr>
              <a:t>Divided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200" b="1">
                <a:solidFill>
                  <a:srgbClr val="FFFFFF"/>
                </a:solidFill>
              </a:rPr>
              <a:t>Kingdom</a:t>
            </a:r>
          </a:p>
        </p:txBody>
      </p:sp>
      <p:sp>
        <p:nvSpPr>
          <p:cNvPr id="4114" name="AutoShape 17"/>
          <p:cNvSpPr>
            <a:spLocks noChangeArrowheads="1"/>
          </p:cNvSpPr>
          <p:nvPr/>
        </p:nvSpPr>
        <p:spPr bwMode="auto">
          <a:xfrm>
            <a:off x="228600" y="3657600"/>
            <a:ext cx="9852025" cy="722313"/>
          </a:xfrm>
          <a:prstGeom prst="chevron">
            <a:avLst>
              <a:gd name="adj" fmla="val 1496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228600" y="4370388"/>
            <a:ext cx="2032000" cy="860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4116" name="AutoShape 19"/>
          <p:cNvSpPr>
            <a:spLocks noChangeArrowheads="1"/>
          </p:cNvSpPr>
          <p:nvPr/>
        </p:nvSpPr>
        <p:spPr bwMode="auto">
          <a:xfrm>
            <a:off x="2079626" y="4065588"/>
            <a:ext cx="293686" cy="1166812"/>
          </a:xfrm>
          <a:prstGeom prst="rtTriangl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/>
            <a:endParaRPr lang="en-US" altLang="en-US"/>
          </a:p>
        </p:txBody>
      </p:sp>
      <p:sp>
        <p:nvSpPr>
          <p:cNvPr id="4117" name="Text Box 20"/>
          <p:cNvSpPr txBox="1">
            <a:spLocks noChangeArrowheads="1"/>
          </p:cNvSpPr>
          <p:nvPr/>
        </p:nvSpPr>
        <p:spPr bwMode="auto">
          <a:xfrm>
            <a:off x="2243137" y="3679825"/>
            <a:ext cx="2814638" cy="976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1Kings 12-22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2Kings 1-20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2Chronicles 10-32</a:t>
            </a:r>
          </a:p>
        </p:txBody>
      </p:sp>
      <p:sp>
        <p:nvSpPr>
          <p:cNvPr id="4118" name="Text Box 21"/>
          <p:cNvSpPr txBox="1">
            <a:spLocks noChangeArrowheads="1"/>
          </p:cNvSpPr>
          <p:nvPr/>
        </p:nvSpPr>
        <p:spPr bwMode="auto">
          <a:xfrm>
            <a:off x="4987926" y="4581525"/>
            <a:ext cx="2605088" cy="127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2Kings 21-25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2Chronicles 33-36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Nahum, Zephaniah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Habakkuk, Jeremiah</a:t>
            </a:r>
          </a:p>
        </p:txBody>
      </p:sp>
      <p:sp>
        <p:nvSpPr>
          <p:cNvPr id="4119" name="Text Box 22"/>
          <p:cNvSpPr txBox="1">
            <a:spLocks noChangeArrowheads="1"/>
          </p:cNvSpPr>
          <p:nvPr/>
        </p:nvSpPr>
        <p:spPr bwMode="auto">
          <a:xfrm>
            <a:off x="254001" y="3658076"/>
            <a:ext cx="2006599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1Samuel 9-31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2Samuel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1Kings 1-11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1Chronicles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2Chronicles 1-9</a:t>
            </a:r>
          </a:p>
        </p:txBody>
      </p:sp>
      <p:sp>
        <p:nvSpPr>
          <p:cNvPr id="4120" name="Text Box 23"/>
          <p:cNvSpPr txBox="1">
            <a:spLocks noChangeArrowheads="1"/>
          </p:cNvSpPr>
          <p:nvPr/>
        </p:nvSpPr>
        <p:spPr bwMode="auto">
          <a:xfrm>
            <a:off x="6627813" y="7235825"/>
            <a:ext cx="348773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All dates are approximations</a:t>
            </a:r>
          </a:p>
        </p:txBody>
      </p:sp>
      <p:sp>
        <p:nvSpPr>
          <p:cNvPr id="4121" name="Line 24"/>
          <p:cNvSpPr>
            <a:spLocks noChangeShapeType="1"/>
          </p:cNvSpPr>
          <p:nvPr/>
        </p:nvSpPr>
        <p:spPr bwMode="auto">
          <a:xfrm flipV="1">
            <a:off x="265113" y="4935538"/>
            <a:ext cx="1587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0" y="6308725"/>
            <a:ext cx="12954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Kings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Saul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David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Solomon</a:t>
            </a:r>
          </a:p>
        </p:txBody>
      </p:sp>
      <p:sp>
        <p:nvSpPr>
          <p:cNvPr id="4123" name="Line 26"/>
          <p:cNvSpPr>
            <a:spLocks noChangeShapeType="1"/>
          </p:cNvSpPr>
          <p:nvPr/>
        </p:nvSpPr>
        <p:spPr bwMode="auto">
          <a:xfrm flipH="1" flipV="1">
            <a:off x="2284412" y="4581524"/>
            <a:ext cx="1587" cy="1728786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1593850" y="6300788"/>
            <a:ext cx="1384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Rebellion</a:t>
            </a:r>
          </a:p>
        </p:txBody>
      </p:sp>
      <p:sp>
        <p:nvSpPr>
          <p:cNvPr id="4125" name="Line 28"/>
          <p:cNvSpPr>
            <a:spLocks noChangeShapeType="1"/>
          </p:cNvSpPr>
          <p:nvPr/>
        </p:nvSpPr>
        <p:spPr bwMode="auto">
          <a:xfrm flipV="1">
            <a:off x="6629400" y="2284413"/>
            <a:ext cx="1588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" name="Line 29"/>
          <p:cNvSpPr>
            <a:spLocks noChangeShapeType="1"/>
          </p:cNvSpPr>
          <p:nvPr/>
        </p:nvSpPr>
        <p:spPr bwMode="auto">
          <a:xfrm flipV="1">
            <a:off x="8001000" y="2284413"/>
            <a:ext cx="1588" cy="1374775"/>
          </a:xfrm>
          <a:prstGeom prst="line">
            <a:avLst/>
          </a:prstGeom>
          <a:noFill/>
          <a:ln w="7308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6221413" y="1371600"/>
            <a:ext cx="815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587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7593013" y="1371600"/>
            <a:ext cx="8159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537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400" b="1">
                <a:solidFill>
                  <a:srgbClr val="FFFFFF"/>
                </a:solidFill>
              </a:rPr>
              <a:t>BC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5270500" y="2495550"/>
            <a:ext cx="1073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200" b="1">
                <a:solidFill>
                  <a:srgbClr val="FFFFFF"/>
                </a:solidFill>
              </a:rPr>
              <a:t>Judah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200" b="1">
                <a:solidFill>
                  <a:srgbClr val="FFFFFF"/>
                </a:solidFill>
              </a:rPr>
              <a:t>Alone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6588125" y="2495550"/>
            <a:ext cx="14541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Babylonian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1600" b="1">
                <a:solidFill>
                  <a:srgbClr val="FFFFFF"/>
                </a:solidFill>
              </a:rPr>
              <a:t>Captivity</a:t>
            </a:r>
          </a:p>
        </p:txBody>
      </p:sp>
      <p:sp>
        <p:nvSpPr>
          <p:cNvPr id="4131" name="Text Box 34"/>
          <p:cNvSpPr txBox="1">
            <a:spLocks noChangeArrowheads="1"/>
          </p:cNvSpPr>
          <p:nvPr/>
        </p:nvSpPr>
        <p:spPr bwMode="auto">
          <a:xfrm>
            <a:off x="7986713" y="2495550"/>
            <a:ext cx="18605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FFFFFF"/>
                </a:solidFill>
              </a:rPr>
              <a:t>Jews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FFFFFF"/>
                </a:solidFill>
              </a:rPr>
              <a:t>Restoration</a:t>
            </a:r>
          </a:p>
        </p:txBody>
      </p:sp>
      <p:sp>
        <p:nvSpPr>
          <p:cNvPr id="4132" name="Text Box 35"/>
          <p:cNvSpPr txBox="1">
            <a:spLocks noChangeArrowheads="1"/>
          </p:cNvSpPr>
          <p:nvPr/>
        </p:nvSpPr>
        <p:spPr bwMode="auto">
          <a:xfrm>
            <a:off x="228600" y="5230813"/>
            <a:ext cx="2144712" cy="976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Psalms, Proverbs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Ecclesiastes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Song of Solomon</a:t>
            </a:r>
          </a:p>
        </p:txBody>
      </p:sp>
      <p:sp>
        <p:nvSpPr>
          <p:cNvPr id="4133" name="Text Box 36"/>
          <p:cNvSpPr txBox="1">
            <a:spLocks noChangeArrowheads="1"/>
          </p:cNvSpPr>
          <p:nvPr/>
        </p:nvSpPr>
        <p:spPr bwMode="auto">
          <a:xfrm>
            <a:off x="3063875" y="4632325"/>
            <a:ext cx="1374775" cy="2159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Obadiah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Joel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Jonah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Amos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Hosea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Micah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sz="2000" b="1">
                <a:solidFill>
                  <a:srgbClr val="800000"/>
                </a:solidFill>
              </a:rPr>
              <a:t>Isaiah</a:t>
            </a:r>
          </a:p>
        </p:txBody>
      </p:sp>
      <p:sp>
        <p:nvSpPr>
          <p:cNvPr id="4134" name="Text Box 37"/>
          <p:cNvSpPr txBox="1">
            <a:spLocks noChangeArrowheads="1"/>
          </p:cNvSpPr>
          <p:nvPr/>
        </p:nvSpPr>
        <p:spPr bwMode="auto">
          <a:xfrm>
            <a:off x="4578350" y="6300788"/>
            <a:ext cx="901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Fall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of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Israel</a:t>
            </a:r>
          </a:p>
        </p:txBody>
      </p:sp>
      <p:sp>
        <p:nvSpPr>
          <p:cNvPr id="4135" name="Text Box 38"/>
          <p:cNvSpPr txBox="1">
            <a:spLocks noChangeArrowheads="1"/>
          </p:cNvSpPr>
          <p:nvPr/>
        </p:nvSpPr>
        <p:spPr bwMode="auto">
          <a:xfrm>
            <a:off x="6175375" y="6300788"/>
            <a:ext cx="9096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Fall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of</a:t>
            </a:r>
          </a:p>
          <a:p>
            <a:pPr algn="ctr" eaLnBrk="1">
              <a:buClr>
                <a:srgbClr val="FFFFFF"/>
              </a:buClr>
            </a:pPr>
            <a:r>
              <a:rPr lang="en-GB" altLang="en-US" b="1">
                <a:solidFill>
                  <a:srgbClr val="FFFFFF"/>
                </a:solidFill>
              </a:rPr>
              <a:t>Judah</a:t>
            </a:r>
          </a:p>
        </p:txBody>
      </p:sp>
      <p:sp>
        <p:nvSpPr>
          <p:cNvPr id="4136" name="Text Box 39"/>
          <p:cNvSpPr txBox="1">
            <a:spLocks noChangeArrowheads="1"/>
          </p:cNvSpPr>
          <p:nvPr/>
        </p:nvSpPr>
        <p:spPr bwMode="auto">
          <a:xfrm>
            <a:off x="7189788" y="5883909"/>
            <a:ext cx="1760537" cy="976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Daniel 1-5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Ezekiel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Lamentations</a:t>
            </a:r>
          </a:p>
        </p:txBody>
      </p:sp>
      <p:sp>
        <p:nvSpPr>
          <p:cNvPr id="4137" name="Text Box 40"/>
          <p:cNvSpPr txBox="1">
            <a:spLocks noChangeArrowheads="1"/>
          </p:cNvSpPr>
          <p:nvPr/>
        </p:nvSpPr>
        <p:spPr bwMode="auto">
          <a:xfrm>
            <a:off x="6660358" y="3833813"/>
            <a:ext cx="1340642" cy="3857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2Kings 25</a:t>
            </a:r>
          </a:p>
        </p:txBody>
      </p:sp>
      <p:sp>
        <p:nvSpPr>
          <p:cNvPr id="4138" name="Text Box 41"/>
          <p:cNvSpPr txBox="1">
            <a:spLocks noChangeArrowheads="1"/>
          </p:cNvSpPr>
          <p:nvPr/>
        </p:nvSpPr>
        <p:spPr bwMode="auto">
          <a:xfrm>
            <a:off x="8302623" y="3668713"/>
            <a:ext cx="1673352" cy="9763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Esther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Ezra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Nehemiah</a:t>
            </a:r>
          </a:p>
        </p:txBody>
      </p:sp>
      <p:sp>
        <p:nvSpPr>
          <p:cNvPr id="4139" name="Text Box 42"/>
          <p:cNvSpPr txBox="1">
            <a:spLocks noChangeArrowheads="1"/>
          </p:cNvSpPr>
          <p:nvPr/>
        </p:nvSpPr>
        <p:spPr bwMode="auto">
          <a:xfrm>
            <a:off x="8302622" y="4619625"/>
            <a:ext cx="1668591" cy="127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1pPr>
            <a:lvl2pPr marL="742950" indent="-28575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2pPr>
            <a:lvl3pPr marL="11430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3pPr>
            <a:lvl4pPr marL="16002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4pPr>
            <a:lvl5pPr marL="2057400" indent="-228600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5pPr>
            <a:lvl6pPr marL="25146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6pPr>
            <a:lvl7pPr marL="29718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7pPr>
            <a:lvl8pPr marL="34290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8pPr>
            <a:lvl9pPr marL="3886200" indent="-228600" defTabSz="45720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Bitstream Vera Sans" pitchFamily="16" charset="0"/>
                <a:cs typeface="Bitstream Vera Sans" pitchFamily="16" charset="0"/>
              </a:defRPr>
            </a:lvl9pPr>
          </a:lstStyle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Haggai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Zechariah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Malachi</a:t>
            </a:r>
          </a:p>
          <a:p>
            <a:pPr eaLnBrk="1">
              <a:buClr>
                <a:srgbClr val="FFFFFF"/>
              </a:buClr>
            </a:pPr>
            <a:r>
              <a:rPr lang="en-GB" altLang="en-US" sz="2000" b="1" dirty="0">
                <a:solidFill>
                  <a:srgbClr val="800000"/>
                </a:solidFill>
              </a:rPr>
              <a:t>Daniel 6-12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itstream Vera Sans"/>
        <a:ea typeface="Bitstream Vera Sans"/>
        <a:cs typeface="Bitstream Vera Sans"/>
      </a:majorFont>
      <a:minorFont>
        <a:latin typeface="Bitstream Vera Sans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Bitstream Vera San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Bitstream Vera Sans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505</Words>
  <Application>Microsoft Office PowerPoint</Application>
  <PresentationFormat>Custom</PresentationFormat>
  <Paragraphs>260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Bitstream Vera Sans</vt:lpstr>
      <vt:lpstr>Bitstream Vera Serif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Henderson</dc:creator>
  <cp:lastModifiedBy>Dan Henderson</cp:lastModifiedBy>
  <cp:revision>16</cp:revision>
  <dcterms:modified xsi:type="dcterms:W3CDTF">2017-01-29T21:33:51Z</dcterms:modified>
</cp:coreProperties>
</file>