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89" r:id="rId4"/>
    <p:sldId id="258" r:id="rId5"/>
    <p:sldId id="259" r:id="rId6"/>
    <p:sldId id="260" r:id="rId7"/>
    <p:sldId id="290" r:id="rId8"/>
    <p:sldId id="262" r:id="rId9"/>
    <p:sldId id="263" r:id="rId10"/>
    <p:sldId id="265" r:id="rId11"/>
    <p:sldId id="266" r:id="rId12"/>
    <p:sldId id="267"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91" r:id="rId26"/>
    <p:sldId id="282" r:id="rId27"/>
    <p:sldId id="283" r:id="rId28"/>
    <p:sldId id="284" r:id="rId29"/>
    <p:sldId id="285" r:id="rId30"/>
    <p:sldId id="286" r:id="rId31"/>
    <p:sldId id="287" r:id="rId32"/>
    <p:sldId id="288" r:id="rId33"/>
    <p:sldId id="292" r:id="rId3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235" autoAdjust="0"/>
  </p:normalViewPr>
  <p:slideViewPr>
    <p:cSldViewPr>
      <p:cViewPr varScale="1">
        <p:scale>
          <a:sx n="55" d="100"/>
          <a:sy n="55" d="100"/>
        </p:scale>
        <p:origin x="34" y="6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606BD264-1B08-4A0E-8D99-EA731CB6D6B7}" type="datetimeFigureOut">
              <a:rPr lang="en-US"/>
              <a:pPr>
                <a:defRPr/>
              </a:pPr>
              <a:t>4/15/2017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4B517F3-8CB2-4F62-93C0-B7ABB99C72B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generally prefer comfort - seats, environments, situations, relationships</a:t>
            </a:r>
          </a:p>
          <a:p>
            <a:pPr>
              <a:spcBef>
                <a:spcPct val="0"/>
              </a:spcBef>
            </a:pPr>
            <a:r>
              <a:rPr lang="en-US" altLang="en-US"/>
              <a:t>We expect comfortable physical circumstances</a:t>
            </a:r>
          </a:p>
          <a:p>
            <a:pPr>
              <a:spcBef>
                <a:spcPct val="0"/>
              </a:spcBef>
            </a:pPr>
            <a:r>
              <a:rPr lang="en-US" altLang="en-US"/>
              <a:t>Those who would "rock the boat": often unappreciated</a:t>
            </a:r>
          </a:p>
          <a:p>
            <a:pPr>
              <a:spcBef>
                <a:spcPct val="0"/>
              </a:spcBef>
            </a:pPr>
            <a:r>
              <a:rPr lang="en-US" altLang="en-US"/>
              <a:t>Religion is a source of comfort to many, no less true for Christianity!</a:t>
            </a:r>
          </a:p>
          <a:p>
            <a:pPr>
              <a:spcBef>
                <a:spcPct val="0"/>
              </a:spcBef>
            </a:pPr>
            <a:r>
              <a:rPr lang="en-US" altLang="en-US"/>
              <a:t>People aspire for "comfortable" Christianity-- everything is peaceable and well, demands not hard to meet, if exist at all, everything is positive</a:t>
            </a:r>
          </a:p>
          <a:p>
            <a:pPr>
              <a:spcBef>
                <a:spcPct val="0"/>
              </a:spcBef>
            </a:pPr>
            <a:r>
              <a:rPr lang="en-US" altLang="en-US"/>
              <a:t>Discomfort, difficulties, problems, and challenges are often unappreciated!</a:t>
            </a:r>
          </a:p>
          <a:p>
            <a:pPr>
              <a:spcBef>
                <a:spcPct val="0"/>
              </a:spcBef>
            </a:pPr>
            <a:r>
              <a:rPr lang="en-US" altLang="en-US"/>
              <a:t>Yet Jesus did not die to provide a "comfortable" religion!</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AA9065-D48E-4CAA-BDB4-1945E788FE9F}" type="slidenum">
              <a:rPr lang="en-US" altLang="en-US"/>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must always be uncomfortable regarding our sin!</a:t>
            </a:r>
          </a:p>
          <a:p>
            <a:pPr>
              <a:spcBef>
                <a:spcPct val="0"/>
              </a:spcBef>
            </a:pPr>
            <a:r>
              <a:rPr lang="en-US" altLang="en-US"/>
              <a:t>Discomfort with Fate of Others </a:t>
            </a:r>
          </a:p>
          <a:p>
            <a:pPr>
              <a:spcBef>
                <a:spcPct val="0"/>
              </a:spcBef>
            </a:pPr>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E52FD3-4C1A-46EE-8048-95BD6DC79D8A}" type="slidenum">
              <a:rPr lang="en-US" altLang="en-US"/>
              <a:pPr eaLnBrk="1" hangingPunct="1"/>
              <a:t>11</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Teach the Gospel</a:t>
            </a:r>
          </a:p>
          <a:p>
            <a:pPr>
              <a:spcBef>
                <a:spcPct val="0"/>
              </a:spcBef>
            </a:pPr>
            <a:endParaRPr lang="en-US" altLang="en-US"/>
          </a:p>
          <a:p>
            <a:pPr>
              <a:spcBef>
                <a:spcPct val="0"/>
              </a:spcBef>
            </a:pPr>
            <a:r>
              <a:rPr lang="en-US" altLang="en-US"/>
              <a:t>Are we comfortable with the reality that hundreds of people whom we know might be destined for hellfire</a:t>
            </a:r>
          </a:p>
          <a:p>
            <a:pPr>
              <a:spcBef>
                <a:spcPct val="0"/>
              </a:spcBef>
            </a:pPr>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280931-2D30-48FE-9E50-C5E3C8ABAA25}" type="slidenum">
              <a:rPr lang="en-US" altLang="en-US"/>
              <a:pPr eaLnBrk="1" hangingPunct="1"/>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That should cause us mighty discomfort! </a:t>
            </a:r>
          </a:p>
          <a:p>
            <a:pPr>
              <a:spcBef>
                <a:spcPct val="0"/>
              </a:spcBef>
            </a:pPr>
            <a:r>
              <a:rPr lang="en-US" altLang="en-US"/>
              <a:t>Discomfort with Knowledge </a:t>
            </a:r>
          </a:p>
          <a:p>
            <a:pPr>
              <a:spcBef>
                <a:spcPct val="0"/>
              </a:spcBef>
            </a:pPr>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8B3CAF-ACE4-447F-A5FA-908EFE185567}" type="slidenum">
              <a:rPr lang="en-US" altLang="en-US"/>
              <a:pPr eaLnBrk="1" hangingPunct="1"/>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It is easy to get comfortable with one's level of understanding, yet we need to challenge ourselves to grow, we always can learn more</a:t>
            </a:r>
          </a:p>
          <a:p>
            <a:pPr>
              <a:spcBef>
                <a:spcPct val="0"/>
              </a:spcBef>
            </a:pPr>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FA16D1-389C-48DF-B24E-EA81944AA445}" type="slidenum">
              <a:rPr lang="en-US" altLang="en-US"/>
              <a:pPr eaLnBrk="1" hangingPunct="1"/>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should always have discomfort with our level of knowledge!</a:t>
            </a:r>
          </a:p>
          <a:p>
            <a:pPr>
              <a:spcBef>
                <a:spcPct val="0"/>
              </a:spcBef>
            </a:pPr>
            <a:r>
              <a:rPr lang="en-US" altLang="en-US"/>
              <a:t>Discomfort with Righteousness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EAC2841-F6DA-4CD9-867F-1BC6730D775B}" type="slidenum">
              <a:rPr lang="en-US" altLang="en-US"/>
              <a:pPr eaLnBrk="1" hangingPunct="1"/>
              <a:t>16</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But we must constantly hunger and thirst for it</a:t>
            </a:r>
          </a:p>
          <a:p>
            <a:pPr>
              <a:spcBef>
                <a:spcPct val="0"/>
              </a:spcBef>
            </a:pPr>
            <a:endParaRPr lang="en-US" alt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545C33B-BD93-4C25-A260-379723D33180}" type="slidenum">
              <a:rPr lang="en-US" altLang="en-US"/>
              <a:pPr eaLnBrk="1" hangingPunct="1"/>
              <a:t>17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are to show love, mercy, and compassion; we must seek ways to show more love, mercy, and compassion</a:t>
            </a:r>
          </a:p>
          <a:p>
            <a:pPr>
              <a:spcBef>
                <a:spcPct val="0"/>
              </a:spcBef>
            </a:pPr>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678CD4D-A1C9-4058-9CA0-005D1A7CDA34}" type="slidenum">
              <a:rPr lang="en-US" altLang="en-US"/>
              <a:pPr eaLnBrk="1" hangingPunct="1"/>
              <a:t>18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must never get comfortable at all with where we are!</a:t>
            </a:r>
          </a:p>
          <a:p>
            <a:pPr>
              <a:spcBef>
                <a:spcPct val="0"/>
              </a:spcBef>
            </a:pPr>
            <a:r>
              <a:rPr lang="en-US" altLang="en-US"/>
              <a:t>Discomfort with the World </a:t>
            </a:r>
          </a:p>
          <a:p>
            <a:pPr>
              <a:spcBef>
                <a:spcPct val="0"/>
              </a:spcBef>
            </a:pPr>
            <a:endParaRPr lang="en-US" altLang="en-US"/>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249E87-9D5B-4A72-A77E-44804C592FA6}" type="slidenum">
              <a:rPr lang="en-US" altLang="en-US"/>
              <a:pPr eaLnBrk="1" hangingPunct="1"/>
              <a:t>20</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Yet it is easy to get quite settled and comfortable here! </a:t>
            </a:r>
          </a:p>
          <a:p>
            <a:pPr>
              <a:spcBef>
                <a:spcPct val="0"/>
              </a:spcBef>
            </a:pPr>
            <a:endParaRPr lang="en-US" altLang="en-US"/>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C4311B-4DBB-4F9E-9C4F-BDD0CDF36F9D}" type="slidenum">
              <a:rPr lang="en-US" altLang="en-US"/>
              <a:pPr eaLnBrk="1" hangingPunct="1"/>
              <a:t>21</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Can we really say the same? Are we uncomfortable with the sin around us? The death, violence, and mayhem? Does sexual sin and its consequences bother us? Are we at all disturbed by the idolatry and world-based? If we get too comfortable here, we will be as the world!</a:t>
            </a:r>
          </a:p>
          <a:p>
            <a:pPr>
              <a:spcBef>
                <a:spcPct val="0"/>
              </a:spcBef>
            </a:pPr>
            <a:endParaRPr lang="en-US" alt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1E4C68-5C55-4E44-812D-95D022BA8585}" type="slidenum">
              <a:rPr lang="en-US" altLang="en-US"/>
              <a:pPr eaLnBrk="1" hangingPunct="1"/>
              <a:t>23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Far from it-- Christianity ought to be rather uncomfortable!</a:t>
            </a:r>
          </a:p>
          <a:p>
            <a:pPr>
              <a:spcBef>
                <a:spcPct val="0"/>
              </a:spcBef>
            </a:pPr>
            <a:r>
              <a:rPr lang="en-US" altLang="en-US"/>
              <a:t>What does this mean? How is it that Christianity is to be uncomfortable?</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8B4AD13-8B92-4763-8100-DE8D05EF9962}" type="slidenum">
              <a:rPr lang="en-US" altLang="en-US"/>
              <a:pPr eaLnBrk="1" hangingPunct="1"/>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Discomfort Leading to Holiness</a:t>
            </a:r>
          </a:p>
          <a:p>
            <a:pPr fontAlgn="auto">
              <a:spcBef>
                <a:spcPts val="0"/>
              </a:spcBef>
              <a:spcAft>
                <a:spcPts val="0"/>
              </a:spcAft>
              <a:defRPr/>
            </a:pPr>
            <a:r>
              <a:rPr lang="en-US" dirty="0"/>
              <a:t>Does discomfort not lead to discouragement? That is not the intent!</a:t>
            </a:r>
          </a:p>
          <a:p>
            <a:pPr fontAlgn="auto">
              <a:spcBef>
                <a:spcPts val="0"/>
              </a:spcBef>
              <a:spcAft>
                <a:spcPts val="0"/>
              </a:spcAft>
              <a:defRPr/>
            </a:pPr>
            <a:r>
              <a:rPr lang="en-US" dirty="0"/>
              <a:t>Discomfort is to lead us to holiness-- to remind us our job is not yet done!</a:t>
            </a:r>
          </a:p>
          <a:p>
            <a:pPr fontAlgn="auto">
              <a:spcBef>
                <a:spcPts val="0"/>
              </a:spcBef>
              <a:spcAft>
                <a:spcPts val="0"/>
              </a:spcAft>
              <a:defRPr/>
            </a:pPr>
            <a:r>
              <a:rPr lang="en-US" dirty="0"/>
              <a:t>Our spiritual Sabbath awaits us in Heaven; it is not here yet</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09DB24-00B4-451F-899C-C44E8D6C8860}" type="slidenum">
              <a:rPr lang="en-US" altLang="en-US"/>
              <a:pPr eaLnBrk="1" hangingPunct="1"/>
              <a:t>25</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work while we have time</a:t>
            </a:r>
          </a:p>
          <a:p>
            <a:pPr>
              <a:spcBef>
                <a:spcPct val="0"/>
              </a:spcBef>
            </a:pPr>
            <a:endParaRPr lang="en-US" altLang="en-US"/>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2E44AB-262C-4A51-9BF0-6ACCB367A1F0}" type="slidenum">
              <a:rPr lang="en-US" altLang="en-US"/>
              <a:pPr eaLnBrk="1" hangingPunct="1"/>
              <a:t>26</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Spiritually, we do not have the leisure of getting comfortable!</a:t>
            </a:r>
          </a:p>
          <a:p>
            <a:pPr>
              <a:spcBef>
                <a:spcPct val="0"/>
              </a:spcBef>
            </a:pPr>
            <a:r>
              <a:rPr lang="en-US" altLang="en-US"/>
              <a:t>Discomfort is to lead us to reconsider ourselves, refocus, and keep going</a:t>
            </a:r>
          </a:p>
          <a:p>
            <a:pPr>
              <a:spcBef>
                <a:spcPct val="0"/>
              </a:spcBef>
            </a:pPr>
            <a:r>
              <a:rPr lang="en-US" altLang="en-US"/>
              <a:t>Discomfort regarding sin is not to lead us into sin, but to encourage us to keep striving against sin</a:t>
            </a:r>
          </a:p>
          <a:p>
            <a:pPr>
              <a:spcBef>
                <a:spcPct val="0"/>
              </a:spcBef>
            </a:pPr>
            <a:endParaRPr lang="en-US" altLang="en-US"/>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DA7A4B-F0AD-4D33-A033-ABA348432C1B}" type="slidenum">
              <a:rPr lang="en-US" altLang="en-US"/>
              <a:pPr eaLnBrk="1" hangingPunct="1"/>
              <a:t>27</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Discomfort with the fate of others is not to cause us to despair, but to provide fresh motivation to teach others the Gospel</a:t>
            </a:r>
          </a:p>
          <a:p>
            <a:pPr>
              <a:spcBef>
                <a:spcPct val="0"/>
              </a:spcBef>
            </a:pPr>
            <a:r>
              <a:rPr lang="en-US" altLang="en-US"/>
              <a:t>Discomfort with our knowledge is not designed to squelch study, but instead to lead us to investigate more and study more</a:t>
            </a:r>
          </a:p>
          <a:p>
            <a:pPr>
              <a:spcBef>
                <a:spcPct val="0"/>
              </a:spcBef>
            </a:pPr>
            <a:r>
              <a:rPr lang="en-US" altLang="en-US"/>
              <a:t>Discomfort with our righteousness is not to bring us down, but to lead us to greater righteousness</a:t>
            </a:r>
          </a:p>
          <a:p>
            <a:pPr>
              <a:spcBef>
                <a:spcPct val="0"/>
              </a:spcBef>
            </a:pPr>
            <a:r>
              <a:rPr lang="en-US" altLang="en-US"/>
              <a:t>Discomfort with the world is not designed to isolate us, but to keep us yearning for that better place</a:t>
            </a:r>
          </a:p>
          <a:p>
            <a:pPr>
              <a:spcBef>
                <a:spcPct val="0"/>
              </a:spcBef>
            </a:pPr>
            <a:r>
              <a:rPr lang="en-US" altLang="en-US"/>
              <a:t>Instead, it is comfort that often leads us into sin and error!</a:t>
            </a:r>
          </a:p>
          <a:p>
            <a:pPr>
              <a:spcBef>
                <a:spcPct val="0"/>
              </a:spcBef>
            </a:pPr>
            <a:r>
              <a:rPr lang="en-US" altLang="en-US"/>
              <a:t>If we get comfortable regarding our sin, it is easier to slacken on our striving against it, and thus to sin again</a:t>
            </a:r>
          </a:p>
          <a:p>
            <a:pPr>
              <a:spcBef>
                <a:spcPct val="0"/>
              </a:spcBef>
            </a:pPr>
            <a:r>
              <a:rPr lang="en-US" altLang="en-US"/>
              <a:t>If the fate of unbelievers does not bother us, we will not have the motivation to tell them the Gospel</a:t>
            </a:r>
          </a:p>
          <a:p>
            <a:pPr>
              <a:spcBef>
                <a:spcPct val="0"/>
              </a:spcBef>
            </a:pPr>
            <a:r>
              <a:rPr lang="en-US" altLang="en-US"/>
              <a:t>If we think we know enough, and fail to study and learn more, we may even forget what we know</a:t>
            </a:r>
          </a:p>
          <a:p>
            <a:pPr>
              <a:spcBef>
                <a:spcPct val="0"/>
              </a:spcBef>
            </a:pPr>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C3502A-4E76-4F19-AD2F-52B12A878FA9}" type="slidenum">
              <a:rPr lang="en-US" altLang="en-US"/>
              <a:pPr eaLnBrk="1" hangingPunct="1"/>
              <a:t>28</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If we think our righteousness is sufficient, it may not be to God</a:t>
            </a:r>
          </a:p>
          <a:p>
            <a:pPr>
              <a:spcBef>
                <a:spcPct val="0"/>
              </a:spcBef>
            </a:pPr>
            <a:endParaRPr lang="en-US" alt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13CA4F-28DB-45D6-937B-898A1CE4FCD9}" type="slidenum">
              <a:rPr lang="en-US" altLang="en-US"/>
              <a:pPr eaLnBrk="1" hangingPunct="1"/>
              <a:t>29</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It is when we get comfortable with the world that we loosen our standards and conform to it</a:t>
            </a:r>
          </a:p>
          <a:p>
            <a:pPr>
              <a:spcBef>
                <a:spcPct val="0"/>
              </a:spcBef>
            </a:pPr>
            <a:endParaRPr lang="en-US"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6D62314-E077-4A0B-88CD-5824476FB0BC}" type="slidenum">
              <a:rPr lang="en-US" altLang="en-US"/>
              <a:pPr eaLnBrk="1" hangingPunct="1"/>
              <a:t>30</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Discomfort is not a bad thing!</a:t>
            </a:r>
          </a:p>
          <a:p>
            <a:pPr>
              <a:spcBef>
                <a:spcPct val="0"/>
              </a:spcBef>
            </a:pPr>
            <a:endParaRPr lang="en-US" altLang="en-US"/>
          </a:p>
          <a:p>
            <a:pPr>
              <a:spcBef>
                <a:spcPct val="0"/>
              </a:spcBef>
            </a:pPr>
            <a:r>
              <a:rPr lang="en-US" altLang="en-US"/>
              <a:t>Discomfort is rarely enjoyable, but it is necessary if we truly will be saved</a:t>
            </a:r>
          </a:p>
          <a:p>
            <a:pPr>
              <a:spcBef>
                <a:spcPct val="0"/>
              </a:spcBef>
            </a:pPr>
            <a:r>
              <a:rPr lang="en-US" altLang="en-US"/>
              <a:t>Consider Laodicea and its comfort</a:t>
            </a:r>
          </a:p>
          <a:p>
            <a:pPr>
              <a:spcBef>
                <a:spcPct val="0"/>
              </a:spcBef>
            </a:pPr>
            <a:endParaRPr lang="en-US" altLang="en-US"/>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A5EF38-5C84-42BA-A8BB-54569F943D96}" type="slidenum">
              <a:rPr lang="en-US" altLang="en-US"/>
              <a:pPr eaLnBrk="1" hangingPunct="1"/>
              <a:t>31</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They were quite comfortable with themselves--rich, in need of nothing!</a:t>
            </a:r>
          </a:p>
          <a:p>
            <a:pPr>
              <a:spcBef>
                <a:spcPct val="0"/>
              </a:spcBef>
            </a:pPr>
            <a:r>
              <a:rPr lang="en-US" altLang="en-US"/>
              <a:t>Yet to Jesus they were pitiable, blind, naked, and in need of everything</a:t>
            </a:r>
          </a:p>
          <a:p>
            <a:pPr>
              <a:spcBef>
                <a:spcPct val="0"/>
              </a:spcBef>
            </a:pPr>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A713FFE-3244-4F07-8AD3-95E020EBA133}" type="slidenum">
              <a:rPr lang="en-US" altLang="en-US"/>
              <a:pPr eaLnBrk="1" hangingPunct="1"/>
              <a:t>32</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 sober warning for us!</a:t>
            </a:r>
          </a:p>
          <a:p>
            <a:pPr>
              <a:spcBef>
                <a:spcPct val="0"/>
              </a:spcBef>
            </a:pPr>
            <a:r>
              <a:rPr lang="en-US" altLang="en-US"/>
              <a:t>Let us not fall into the trap of being comfortable-- let us strive for continued growth!</a:t>
            </a:r>
          </a:p>
          <a:p>
            <a:pPr>
              <a:spcBef>
                <a:spcPct val="0"/>
              </a:spcBef>
            </a:pPr>
            <a:r>
              <a:rPr lang="en-US" altLang="en-US"/>
              <a:t>Ethan R. Longhenry</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14644-0B16-4465-8D8A-B2B243C5B7FB}" type="slidenum">
              <a:rPr lang="en-US" altLang="en-US"/>
              <a:pPr eaLnBrk="1" hangingPunct="1"/>
              <a:t>33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Comfort vs. Comfortable</a:t>
            </a:r>
          </a:p>
          <a:p>
            <a:pPr fontAlgn="auto">
              <a:spcBef>
                <a:spcPts val="0"/>
              </a:spcBef>
              <a:spcAft>
                <a:spcPts val="0"/>
              </a:spcAft>
              <a:defRPr/>
            </a:pPr>
            <a:r>
              <a:rPr lang="en-US" dirty="0"/>
              <a:t>Yet there is protest: does not God seek to comfort the disconsolate, the suffering, the dejected and discouraged?</a:t>
            </a:r>
          </a:p>
          <a:p>
            <a:pPr fontAlgn="auto">
              <a:spcBef>
                <a:spcPts val="0"/>
              </a:spcBef>
              <a:spcAft>
                <a:spcPts val="0"/>
              </a:spcAft>
              <a:defRPr/>
            </a:pPr>
            <a:endParaRPr 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0D8003-87E4-4B57-92DA-7781E61A448E}"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Difference between God providing comfort &amp; believers being comfortable!</a:t>
            </a:r>
          </a:p>
          <a:p>
            <a:pPr>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86B69A-006F-4468-B5EF-A8A92BCA6E70}" type="slidenum">
              <a:rPr lang="en-US" altLang="en-US"/>
              <a:pPr eaLnBrk="1" hangingPunct="1"/>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God who sought to comfort His people, Also condemned "those at ease in Zion"!</a:t>
            </a:r>
          </a:p>
          <a:p>
            <a:pPr>
              <a:spcBef>
                <a:spcPct val="0"/>
              </a:spcBef>
            </a:pPr>
            <a:r>
              <a:rPr lang="en-US" altLang="en-US"/>
              <a:t>When God's people are confronted with difficulties, they need the comfort of God. Yet this is no excuse or justification for Christians getting comfortable in their lives!</a:t>
            </a:r>
          </a:p>
          <a:p>
            <a:pPr>
              <a:spcBef>
                <a:spcPct val="0"/>
              </a:spcBef>
            </a:pPr>
            <a:endParaRPr lang="en-US" altLang="en-US"/>
          </a:p>
          <a:p>
            <a:pPr>
              <a:spcBef>
                <a:spcPct val="0"/>
              </a:spcBef>
            </a:pPr>
            <a:endParaRPr lang="en-US" alt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8C3213-6C51-429C-8794-DFD9553B8C3A}" type="slidenum">
              <a:rPr lang="en-US" altLang="en-US"/>
              <a:pPr eaLnBrk="1" hangingPunct="1"/>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dirty="0"/>
              <a:t>So what do we mean when we say we are to be uncomfortable?</a:t>
            </a:r>
          </a:p>
          <a:p>
            <a:pPr fontAlgn="auto">
              <a:spcBef>
                <a:spcPts val="0"/>
              </a:spcBef>
              <a:spcAft>
                <a:spcPts val="0"/>
              </a:spcAft>
              <a:defRPr/>
            </a:pPr>
            <a:r>
              <a:rPr lang="en-US" b="1" cap="small" dirty="0"/>
              <a:t>Uncomfortable Christianity</a:t>
            </a:r>
          </a:p>
          <a:p>
            <a:pPr fontAlgn="auto">
              <a:spcBef>
                <a:spcPts val="0"/>
              </a:spcBef>
              <a:spcAft>
                <a:spcPts val="0"/>
              </a:spcAft>
              <a:defRPr/>
            </a:pPr>
            <a:r>
              <a:rPr lang="en-US" dirty="0"/>
              <a:t>There are many reasons that Christians should be "uncomfortable"</a:t>
            </a:r>
          </a:p>
          <a:p>
            <a:pPr fontAlgn="auto">
              <a:spcBef>
                <a:spcPts val="0"/>
              </a:spcBef>
              <a:spcAft>
                <a:spcPts val="0"/>
              </a:spcAft>
              <a:defRPr/>
            </a:pPr>
            <a:r>
              <a:rPr lang="en-US" dirty="0"/>
              <a:t>Discomfort with Sin</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3F74AD-1684-4D8B-AEED-3E6FB726D877}" type="slidenum">
              <a:rPr lang="en-US" altLang="en-US"/>
              <a:pPr eaLnBrk="1" hangingPunct="1"/>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are surrounded by sin</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16C4F6-BA32-4D18-9860-05FD11698A33}" type="slidenum">
              <a:rPr lang="en-US" altLang="en-US"/>
              <a:pPr eaLnBrk="1" hangingPunct="1"/>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have sin</a:t>
            </a:r>
          </a:p>
          <a:p>
            <a:pPr>
              <a:spcBef>
                <a:spcPct val="0"/>
              </a:spcBef>
            </a:pPr>
            <a:endParaRPr lang="en-US" altLang="en-US"/>
          </a:p>
          <a:p>
            <a:pPr>
              <a:spcBef>
                <a:spcPct val="0"/>
              </a:spcBef>
            </a:pPr>
            <a:r>
              <a:rPr lang="en-US" altLang="en-US"/>
              <a:t>Yet we should never be "comfortable" with where we are at in terms of our striving against sin as long as sin exists in our lives! </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1C253E-A798-4817-A28B-BEB53C9CB183}" type="slidenum">
              <a:rPr lang="en-US" altLang="en-US"/>
              <a:pPr eaLnBrk="1" hangingPunct="1"/>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must recognize that sin caused great suffering for Jesus </a:t>
            </a:r>
            <a:r>
              <a:rPr lang="en-US" altLang="en-US" b="1"/>
              <a:t>Romans 5:6-11</a:t>
            </a:r>
            <a:endParaRPr lang="en-US" altLang="en-US"/>
          </a:p>
          <a:p>
            <a:pPr>
              <a:spcBef>
                <a:spcPct val="0"/>
              </a:spcBef>
            </a:pPr>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8E51CE-A6E9-4AF5-B3D6-FA5FBD894636}" type="slidenum">
              <a:rPr lang="en-US" altLang="en-US"/>
              <a:pPr eaLnBrk="1" hangingPunct="1"/>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76223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2815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278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6278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014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10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91569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391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2"/>
            <a:ext cx="5386917" cy="827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362200"/>
            <a:ext cx="5386917"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2"/>
            <a:ext cx="5389033" cy="827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362200"/>
            <a:ext cx="5389033"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44403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81378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61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0"/>
            <a:ext cx="6815667" cy="63563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5194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9847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5200" y="5181600"/>
            <a:ext cx="76200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235200" y="381000"/>
            <a:ext cx="7620000" cy="4800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235200" y="5748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2341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0"/>
            <a:ext cx="10972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bg1"/>
          </a:solidFill>
          <a:latin typeface="Comic Sans MS" pitchFamily="66" charset="0"/>
          <a:ea typeface="+mj-ea"/>
          <a:cs typeface="+mj-cs"/>
        </a:defRPr>
      </a:lvl1pPr>
      <a:lvl2pPr algn="ctr" rtl="0" eaLnBrk="0" fontAlgn="base" hangingPunct="0">
        <a:spcBef>
          <a:spcPct val="0"/>
        </a:spcBef>
        <a:spcAft>
          <a:spcPct val="0"/>
        </a:spcAft>
        <a:defRPr sz="4400">
          <a:solidFill>
            <a:schemeClr val="bg1"/>
          </a:solidFill>
          <a:latin typeface="Comic Sans MS" pitchFamily="66" charset="0"/>
        </a:defRPr>
      </a:lvl2pPr>
      <a:lvl3pPr algn="ctr" rtl="0" eaLnBrk="0" fontAlgn="base" hangingPunct="0">
        <a:spcBef>
          <a:spcPct val="0"/>
        </a:spcBef>
        <a:spcAft>
          <a:spcPct val="0"/>
        </a:spcAft>
        <a:defRPr sz="4400">
          <a:solidFill>
            <a:schemeClr val="bg1"/>
          </a:solidFill>
          <a:latin typeface="Comic Sans MS" pitchFamily="66" charset="0"/>
        </a:defRPr>
      </a:lvl3pPr>
      <a:lvl4pPr algn="ctr" rtl="0" eaLnBrk="0" fontAlgn="base" hangingPunct="0">
        <a:spcBef>
          <a:spcPct val="0"/>
        </a:spcBef>
        <a:spcAft>
          <a:spcPct val="0"/>
        </a:spcAft>
        <a:defRPr sz="4400">
          <a:solidFill>
            <a:schemeClr val="bg1"/>
          </a:solidFill>
          <a:latin typeface="Comic Sans MS" pitchFamily="66" charset="0"/>
        </a:defRPr>
      </a:lvl4pPr>
      <a:lvl5pPr algn="ctr" rtl="0" eaLnBrk="0" fontAlgn="base" hangingPunct="0">
        <a:spcBef>
          <a:spcPct val="0"/>
        </a:spcBef>
        <a:spcAft>
          <a:spcPct val="0"/>
        </a:spcAft>
        <a:defRPr sz="4400">
          <a:solidFill>
            <a:schemeClr val="bg1"/>
          </a:solidFill>
          <a:latin typeface="Comic Sans MS" pitchFamily="66" charset="0"/>
        </a:defRPr>
      </a:lvl5pPr>
      <a:lvl6pPr marL="457200" algn="ctr" rtl="0" eaLnBrk="1" fontAlgn="base" hangingPunct="1">
        <a:spcBef>
          <a:spcPct val="0"/>
        </a:spcBef>
        <a:spcAft>
          <a:spcPct val="0"/>
        </a:spcAft>
        <a:defRPr sz="4400">
          <a:solidFill>
            <a:schemeClr val="bg1"/>
          </a:solidFill>
          <a:latin typeface="Comic Sans MS" pitchFamily="66" charset="0"/>
        </a:defRPr>
      </a:lvl6pPr>
      <a:lvl7pPr marL="914400" algn="ctr" rtl="0" eaLnBrk="1" fontAlgn="base" hangingPunct="1">
        <a:spcBef>
          <a:spcPct val="0"/>
        </a:spcBef>
        <a:spcAft>
          <a:spcPct val="0"/>
        </a:spcAft>
        <a:defRPr sz="4400">
          <a:solidFill>
            <a:schemeClr val="bg1"/>
          </a:solidFill>
          <a:latin typeface="Comic Sans MS" pitchFamily="66" charset="0"/>
        </a:defRPr>
      </a:lvl7pPr>
      <a:lvl8pPr marL="1371600" algn="ctr" rtl="0" eaLnBrk="1" fontAlgn="base" hangingPunct="1">
        <a:spcBef>
          <a:spcPct val="0"/>
        </a:spcBef>
        <a:spcAft>
          <a:spcPct val="0"/>
        </a:spcAft>
        <a:defRPr sz="4400">
          <a:solidFill>
            <a:schemeClr val="bg1"/>
          </a:solidFill>
          <a:latin typeface="Comic Sans MS" pitchFamily="66" charset="0"/>
        </a:defRPr>
      </a:lvl8pPr>
      <a:lvl9pPr marL="1828800" algn="ctr" rtl="0" eaLnBrk="1" fontAlgn="base" hangingPunct="1">
        <a:spcBef>
          <a:spcPct val="0"/>
        </a:spcBef>
        <a:spcAft>
          <a:spcPct val="0"/>
        </a:spcAft>
        <a:defRPr sz="4400">
          <a:solidFill>
            <a:schemeClr val="bg1"/>
          </a:solidFill>
          <a:latin typeface="Comic Sans MS" pitchFamily="66"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Comic Sans MS" pitchFamily="66"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Comic Sans MS" pitchFamily="66"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Comic Sans MS" pitchFamily="66"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Comic Sans MS" pitchFamily="66"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438400" y="2971800"/>
            <a:ext cx="9601200" cy="3726873"/>
          </a:xfrm>
          <a:effectLst>
            <a:outerShdw blurRad="50800" dist="50800" dir="5400000" algn="ctr" rotWithShape="0">
              <a:schemeClr val="tx1"/>
            </a:outerShdw>
          </a:effectLst>
        </p:spPr>
        <p:txBody>
          <a:bodyPr/>
          <a:lstStyle/>
          <a:p>
            <a:pPr algn="r" eaLnBrk="1" hangingPunct="1">
              <a:defRPr/>
            </a:pPr>
            <a:r>
              <a:rPr lang="en-US" sz="11500" dirty="0">
                <a:solidFill>
                  <a:schemeClr val="accent6">
                    <a:lumMod val="20000"/>
                    <a:lumOff val="8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Uncomfortable Christianity</a:t>
            </a:r>
          </a:p>
        </p:txBody>
      </p:sp>
      <p:sp>
        <p:nvSpPr>
          <p:cNvPr id="2051" name="Subtitle 2"/>
          <p:cNvSpPr>
            <a:spLocks noGrp="1"/>
          </p:cNvSpPr>
          <p:nvPr>
            <p:ph type="subTitle" idx="1"/>
          </p:nvPr>
        </p:nvSpPr>
        <p:spPr>
          <a:xfrm>
            <a:off x="4800600" y="838200"/>
            <a:ext cx="5105400" cy="1524000"/>
          </a:xfrm>
          <a:effectLst>
            <a:outerShdw blurRad="50800" dist="50800" dir="5400000" algn="ctr" rotWithShape="0">
              <a:schemeClr val="tx1"/>
            </a:outerShdw>
          </a:effectLst>
        </p:spPr>
        <p:txBody>
          <a:bodyPr anchor="ctr"/>
          <a:lstStyle/>
          <a:p>
            <a:pPr eaLnBrk="1" hangingPunct="1">
              <a:buFont typeface="Arial" charset="0"/>
              <a:buNone/>
              <a:defRPr/>
            </a:pPr>
            <a:r>
              <a:rPr lang="en-US" sz="5400" b="1" dirty="0">
                <a:solidFill>
                  <a:schemeClr val="accent6">
                    <a:lumMod val="60000"/>
                    <a:lumOff val="40000"/>
                  </a:schemeClr>
                </a:solidFill>
                <a:latin typeface="Calibri" panose="020F0502020204030204" pitchFamily="34" charset="0"/>
                <a:cs typeface="Calibri" panose="020F0502020204030204" pitchFamily="34" charset="0"/>
              </a:rPr>
              <a:t>Matthew 10:34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1John 2:1</a:t>
            </a:r>
          </a:p>
        </p:txBody>
      </p:sp>
      <p:sp>
        <p:nvSpPr>
          <p:cNvPr id="11267"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My little children, I am writing these things to you so that you may not sin. But if anyone does sin, we have an advocate with the Father, Jesus Christ the righteous.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1Peter 2:24</a:t>
            </a:r>
          </a:p>
        </p:txBody>
      </p:sp>
      <p:sp>
        <p:nvSpPr>
          <p:cNvPr id="12291" name="Content Placeholder 2"/>
          <p:cNvSpPr>
            <a:spLocks noGrp="1"/>
          </p:cNvSpPr>
          <p:nvPr>
            <p:ph idx="1"/>
          </p:nvPr>
        </p:nvSpPr>
        <p:spPr>
          <a:xfrm>
            <a:off x="838200" y="990600"/>
            <a:ext cx="105156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He himself bore our sins in his body on the tree, that we might die to sin and live to righteousness. By his wounds you have been healed.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Matthew 28:18-20</a:t>
            </a:r>
          </a:p>
        </p:txBody>
      </p:sp>
      <p:sp>
        <p:nvSpPr>
          <p:cNvPr id="13315"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And Jesus came and said to them, "All authority in heaven and on earth has been given to me.  Go therefore and make disciples of all nations, baptizing them in the name of the Father and of the Son and of the Holy Spirit, teaching them to observe all that I have commanded you. And behold, I am with you always, to the end of the age."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2Thessalonians 1:6-9</a:t>
            </a:r>
          </a:p>
        </p:txBody>
      </p:sp>
      <p:sp>
        <p:nvSpPr>
          <p:cNvPr id="3" name="Content Placeholder 2"/>
          <p:cNvSpPr>
            <a:spLocks noGrp="1"/>
          </p:cNvSpPr>
          <p:nvPr>
            <p:ph idx="1"/>
          </p:nvPr>
        </p:nvSpPr>
        <p:spPr>
          <a:xfrm>
            <a:off x="381000" y="990600"/>
            <a:ext cx="11430000" cy="5562600"/>
          </a:xfrm>
        </p:spPr>
        <p:txBody>
          <a:bodyPr vert="horz" wrap="square" lIns="0" tIns="0" rIns="0" bIns="0" numCol="1" anchor="ctr" anchorCtr="1" compatLnSpc="1">
            <a:prstTxWarp prst="textNoShape">
              <a:avLst/>
            </a:prstTxWarp>
            <a:normAutofit/>
          </a:bodyPr>
          <a:lstStyle/>
          <a:p>
            <a:pPr marL="0" indent="0" eaLnBrk="1" hangingPunct="1">
              <a:spcBef>
                <a:spcPts val="0"/>
              </a:spcBef>
              <a:buNone/>
              <a:defRPr/>
            </a:pPr>
            <a:r>
              <a:rPr lang="en-US" sz="4000" dirty="0">
                <a:latin typeface="Calibri" pitchFamily="34" charset="0"/>
              </a:rPr>
              <a:t>since indeed God considers it just to repay with affliction those who afflict you, and to grant relief to you who are afflicted as well as to us, when the Lord Jesus is revealed from heaven with his mighty angels in flaming fire, inflicting vengeance on those who do not know God and on those who do not obey the gospel of our Lord Jesus. They will suffer the punishment of eternal destruction, away from the presence of the Lord and from the glory of his might,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2Peter 3:18</a:t>
            </a:r>
          </a:p>
        </p:txBody>
      </p:sp>
      <p:sp>
        <p:nvSpPr>
          <p:cNvPr id="15363" name="Content Placeholder 2"/>
          <p:cNvSpPr>
            <a:spLocks noGrp="1"/>
          </p:cNvSpPr>
          <p:nvPr>
            <p:ph idx="1"/>
          </p:nvPr>
        </p:nvSpPr>
        <p:spPr>
          <a:xfrm>
            <a:off x="838200" y="990600"/>
            <a:ext cx="105156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But grow in the grace and knowledge of our Lord and Savior Jesus Christ. To him be the glory both now and to the day of eternity. Amen.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Matthew 11:29</a:t>
            </a:r>
          </a:p>
        </p:txBody>
      </p:sp>
      <p:sp>
        <p:nvSpPr>
          <p:cNvPr id="16387" name="Content Placeholder 2"/>
          <p:cNvSpPr>
            <a:spLocks noGrp="1"/>
          </p:cNvSpPr>
          <p:nvPr>
            <p:ph idx="1"/>
          </p:nvPr>
        </p:nvSpPr>
        <p:spPr>
          <a:xfrm>
            <a:off x="1524000" y="990600"/>
            <a:ext cx="91440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Take my yoke upon you, and learn from me, for I am gentle and lowly in heart, and you will find rest for your souls.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2Timothy 2:15</a:t>
            </a:r>
          </a:p>
        </p:txBody>
      </p:sp>
      <p:sp>
        <p:nvSpPr>
          <p:cNvPr id="17411"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Do your best to present yourself to God as one approved, a worker who has no need to be ashamed, rightly handling the word of truth.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1Peter 2:24</a:t>
            </a:r>
          </a:p>
        </p:txBody>
      </p:sp>
      <p:sp>
        <p:nvSpPr>
          <p:cNvPr id="18435" name="Content Placeholder 2"/>
          <p:cNvSpPr>
            <a:spLocks noGrp="1"/>
          </p:cNvSpPr>
          <p:nvPr>
            <p:ph idx="1"/>
          </p:nvPr>
        </p:nvSpPr>
        <p:spPr>
          <a:xfrm>
            <a:off x="701040" y="990600"/>
            <a:ext cx="1078992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He himself bore our sins in his body on the tree, that we might die to sin and live to righteousness. By his wounds you have been healed.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Matthew 5:6</a:t>
            </a:r>
          </a:p>
        </p:txBody>
      </p:sp>
      <p:sp>
        <p:nvSpPr>
          <p:cNvPr id="19459"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Blessed are those who hunger and thirst for righteousness, for they shall be satisfied.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1Thessalonians 4:1</a:t>
            </a:r>
          </a:p>
        </p:txBody>
      </p:sp>
      <p:sp>
        <p:nvSpPr>
          <p:cNvPr id="20483"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Finally, then, brothers, we ask and urge you in the Lord Jesus, that as you received from us how you ought to walk and to please God, just as you are doing, that you do so more and more.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Matthew 10:34</a:t>
            </a:r>
          </a:p>
        </p:txBody>
      </p:sp>
      <p:sp>
        <p:nvSpPr>
          <p:cNvPr id="3075"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Do not think that I have come to bring peace to the earth. I have not come to bring peace, but a sword.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1Thessalonians 4:9-10</a:t>
            </a:r>
          </a:p>
        </p:txBody>
      </p:sp>
      <p:sp>
        <p:nvSpPr>
          <p:cNvPr id="21507"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Now concerning brotherly love you have no need for anyone to write to you, for you yourselves have been taught by God to love one another, for that indeed is what you are doing to all the brothers throughout Macedonia. But we urge you, brothers, to do this more and more,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Philippians 3:20-21</a:t>
            </a:r>
          </a:p>
        </p:txBody>
      </p:sp>
      <p:sp>
        <p:nvSpPr>
          <p:cNvPr id="22531"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But our citizenship is in heaven, and from it we await a Savior, the Lord Jesus Christ, who will transform our lowly body to be like his glorious body, by the power that enables him even to subject all things to himself.</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Hebrews 11:9-10</a:t>
            </a:r>
          </a:p>
        </p:txBody>
      </p:sp>
      <p:sp>
        <p:nvSpPr>
          <p:cNvPr id="23555" name="Content Placeholder 2"/>
          <p:cNvSpPr>
            <a:spLocks noGrp="1"/>
          </p:cNvSpPr>
          <p:nvPr>
            <p:ph idx="1"/>
          </p:nvPr>
        </p:nvSpPr>
        <p:spPr>
          <a:xfrm>
            <a:off x="655320" y="990600"/>
            <a:ext cx="1088136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By faith he went to live in the land of promise, as in a foreign land, living in tents with Isaac and Jacob, heirs with him of the same promise. For he was looking forward to the city that has foundations, whose designer and builder is God.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Hebrews 11:14-16</a:t>
            </a:r>
          </a:p>
        </p:txBody>
      </p:sp>
      <p:sp>
        <p:nvSpPr>
          <p:cNvPr id="24579"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For people who speak thus make it clear that they are seeking a homeland. If they had been thinking of that land from which they had gone out, they would have had opportunity to return. But as it is, they desire a better country, that is, a heavenly one. Therefore God is not ashamed to be called their God, for he has prepared for them a city.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1John 2:15-17</a:t>
            </a:r>
          </a:p>
        </p:txBody>
      </p:sp>
      <p:sp>
        <p:nvSpPr>
          <p:cNvPr id="3"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normAutofit/>
          </a:bodyPr>
          <a:lstStyle/>
          <a:p>
            <a:pPr marL="0" indent="0" eaLnBrk="1" hangingPunct="1">
              <a:spcBef>
                <a:spcPts val="0"/>
              </a:spcBef>
              <a:buNone/>
              <a:defRPr/>
            </a:pPr>
            <a:r>
              <a:rPr lang="en-US" sz="4000" dirty="0">
                <a:latin typeface="Calibri" pitchFamily="34" charset="0"/>
              </a:rPr>
              <a:t>Do not love the world or the things in the world. If anyone loves the world, the love of the Father is not in him. For all that is in the world--the desires of the flesh and the desires of the eyes and pride in possessions--is not from the Father but is from the world. And the world is passing away along with its desires, but whoever does the will of God abides forever.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600200"/>
            <a:ext cx="9144000" cy="2924175"/>
          </a:xfrm>
          <a:effectLst>
            <a:outerShdw blurRad="50800" dist="50800" dir="5400000" algn="ctr" rotWithShape="0">
              <a:schemeClr val="tx1"/>
            </a:outerShdw>
          </a:effectLst>
        </p:spPr>
        <p:txBody>
          <a:bodyPr/>
          <a:lstStyle/>
          <a:p>
            <a:pPr eaLnBrk="1" hangingPunct="1">
              <a:defRPr/>
            </a:pPr>
            <a:r>
              <a:rPr lang="en-US" sz="9600" dirty="0">
                <a:solidFill>
                  <a:schemeClr val="accent6">
                    <a:lumMod val="20000"/>
                    <a:lumOff val="80000"/>
                  </a:schemeClr>
                </a:solidFill>
                <a:latin typeface="Calibri" panose="020F0502020204030204" pitchFamily="34" charset="0"/>
                <a:cs typeface="Calibri" panose="020F0502020204030204" pitchFamily="34" charset="0"/>
              </a:rPr>
              <a:t>Discomfort Leads To Holiness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Hebrews 4:9-11</a:t>
            </a:r>
          </a:p>
        </p:txBody>
      </p:sp>
      <p:sp>
        <p:nvSpPr>
          <p:cNvPr id="27651" name="Content Placeholder 2"/>
          <p:cNvSpPr>
            <a:spLocks noGrp="1"/>
          </p:cNvSpPr>
          <p:nvPr>
            <p:ph idx="1"/>
          </p:nvPr>
        </p:nvSpPr>
        <p:spPr>
          <a:xfrm>
            <a:off x="1295400" y="990600"/>
            <a:ext cx="96012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So then, there remains a Sabbath rest for the people of God, for whoever has entered God's rest has also rested from his works as God did from his. Let us therefore strive to enter that rest, so that no one may fall by the same sort of disobedience.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John 9:4</a:t>
            </a:r>
          </a:p>
        </p:txBody>
      </p:sp>
      <p:sp>
        <p:nvSpPr>
          <p:cNvPr id="28675"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We must work the works of him who sent me while it is day; night is coming, when no one can work.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2Corinthians 7:9-10</a:t>
            </a:r>
          </a:p>
        </p:txBody>
      </p:sp>
      <p:sp>
        <p:nvSpPr>
          <p:cNvPr id="29699"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As it is, I rejoice, not because you were grieved, but because you were grieved into repenting. For you felt a godly grief, so that you suffered no loss through us. For godly grief produces a repentance that leads to salvation without regret, whereas worldly grief produces death.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Matthew 13:12</a:t>
            </a:r>
          </a:p>
        </p:txBody>
      </p:sp>
      <p:sp>
        <p:nvSpPr>
          <p:cNvPr id="30723"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For to the one who has, more will be given, and he will have an abundance, but from the one who has not, even what he has will be taken away.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1752600"/>
            <a:ext cx="7239000" cy="3810000"/>
          </a:xfrm>
          <a:effectLst>
            <a:outerShdw blurRad="50800" dist="50800" dir="5400000" algn="ctr" rotWithShape="0">
              <a:schemeClr val="tx1"/>
            </a:outerShdw>
          </a:effectLst>
        </p:spPr>
        <p:txBody>
          <a:bodyPr/>
          <a:lstStyle/>
          <a:p>
            <a:pPr eaLnBrk="1" hangingPunct="1">
              <a:defRPr/>
            </a:pPr>
            <a:r>
              <a:rPr lang="en-US" sz="8000" dirty="0">
                <a:solidFill>
                  <a:schemeClr val="accent6">
                    <a:lumMod val="20000"/>
                    <a:lumOff val="8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Comfort</a:t>
            </a:r>
            <a:br>
              <a:rPr lang="en-US" sz="8000" dirty="0">
                <a:solidFill>
                  <a:schemeClr val="accent6">
                    <a:lumMod val="20000"/>
                    <a:lumOff val="8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8000" dirty="0">
                <a:solidFill>
                  <a:schemeClr val="accent6">
                    <a:lumMod val="20000"/>
                    <a:lumOff val="8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vs</a:t>
            </a:r>
            <a:br>
              <a:rPr lang="en-US" sz="8000" dirty="0">
                <a:solidFill>
                  <a:schemeClr val="accent6">
                    <a:lumMod val="20000"/>
                    <a:lumOff val="8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8000" dirty="0">
                <a:solidFill>
                  <a:schemeClr val="accent6">
                    <a:lumMod val="20000"/>
                    <a:lumOff val="8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Uncomfortable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Revelation 3:2</a:t>
            </a:r>
          </a:p>
        </p:txBody>
      </p:sp>
      <p:sp>
        <p:nvSpPr>
          <p:cNvPr id="31747" name="Content Placeholder 2"/>
          <p:cNvSpPr>
            <a:spLocks noGrp="1"/>
          </p:cNvSpPr>
          <p:nvPr>
            <p:ph idx="1"/>
          </p:nvPr>
        </p:nvSpPr>
        <p:spPr>
          <a:xfrm>
            <a:off x="838200" y="990600"/>
            <a:ext cx="105156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Wake up, and strengthen what remains and is about to die, for I have not found your works complete in the sight of my God.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Romans 12:2</a:t>
            </a:r>
          </a:p>
        </p:txBody>
      </p:sp>
      <p:sp>
        <p:nvSpPr>
          <p:cNvPr id="32771"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Do not be conformed to this world, but be transformed by the renewal of your mind, that by testing you may discern what is the will of God, what is good and acceptable and perfect.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Revelation 3:14-19</a:t>
            </a:r>
          </a:p>
        </p:txBody>
      </p:sp>
      <p:sp>
        <p:nvSpPr>
          <p:cNvPr id="3" name="Content Placeholder 2"/>
          <p:cNvSpPr>
            <a:spLocks noGrp="1"/>
          </p:cNvSpPr>
          <p:nvPr>
            <p:ph idx="1"/>
          </p:nvPr>
        </p:nvSpPr>
        <p:spPr>
          <a:xfrm>
            <a:off x="381000" y="685800"/>
            <a:ext cx="11430000" cy="6019800"/>
          </a:xfrm>
        </p:spPr>
        <p:txBody>
          <a:bodyPr vert="horz" wrap="square" lIns="0" tIns="0" rIns="0" bIns="0" numCol="1" anchor="ctr" anchorCtr="1" compatLnSpc="1">
            <a:prstTxWarp prst="textNoShape">
              <a:avLst/>
            </a:prstTxWarp>
            <a:normAutofit fontScale="85000" lnSpcReduction="10000"/>
          </a:bodyPr>
          <a:lstStyle/>
          <a:p>
            <a:pPr marL="0" indent="0" eaLnBrk="1" hangingPunct="1">
              <a:spcBef>
                <a:spcPts val="0"/>
              </a:spcBef>
              <a:buNone/>
              <a:defRPr/>
            </a:pPr>
            <a:r>
              <a:rPr lang="en-US" sz="4000" dirty="0">
                <a:latin typeface="Calibri" pitchFamily="34" charset="0"/>
              </a:rPr>
              <a:t>And to the angel of the church in Laodicea write: 'The words of the Amen, the faithful and true witness, the beginning of God's creation. 'I know your works: you are neither cold nor hot. Would that you were either cold or hot! So, because you are lukewarm, and neither hot nor cold, I will spit you out of my mouth. For you say, I am rich, I have prospered, and I need nothing, not realizing that you are wretched, pitiable, poor, blind, and naked. I counsel you to buy from me gold refined by fire, so that you may be rich, and white garments so that you may clothe yourself and the shame of your nakedness may not be seen, and salve to anoint your eyes, so that you may see. Those whom I love, I reprove and discipline, so be zealous and repent.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1219200"/>
            <a:ext cx="8229600" cy="3290889"/>
          </a:xfrm>
          <a:effectLst>
            <a:outerShdw blurRad="50800" dist="50800" dir="5400000" algn="ctr" rotWithShape="0">
              <a:schemeClr val="tx1"/>
            </a:outerShdw>
          </a:effectLst>
        </p:spPr>
        <p:txBody>
          <a:bodyPr/>
          <a:lstStyle/>
          <a:p>
            <a:pPr eaLnBrk="1" hangingPunct="1">
              <a:defRPr/>
            </a:pPr>
            <a:r>
              <a:rPr lang="en-US" sz="9600" dirty="0">
                <a:solidFill>
                  <a:schemeClr val="accent6">
                    <a:lumMod val="20000"/>
                    <a:lumOff val="80000"/>
                  </a:schemeClr>
                </a:solidFill>
                <a:latin typeface="Calibri" panose="020F0502020204030204" pitchFamily="34" charset="0"/>
                <a:cs typeface="Calibri" panose="020F0502020204030204" pitchFamily="34" charset="0"/>
              </a:rPr>
              <a:t>Are You Too Comfortable?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1Corinthians 1:3-7</a:t>
            </a:r>
          </a:p>
        </p:txBody>
      </p:sp>
      <p:sp>
        <p:nvSpPr>
          <p:cNvPr id="3" name="Content Placeholder 2"/>
          <p:cNvSpPr>
            <a:spLocks noGrp="1"/>
          </p:cNvSpPr>
          <p:nvPr>
            <p:ph idx="1"/>
          </p:nvPr>
        </p:nvSpPr>
        <p:spPr>
          <a:xfrm>
            <a:off x="609600" y="990600"/>
            <a:ext cx="10972800" cy="5562600"/>
          </a:xfrm>
        </p:spPr>
        <p:txBody>
          <a:bodyPr vert="horz" wrap="square" lIns="0" tIns="0" rIns="0" bIns="0" numCol="1" anchor="ctr" anchorCtr="1" compatLnSpc="1">
            <a:prstTxWarp prst="textNoShape">
              <a:avLst/>
            </a:prstTxWarp>
            <a:normAutofit/>
          </a:bodyPr>
          <a:lstStyle/>
          <a:p>
            <a:pPr marL="0" indent="0" eaLnBrk="1" hangingPunct="1">
              <a:spcBef>
                <a:spcPts val="0"/>
              </a:spcBef>
              <a:buNone/>
              <a:defRPr/>
            </a:pPr>
            <a:r>
              <a:rPr lang="en-US" sz="4000" dirty="0">
                <a:latin typeface="Calibri" pitchFamily="34" charset="0"/>
              </a:rPr>
              <a:t>Grace to you and peace from God our Father and the Lord Jesus Christ. I give thanks to my God always for you because of the grace of God that was given you in Christ Jesus, that in every way you were enriched in him in all speech and all knowledge--even as the testimony about Christ was confirmed among you--so that you are not lacking in any spiritual gift, as you wait for the revealing of our Lord Jesus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2Thessalonians 2:16-17</a:t>
            </a:r>
          </a:p>
        </p:txBody>
      </p:sp>
      <p:sp>
        <p:nvSpPr>
          <p:cNvPr id="6147"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Now may our Lord Jesus Christ himself, and God our Father, who loved us and gave us eternal comfort and good hope through grace, comfort your hearts and establish them in every good work and word.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Isaiah 40:1</a:t>
            </a:r>
          </a:p>
        </p:txBody>
      </p:sp>
      <p:sp>
        <p:nvSpPr>
          <p:cNvPr id="7171" name="Content Placeholder 2"/>
          <p:cNvSpPr>
            <a:spLocks noGrp="1"/>
          </p:cNvSpPr>
          <p:nvPr>
            <p:ph idx="1"/>
          </p:nvPr>
        </p:nvSpPr>
        <p:spPr>
          <a:xfrm>
            <a:off x="1295400" y="990600"/>
            <a:ext cx="9601200" cy="16764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Comfort, comfort my people, says your God.</a:t>
            </a:r>
          </a:p>
        </p:txBody>
      </p:sp>
      <p:sp>
        <p:nvSpPr>
          <p:cNvPr id="4" name="Title 1"/>
          <p:cNvSpPr txBox="1">
            <a:spLocks/>
          </p:cNvSpPr>
          <p:nvPr/>
        </p:nvSpPr>
        <p:spPr bwMode="auto">
          <a:xfrm>
            <a:off x="1981200" y="2514601"/>
            <a:ext cx="8229600" cy="830263"/>
          </a:xfrm>
          <a:prstGeom prst="rect">
            <a:avLst/>
          </a:prstGeom>
          <a:noFill/>
          <a:ln w="9525">
            <a:noFill/>
            <a:miter lim="800000"/>
            <a:headEnd/>
            <a:tailEnd/>
          </a:ln>
        </p:spPr>
        <p:txBody>
          <a:bodyPr lIns="0" tIns="0" rIns="0" bIns="0" anchor="ctr">
            <a:spAutoFit/>
          </a:bodyPr>
          <a:lstStyle/>
          <a:p>
            <a:pPr algn="ctr">
              <a:defRPr/>
            </a:pPr>
            <a:r>
              <a:rPr lang="en-US" sz="5400" dirty="0">
                <a:solidFill>
                  <a:schemeClr val="accent6">
                    <a:lumMod val="60000"/>
                    <a:lumOff val="40000"/>
                  </a:schemeClr>
                </a:solidFill>
                <a:latin typeface="Calibri" panose="020F0502020204030204" pitchFamily="34" charset="0"/>
                <a:ea typeface="+mj-ea"/>
                <a:cs typeface="Calibri" panose="020F0502020204030204" pitchFamily="34" charset="0"/>
              </a:rPr>
              <a:t>Amos 6:1</a:t>
            </a:r>
          </a:p>
        </p:txBody>
      </p:sp>
      <p:sp>
        <p:nvSpPr>
          <p:cNvPr id="5" name="Content Placeholder 2"/>
          <p:cNvSpPr txBox="1">
            <a:spLocks/>
          </p:cNvSpPr>
          <p:nvPr/>
        </p:nvSpPr>
        <p:spPr bwMode="auto">
          <a:xfrm>
            <a:off x="1066800" y="3352800"/>
            <a:ext cx="10058400" cy="3276600"/>
          </a:xfrm>
          <a:prstGeom prst="rect">
            <a:avLst/>
          </a:prstGeom>
          <a:noFill/>
          <a:ln w="9525">
            <a:noFill/>
            <a:miter lim="800000"/>
            <a:headEnd/>
            <a:tailEnd/>
          </a:ln>
        </p:spPr>
        <p:txBody>
          <a:bodyPr lIns="0" tIns="0" rIns="0" bIns="0" anchor="ctr" anchorCtr="1">
            <a:normAutofit/>
          </a:bodyPr>
          <a:lstStyle/>
          <a:p>
            <a:pPr>
              <a:spcBef>
                <a:spcPts val="0"/>
              </a:spcBef>
              <a:defRPr/>
            </a:pPr>
            <a:r>
              <a:rPr lang="en-US" sz="4000" dirty="0">
                <a:solidFill>
                  <a:schemeClr val="bg1"/>
                </a:solidFill>
                <a:latin typeface="Calibri" pitchFamily="34" charset="0"/>
                <a:cs typeface="+mn-cs"/>
              </a:rPr>
              <a:t>Woe to those who are at ease in Zion, and to those who feel secure on the mountain of Samaria, the notable men of the first of the nations, to whom the house of Israel comes!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152400"/>
            <a:ext cx="8229600" cy="2924175"/>
          </a:xfrm>
          <a:effectLst>
            <a:outerShdw blurRad="50800" dist="50800" dir="5400000" algn="ctr" rotWithShape="0">
              <a:schemeClr val="tx1"/>
            </a:outerShdw>
          </a:effectLst>
        </p:spPr>
        <p:txBody>
          <a:bodyPr/>
          <a:lstStyle/>
          <a:p>
            <a:pPr eaLnBrk="1" hangingPunct="1">
              <a:defRPr/>
            </a:pPr>
            <a:r>
              <a:rPr lang="en-US" sz="8000" dirty="0">
                <a:solidFill>
                  <a:schemeClr val="accent6">
                    <a:lumMod val="20000"/>
                    <a:lumOff val="80000"/>
                  </a:schemeClr>
                </a:solidFill>
                <a:latin typeface="Calibri" panose="020F0502020204030204" pitchFamily="34" charset="0"/>
                <a:cs typeface="Calibri" panose="020F0502020204030204" pitchFamily="34" charset="0"/>
              </a:rPr>
              <a:t>Uncomfortable Christianity?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Hebrews 12:1</a:t>
            </a:r>
          </a:p>
        </p:txBody>
      </p:sp>
      <p:sp>
        <p:nvSpPr>
          <p:cNvPr id="9219" name="Content Placeholder 2"/>
          <p:cNvSpPr>
            <a:spLocks noGrp="1"/>
          </p:cNvSpPr>
          <p:nvPr>
            <p:ph idx="1"/>
          </p:nvPr>
        </p:nvSpPr>
        <p:spPr>
          <a:xfrm>
            <a:off x="1066800" y="990600"/>
            <a:ext cx="10058400" cy="55626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Therefore, since we are surrounded by so great a cloud of witnesses, let us also lay aside every weight, and sin which clings so closely, and let us run with endurance the race that is set before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lum bright="-50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830263"/>
          </a:xfrm>
        </p:spPr>
        <p:txBody>
          <a:bodyPr vert="horz" wrap="square" lIns="0" tIns="0" rIns="0" bIns="0" numCol="1" anchor="ctr" anchorCtr="0" compatLnSpc="1">
            <a:prstTxWarp prst="textNoShape">
              <a:avLst/>
            </a:prstTxWarp>
            <a:spAutoFit/>
          </a:bodyPr>
          <a:lstStyle/>
          <a:p>
            <a:pPr eaLnBrk="1" hangingPunct="1">
              <a:defRPr/>
            </a:pPr>
            <a:r>
              <a:rPr lang="en-US" sz="5400" dirty="0">
                <a:solidFill>
                  <a:schemeClr val="accent6">
                    <a:lumMod val="60000"/>
                    <a:lumOff val="40000"/>
                  </a:schemeClr>
                </a:solidFill>
                <a:latin typeface="Calibri" panose="020F0502020204030204" pitchFamily="34" charset="0"/>
                <a:cs typeface="Calibri" panose="020F0502020204030204" pitchFamily="34" charset="0"/>
              </a:rPr>
              <a:t>Romans 3:23</a:t>
            </a:r>
          </a:p>
        </p:txBody>
      </p:sp>
      <p:sp>
        <p:nvSpPr>
          <p:cNvPr id="10243" name="Content Placeholder 2"/>
          <p:cNvSpPr>
            <a:spLocks noGrp="1"/>
          </p:cNvSpPr>
          <p:nvPr>
            <p:ph idx="1"/>
          </p:nvPr>
        </p:nvSpPr>
        <p:spPr>
          <a:xfrm>
            <a:off x="609600" y="990600"/>
            <a:ext cx="10972800" cy="2057400"/>
          </a:xfrm>
        </p:spPr>
        <p:txBody>
          <a:bodyPr vert="horz" wrap="square" lIns="0" tIns="0" rIns="0" bIns="0" numCol="1" anchor="ctr" anchorCtr="1" compatLnSpc="1">
            <a:prstTxWarp prst="textNoShape">
              <a:avLst/>
            </a:prstTxWarp>
          </a:bodyPr>
          <a:lstStyle/>
          <a:p>
            <a:pPr marL="0" indent="0" eaLnBrk="1" hangingPunct="1">
              <a:spcBef>
                <a:spcPct val="0"/>
              </a:spcBef>
              <a:buNone/>
            </a:pPr>
            <a:r>
              <a:rPr lang="en-US" altLang="en-US" sz="4000" dirty="0">
                <a:latin typeface="Calibri" panose="020F0502020204030204" pitchFamily="34" charset="0"/>
              </a:rPr>
              <a:t>for all have sinned and fall short of the glory of God,</a:t>
            </a:r>
          </a:p>
        </p:txBody>
      </p:sp>
      <p:sp>
        <p:nvSpPr>
          <p:cNvPr id="4" name="Content Placeholder 2"/>
          <p:cNvSpPr txBox="1">
            <a:spLocks/>
          </p:cNvSpPr>
          <p:nvPr/>
        </p:nvSpPr>
        <p:spPr bwMode="auto">
          <a:xfrm>
            <a:off x="1158240" y="4419600"/>
            <a:ext cx="9875520" cy="2133600"/>
          </a:xfrm>
          <a:prstGeom prst="rect">
            <a:avLst/>
          </a:prstGeom>
          <a:noFill/>
          <a:ln w="9525">
            <a:noFill/>
            <a:miter lim="800000"/>
            <a:headEnd/>
            <a:tailEnd/>
          </a:ln>
        </p:spPr>
        <p:txBody>
          <a:bodyPr lIns="0" tIns="0" rIns="0" bIns="0" anchor="ctr" anchorCtr="1">
            <a:normAutofit/>
          </a:bodyPr>
          <a:lstStyle/>
          <a:p>
            <a:pPr>
              <a:spcBef>
                <a:spcPts val="0"/>
              </a:spcBef>
              <a:defRPr/>
            </a:pPr>
            <a:r>
              <a:rPr lang="en-US" sz="4000" dirty="0">
                <a:solidFill>
                  <a:schemeClr val="bg1"/>
                </a:solidFill>
                <a:latin typeface="Calibri" pitchFamily="34" charset="0"/>
                <a:cs typeface="+mn-cs"/>
              </a:rPr>
              <a:t>If we say we have no sin, we deceive ourselves, and the truth is not in us.</a:t>
            </a:r>
          </a:p>
        </p:txBody>
      </p:sp>
      <p:sp>
        <p:nvSpPr>
          <p:cNvPr id="5" name="Title 1"/>
          <p:cNvSpPr txBox="1">
            <a:spLocks/>
          </p:cNvSpPr>
          <p:nvPr/>
        </p:nvSpPr>
        <p:spPr bwMode="auto">
          <a:xfrm>
            <a:off x="1981200" y="3657601"/>
            <a:ext cx="8229600" cy="830263"/>
          </a:xfrm>
          <a:prstGeom prst="rect">
            <a:avLst/>
          </a:prstGeom>
          <a:noFill/>
          <a:ln w="9525">
            <a:noFill/>
            <a:miter lim="800000"/>
            <a:headEnd/>
            <a:tailEnd/>
          </a:ln>
        </p:spPr>
        <p:txBody>
          <a:bodyPr lIns="0" tIns="0" rIns="0" bIns="0" anchor="ctr">
            <a:spAutoFit/>
          </a:bodyPr>
          <a:lstStyle/>
          <a:p>
            <a:pPr algn="ctr">
              <a:defRPr/>
            </a:pPr>
            <a:r>
              <a:rPr lang="en-US" sz="5400" dirty="0">
                <a:solidFill>
                  <a:schemeClr val="accent6">
                    <a:lumMod val="60000"/>
                    <a:lumOff val="40000"/>
                  </a:schemeClr>
                </a:solidFill>
                <a:latin typeface="Calibri" panose="020F0502020204030204" pitchFamily="34" charset="0"/>
                <a:ea typeface="+mj-ea"/>
                <a:cs typeface="Calibri" panose="020F0502020204030204" pitchFamily="34" charset="0"/>
              </a:rPr>
              <a:t>1John 1:8</a:t>
            </a:r>
          </a:p>
        </p:txBody>
      </p:sp>
    </p:spTree>
  </p:cSld>
  <p:clrMapOvr>
    <a:masterClrMapping/>
  </p:clrMapOvr>
</p:sld>
</file>

<file path=ppt/theme/theme1.xml><?xml version="1.0" encoding="utf-8"?>
<a:theme xmlns:a="http://schemas.openxmlformats.org/drawingml/2006/main" name="firewa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firewarp</Template>
  <TotalTime>140</TotalTime>
  <Words>2402</Words>
  <Application>Microsoft Office PowerPoint</Application>
  <PresentationFormat>Widescreen</PresentationFormat>
  <Paragraphs>160</Paragraphs>
  <Slides>33</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Comic Sans MS</vt:lpstr>
      <vt:lpstr>Calibri</vt:lpstr>
      <vt:lpstr>firewarp</vt:lpstr>
      <vt:lpstr>Uncomfortable Christianity</vt:lpstr>
      <vt:lpstr>Matthew 10:34</vt:lpstr>
      <vt:lpstr>Comfort vs Uncomfortable</vt:lpstr>
      <vt:lpstr>1Corinthians 1:3-7</vt:lpstr>
      <vt:lpstr>2Thessalonians 2:16-17</vt:lpstr>
      <vt:lpstr>Isaiah 40:1</vt:lpstr>
      <vt:lpstr>Uncomfortable Christianity?</vt:lpstr>
      <vt:lpstr>Hebrews 12:1</vt:lpstr>
      <vt:lpstr>Romans 3:23</vt:lpstr>
      <vt:lpstr>1John 2:1</vt:lpstr>
      <vt:lpstr>1Peter 2:24</vt:lpstr>
      <vt:lpstr>Matthew 28:18-20</vt:lpstr>
      <vt:lpstr>2Thessalonians 1:6-9</vt:lpstr>
      <vt:lpstr>2Peter 3:18</vt:lpstr>
      <vt:lpstr>Matthew 11:29</vt:lpstr>
      <vt:lpstr>2Timothy 2:15</vt:lpstr>
      <vt:lpstr>1Peter 2:24</vt:lpstr>
      <vt:lpstr>Matthew 5:6</vt:lpstr>
      <vt:lpstr>1Thessalonians 4:1</vt:lpstr>
      <vt:lpstr>1Thessalonians 4:9-10</vt:lpstr>
      <vt:lpstr>Philippians 3:20-21</vt:lpstr>
      <vt:lpstr>Hebrews 11:9-10</vt:lpstr>
      <vt:lpstr>Hebrews 11:14-16</vt:lpstr>
      <vt:lpstr>1John 2:15-17</vt:lpstr>
      <vt:lpstr>Discomfort Leads To Holiness</vt:lpstr>
      <vt:lpstr>Hebrews 4:9-11</vt:lpstr>
      <vt:lpstr>John 9:4</vt:lpstr>
      <vt:lpstr>2Corinthians 7:9-10</vt:lpstr>
      <vt:lpstr>Matthew 13:12</vt:lpstr>
      <vt:lpstr>Revelation 3:2</vt:lpstr>
      <vt:lpstr>Romans 12:2</vt:lpstr>
      <vt:lpstr>Revelation 3:14-19</vt:lpstr>
      <vt:lpstr>Are You Too Comfortable?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dleehend</dc:creator>
  <cp:lastModifiedBy>Dan Henderson</cp:lastModifiedBy>
  <cp:revision>9</cp:revision>
  <dcterms:created xsi:type="dcterms:W3CDTF">2009-12-13T21:47:54Z</dcterms:created>
  <dcterms:modified xsi:type="dcterms:W3CDTF">2017-04-15T21:15:30Z</dcterms:modified>
</cp:coreProperties>
</file>