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57" r:id="rId3"/>
    <p:sldId id="258" r:id="rId4"/>
    <p:sldId id="277" r:id="rId5"/>
    <p:sldId id="278" r:id="rId6"/>
    <p:sldId id="279" r:id="rId7"/>
    <p:sldId id="280"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7196" autoAdjust="0"/>
  </p:normalViewPr>
  <p:slideViewPr>
    <p:cSldViewPr>
      <p:cViewPr varScale="1">
        <p:scale>
          <a:sx n="49" d="100"/>
          <a:sy n="49" d="100"/>
        </p:scale>
        <p:origin x="75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EC1A686-2042-46B2-AA2C-F6094961BDC9}" type="datetimeFigureOut">
              <a:rPr lang="en-US"/>
              <a:pPr>
                <a:defRPr/>
              </a:pPr>
              <a:t>4/2/2017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39CEBA9-F09B-4DBC-A6A0-A6A27048BB1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Hymn "Amazing Grace" has enjoyed much popularity since it was written in 1779 by John Newton. Newton was former slave trader/sailor who lived a reprobate life during his early years in spite of having a godly mother who tried to teach him religious values. One night during storm at sea, after a sailor was swept overboard from the spot he had just occupied, Newton cried out to God and became convinced that God spared his life. Newton considered this to be the beginning of a lifelong religious change in him. In 1779, while contemplating </a:t>
            </a:r>
            <a:r>
              <a:rPr lang="en-US" altLang="en-US" b="1"/>
              <a:t>1Chronicles 17:16-17</a:t>
            </a:r>
            <a:r>
              <a:rPr lang="en-US" altLang="en-US"/>
              <a:t> for a sermon he was to preach, he wrote the well-known hymn.</a:t>
            </a:r>
          </a:p>
          <a:p>
            <a:pPr>
              <a:spcBef>
                <a:spcPct val="0"/>
              </a:spcBef>
            </a:pPr>
            <a:endParaRPr lang="en-US" altLang="en-US"/>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2A71EED3-225A-451C-BDCA-756F65E94EBB}" type="slidenum">
              <a:rPr lang="en-US" altLang="en-US">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Originally "Faith's Review and Expectation," known by opening words.</a:t>
            </a:r>
          </a:p>
          <a:p>
            <a:pPr>
              <a:spcBef>
                <a:spcPct val="0"/>
              </a:spcBef>
            </a:pPr>
            <a:r>
              <a:rPr lang="en-US" altLang="en-US"/>
              <a:t>While the hymn captures the heart of many who sing it, some may be left to wonder "What's so amazing about grace?" Grace is commonly referred to as "unmerited favor" But even the world can give "unmerited favor" What is so amazing about the grace of the Bible?</a:t>
            </a:r>
          </a:p>
          <a:p>
            <a:pPr>
              <a:spcBef>
                <a:spcPct val="0"/>
              </a:spcBef>
            </a:pPr>
            <a:endParaRPr lang="en-US" altLang="en-US"/>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BB1354C3-3D92-47AB-B3AC-BD0903ACDF31}" type="slidenum">
              <a:rPr lang="en-US" altLang="en-US">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r>
              <a:rPr lang="en-US" sz="1200" kern="1200" dirty="0">
                <a:solidFill>
                  <a:schemeClr val="tx1"/>
                </a:solidFill>
                <a:effectLst/>
                <a:latin typeface="+mn-lt"/>
                <a:ea typeface="+mn-ea"/>
                <a:cs typeface="+mn-cs"/>
              </a:rPr>
              <a:t>God is perfect and knows what's best for us better than we know ourselves.</a:t>
            </a:r>
          </a:p>
          <a:p>
            <a:r>
              <a:rPr lang="en-US" sz="1200" kern="1200" dirty="0">
                <a:solidFill>
                  <a:schemeClr val="tx1"/>
                </a:solidFill>
                <a:effectLst/>
                <a:latin typeface="+mn-lt"/>
                <a:ea typeface="+mn-ea"/>
                <a:cs typeface="+mn-cs"/>
              </a:rPr>
              <a:t>For this reason, He is truly the source of every good thing:</a:t>
            </a:r>
          </a:p>
          <a:p>
            <a:r>
              <a:rPr lang="en-US" sz="1200" b="1" i="1" kern="1200" dirty="0">
                <a:solidFill>
                  <a:schemeClr val="tx1"/>
                </a:solidFill>
                <a:effectLst/>
                <a:latin typeface="+mn-lt"/>
                <a:ea typeface="+mn-ea"/>
                <a:cs typeface="+mn-cs"/>
              </a:rPr>
              <a:t>James 1:17</a:t>
            </a:r>
            <a:endParaRPr lang="en-US" sz="1200"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Consider the physical: He created the world and everything in it for man's needs and comforts. (How great is food?!?)</a:t>
            </a:r>
          </a:p>
          <a:p>
            <a:r>
              <a:rPr lang="en-US" sz="1200" kern="1200" dirty="0">
                <a:solidFill>
                  <a:schemeClr val="tx1"/>
                </a:solidFill>
                <a:effectLst/>
                <a:latin typeface="+mn-lt"/>
                <a:ea typeface="+mn-ea"/>
                <a:cs typeface="+mn-cs"/>
              </a:rPr>
              <a:t>More importantly, consider the spiritual: Jesus – the embodiment of grace</a:t>
            </a:r>
          </a:p>
          <a:p>
            <a:r>
              <a:rPr lang="en-US" sz="1200" b="1" i="1" kern="1200" dirty="0">
                <a:solidFill>
                  <a:schemeClr val="tx1"/>
                </a:solidFill>
                <a:effectLst/>
                <a:latin typeface="+mn-lt"/>
                <a:ea typeface="+mn-ea"/>
                <a:cs typeface="+mn-cs"/>
              </a:rPr>
              <a:t>John 1:14-17</a:t>
            </a:r>
            <a:endParaRPr lang="en-US" sz="1200"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1John 4:9-10</a:t>
            </a:r>
            <a:endParaRPr lang="en-US" sz="1200"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Jesus provided what we could not: An acceptable life and thus and acceptable sacrifice.</a:t>
            </a:r>
          </a:p>
          <a:p>
            <a:r>
              <a:rPr lang="en-US" sz="1200" b="1" i="1" kern="1200" dirty="0">
                <a:solidFill>
                  <a:schemeClr val="tx1"/>
                </a:solidFill>
                <a:effectLst/>
                <a:latin typeface="+mn-lt"/>
                <a:ea typeface="+mn-ea"/>
                <a:cs typeface="+mn-cs"/>
              </a:rPr>
              <a:t>1Peter 1:17-21</a:t>
            </a:r>
            <a:endParaRPr lang="en-US" sz="1200"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People live their entire lives ignorant of God's extreme measures to enable them to cast off the bonds of sin and embrace what is true life.</a:t>
            </a:r>
          </a:p>
          <a:p>
            <a:pPr>
              <a:spcBef>
                <a:spcPct val="0"/>
              </a:spcBef>
            </a:pPr>
            <a:endParaRPr lang="en-US" altLang="en-US"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55D01452-3CD1-4F59-8C4D-2A2D3712B2DE}" type="slidenum">
              <a:rPr lang="en-US" altLang="en-US">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r>
              <a:rPr lang="en-US" sz="1200" kern="1200" dirty="0">
                <a:solidFill>
                  <a:schemeClr val="tx1"/>
                </a:solidFill>
                <a:effectLst/>
                <a:latin typeface="+mn-lt"/>
                <a:ea typeface="+mn-ea"/>
                <a:cs typeface="+mn-cs"/>
              </a:rPr>
              <a:t>Brings salvation - Man's greatest need.</a:t>
            </a:r>
          </a:p>
          <a:p>
            <a:r>
              <a:rPr lang="en-US" sz="1200" kern="1200" dirty="0">
                <a:solidFill>
                  <a:schemeClr val="tx1"/>
                </a:solidFill>
                <a:effectLst/>
                <a:latin typeface="+mn-lt"/>
                <a:ea typeface="+mn-ea"/>
                <a:cs typeface="+mn-cs"/>
              </a:rPr>
              <a:t>People farm for food, build shelters, work with hands for money but neglect what is their greatest need</a:t>
            </a:r>
          </a:p>
          <a:p>
            <a:r>
              <a:rPr lang="en-US" sz="1200" kern="1200" dirty="0">
                <a:solidFill>
                  <a:schemeClr val="tx1"/>
                </a:solidFill>
                <a:effectLst/>
                <a:latin typeface="+mn-lt"/>
                <a:ea typeface="+mn-ea"/>
                <a:cs typeface="+mn-cs"/>
              </a:rPr>
              <a:t>Man's true condition is pathetic and pitiable. All must plead guilty since </a:t>
            </a:r>
            <a:r>
              <a:rPr lang="en-US" sz="1200" b="1" kern="1200" dirty="0">
                <a:solidFill>
                  <a:schemeClr val="tx1"/>
                </a:solidFill>
                <a:effectLst/>
                <a:latin typeface="+mn-lt"/>
                <a:ea typeface="+mn-ea"/>
                <a:cs typeface="+mn-cs"/>
              </a:rPr>
              <a:t>none</a:t>
            </a:r>
            <a:r>
              <a:rPr lang="en-US" sz="1200" kern="1200" dirty="0">
                <a:solidFill>
                  <a:schemeClr val="tx1"/>
                </a:solidFill>
                <a:effectLst/>
                <a:latin typeface="+mn-lt"/>
                <a:ea typeface="+mn-ea"/>
                <a:cs typeface="+mn-cs"/>
              </a:rPr>
              <a:t> merit salvation.</a:t>
            </a:r>
          </a:p>
          <a:p>
            <a:r>
              <a:rPr lang="en-US" sz="1200" b="1" i="1" kern="1200" dirty="0">
                <a:solidFill>
                  <a:schemeClr val="tx1"/>
                </a:solidFill>
                <a:effectLst/>
                <a:latin typeface="+mn-lt"/>
                <a:ea typeface="+mn-ea"/>
                <a:cs typeface="+mn-cs"/>
              </a:rPr>
              <a:t>Romans 3:23</a:t>
            </a:r>
            <a:endParaRPr lang="en-US" sz="1200"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Romans 6:23</a:t>
            </a:r>
            <a:endParaRPr lang="en-US" sz="1200"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Isaiah 59:2</a:t>
            </a:r>
            <a:endParaRPr lang="en-US" sz="1200"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Isaiah 64:6-7</a:t>
            </a:r>
            <a:endParaRPr lang="en-US" sz="1200"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Sin alienates from God and has been man's scourge since the garden of Eden but God intervened!</a:t>
            </a:r>
          </a:p>
          <a:p>
            <a:r>
              <a:rPr lang="en-US" sz="1200" b="1" i="1" kern="1200" dirty="0">
                <a:solidFill>
                  <a:schemeClr val="tx1"/>
                </a:solidFill>
                <a:effectLst/>
                <a:latin typeface="+mn-lt"/>
                <a:ea typeface="+mn-ea"/>
                <a:cs typeface="+mn-cs"/>
              </a:rPr>
              <a:t>Ephesians 2:1-10</a:t>
            </a:r>
            <a:endParaRPr lang="en-US" sz="1200"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Grace has been explained as: God's Riches At Christ's Expense</a:t>
            </a:r>
          </a:p>
          <a:p>
            <a:r>
              <a:rPr lang="en-US" sz="1200" kern="1200" dirty="0">
                <a:solidFill>
                  <a:schemeClr val="tx1"/>
                </a:solidFill>
                <a:effectLst/>
                <a:latin typeface="+mn-lt"/>
                <a:ea typeface="+mn-ea"/>
                <a:cs typeface="+mn-cs"/>
              </a:rPr>
              <a:t>Instructs for life</a:t>
            </a:r>
          </a:p>
          <a:p>
            <a:r>
              <a:rPr lang="en-US" sz="1200" kern="1200" dirty="0">
                <a:solidFill>
                  <a:schemeClr val="tx1"/>
                </a:solidFill>
                <a:effectLst/>
                <a:latin typeface="+mn-lt"/>
                <a:ea typeface="+mn-ea"/>
                <a:cs typeface="+mn-cs"/>
              </a:rPr>
              <a:t>Not only does God's grace provide for eternal salvation, it supplies practical instruction for a purposeful and satisfying life here &amp; now.</a:t>
            </a:r>
          </a:p>
          <a:p>
            <a:r>
              <a:rPr lang="en-US" sz="1200" kern="1200" dirty="0">
                <a:solidFill>
                  <a:schemeClr val="tx1"/>
                </a:solidFill>
                <a:effectLst/>
                <a:latin typeface="+mn-lt"/>
                <a:ea typeface="+mn-ea"/>
                <a:cs typeface="+mn-cs"/>
              </a:rPr>
              <a:t>The world teaches selfishness, deceit, and every evil thing but God's grace is education that prepares us to receive eternity. </a:t>
            </a:r>
            <a:r>
              <a:rPr lang="en-US" sz="1200" b="1" kern="1200" dirty="0">
                <a:solidFill>
                  <a:schemeClr val="tx1"/>
                </a:solidFill>
                <a:effectLst/>
                <a:latin typeface="+mn-lt"/>
                <a:ea typeface="+mn-ea"/>
                <a:cs typeface="+mn-cs"/>
              </a:rPr>
              <a:t>Ephesians 4:17-32</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Therefore, it is entirely sufficient for our needs</a:t>
            </a:r>
          </a:p>
          <a:p>
            <a:r>
              <a:rPr lang="en-US" sz="1200" b="1" i="1" kern="1200" dirty="0">
                <a:solidFill>
                  <a:schemeClr val="tx1"/>
                </a:solidFill>
                <a:effectLst/>
                <a:latin typeface="+mn-lt"/>
                <a:ea typeface="+mn-ea"/>
                <a:cs typeface="+mn-cs"/>
              </a:rPr>
              <a:t>2Corinthians 12:9</a:t>
            </a:r>
            <a:endParaRPr lang="en-US" sz="1200"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Nothing else can claim such sufficiency - </a:t>
            </a:r>
            <a:r>
              <a:rPr lang="en-US" sz="1200" b="1" kern="1200" dirty="0">
                <a:solidFill>
                  <a:schemeClr val="tx1"/>
                </a:solidFill>
                <a:effectLst/>
                <a:latin typeface="+mn-lt"/>
                <a:ea typeface="+mn-ea"/>
                <a:cs typeface="+mn-cs"/>
              </a:rPr>
              <a:t>everything</a:t>
            </a:r>
            <a:r>
              <a:rPr lang="en-US" sz="1200" kern="1200" dirty="0">
                <a:solidFill>
                  <a:schemeClr val="tx1"/>
                </a:solidFill>
                <a:effectLst/>
                <a:latin typeface="+mn-lt"/>
                <a:ea typeface="+mn-ea"/>
                <a:cs typeface="+mn-cs"/>
              </a:rPr>
              <a:t> we need, God supplied by grace </a:t>
            </a:r>
            <a:r>
              <a:rPr lang="en-US" sz="1200" b="1" kern="1200" dirty="0">
                <a:solidFill>
                  <a:schemeClr val="tx1"/>
                </a:solidFill>
                <a:effectLst/>
                <a:latin typeface="+mn-lt"/>
                <a:ea typeface="+mn-ea"/>
                <a:cs typeface="+mn-cs"/>
              </a:rPr>
              <a:t>but</a:t>
            </a:r>
            <a:r>
              <a:rPr lang="en-US" sz="1200" kern="1200" dirty="0">
                <a:solidFill>
                  <a:schemeClr val="tx1"/>
                </a:solidFill>
                <a:effectLst/>
                <a:latin typeface="+mn-lt"/>
                <a:ea typeface="+mn-ea"/>
                <a:cs typeface="+mn-cs"/>
              </a:rPr>
              <a:t> we must accept it daily.</a:t>
            </a:r>
          </a:p>
          <a:p>
            <a:r>
              <a:rPr lang="en-US" sz="1200" i="1" kern="1200" dirty="0">
                <a:solidFill>
                  <a:schemeClr val="tx1"/>
                </a:solidFill>
                <a:effectLst/>
                <a:latin typeface="+mn-lt"/>
                <a:ea typeface="+mn-ea"/>
                <a:cs typeface="+mn-cs"/>
              </a:rPr>
              <a:t>"A man can no more take in a supply of grace for the future than he can eat enough today to last him for the next six months; or take sufficient air into his lungs at once to sustain life for a week to come. We must draw upon God's boundless stores of grace from day to day, as we need it."</a:t>
            </a:r>
            <a:r>
              <a:rPr lang="en-US" sz="1200" kern="1200" dirty="0">
                <a:solidFill>
                  <a:schemeClr val="tx1"/>
                </a:solidFill>
                <a:effectLst/>
                <a:latin typeface="+mn-lt"/>
                <a:ea typeface="+mn-ea"/>
                <a:cs typeface="+mn-cs"/>
              </a:rPr>
              <a:t> – D. L. Moody</a:t>
            </a:r>
            <a:endParaRPr lang="en-US" altLang="en-US" dirty="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AF2FAFF3-24A9-4FB2-A975-D467CFB6C948}" type="slidenum">
              <a:rPr lang="en-US" altLang="en-US">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r>
              <a:rPr lang="en-US" sz="1200" kern="1200" dirty="0">
                <a:solidFill>
                  <a:schemeClr val="tx1"/>
                </a:solidFill>
                <a:effectLst/>
                <a:latin typeface="+mn-lt"/>
                <a:ea typeface="+mn-ea"/>
                <a:cs typeface="+mn-cs"/>
              </a:rPr>
              <a:t>God owes no man anything and so is no respecter of any man. He shows no partiality no matter how extremely moral or degenerate one may be</a:t>
            </a:r>
          </a:p>
          <a:p>
            <a:r>
              <a:rPr lang="en-US" sz="1200" b="1" i="1" kern="1200" dirty="0">
                <a:solidFill>
                  <a:schemeClr val="tx1"/>
                </a:solidFill>
                <a:effectLst/>
                <a:latin typeface="+mn-lt"/>
                <a:ea typeface="+mn-ea"/>
                <a:cs typeface="+mn-cs"/>
              </a:rPr>
              <a:t>Acts 10:34-35</a:t>
            </a:r>
            <a:endParaRPr lang="en-US" sz="1200"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John 3:16</a:t>
            </a:r>
            <a:endParaRPr lang="en-US" sz="1200" i="1"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When a person works an eight-hour day and receives a fair day's pay for his time, that is a wage. When a person competes with an opponent and receives a trophy for his performance, that is a prize. When a person receives appropriate recognition for his long service or high achievements, that is an award. But when a person earns no wage, can win no prize, and deserves no award – yet is offered such a gift anyway – that is a good picture of God's unmerited favor. This is what we mean when we talk about the grace of God.</a:t>
            </a:r>
            <a:r>
              <a:rPr lang="en-US" sz="1200" kern="1200" dirty="0">
                <a:solidFill>
                  <a:schemeClr val="tx1"/>
                </a:solidFill>
                <a:effectLst/>
                <a:latin typeface="+mn-lt"/>
                <a:ea typeface="+mn-ea"/>
                <a:cs typeface="+mn-cs"/>
              </a:rPr>
              <a:t> (GW Knight, Clip-Art Features for Church Newsletters, p 53)</a:t>
            </a:r>
          </a:p>
          <a:p>
            <a:r>
              <a:rPr lang="en-US" sz="1200" kern="1200" dirty="0">
                <a:solidFill>
                  <a:schemeClr val="tx1"/>
                </a:solidFill>
                <a:effectLst/>
                <a:latin typeface="+mn-lt"/>
                <a:ea typeface="+mn-ea"/>
                <a:cs typeface="+mn-cs"/>
              </a:rPr>
              <a:t>Paul was amazed that such would be offered to him.</a:t>
            </a:r>
          </a:p>
          <a:p>
            <a:r>
              <a:rPr lang="en-US" sz="1200" b="1" i="1" kern="1200" dirty="0">
                <a:solidFill>
                  <a:schemeClr val="tx1"/>
                </a:solidFill>
                <a:effectLst/>
                <a:latin typeface="+mn-lt"/>
                <a:ea typeface="+mn-ea"/>
                <a:cs typeface="+mn-cs"/>
              </a:rPr>
              <a:t>Ephesians 3:8-10</a:t>
            </a:r>
            <a:endParaRPr lang="en-US" sz="1200"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1Timothy 1:12-16</a:t>
            </a:r>
            <a:endParaRPr lang="en-US" sz="1200"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Therefore, it became immensely personal to him.</a:t>
            </a:r>
          </a:p>
          <a:p>
            <a:r>
              <a:rPr lang="en-US" sz="1200" b="1" i="1" kern="1200" dirty="0">
                <a:solidFill>
                  <a:schemeClr val="tx1"/>
                </a:solidFill>
                <a:effectLst/>
                <a:latin typeface="+mn-lt"/>
                <a:ea typeface="+mn-ea"/>
                <a:cs typeface="+mn-cs"/>
              </a:rPr>
              <a:t>Galatians 2:20</a:t>
            </a:r>
            <a:endParaRPr lang="en-US" sz="1200"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Remember the song:</a:t>
            </a:r>
          </a:p>
          <a:p>
            <a:r>
              <a:rPr lang="en-US" sz="1200" kern="1200" dirty="0">
                <a:solidFill>
                  <a:schemeClr val="tx1"/>
                </a:solidFill>
                <a:effectLst/>
                <a:latin typeface="+mn-lt"/>
                <a:ea typeface="+mn-ea"/>
                <a:cs typeface="+mn-cs"/>
              </a:rPr>
              <a:t>"Amazing grace, how sweet the sound, that saved a wretch like me!"</a:t>
            </a:r>
          </a:p>
          <a:p>
            <a:r>
              <a:rPr lang="en-US" sz="1200" kern="1200" dirty="0">
                <a:solidFill>
                  <a:schemeClr val="tx1"/>
                </a:solidFill>
                <a:effectLst/>
                <a:latin typeface="+mn-lt"/>
                <a:ea typeface="+mn-ea"/>
                <a:cs typeface="+mn-cs"/>
              </a:rPr>
              <a:t>He will save even </a:t>
            </a:r>
            <a:r>
              <a:rPr lang="en-US" sz="1200" b="1" kern="1200" dirty="0">
                <a:solidFill>
                  <a:schemeClr val="tx1"/>
                </a:solidFill>
                <a:effectLst/>
                <a:latin typeface="+mn-lt"/>
                <a:ea typeface="+mn-ea"/>
                <a:cs typeface="+mn-cs"/>
              </a:rPr>
              <a:t>you</a:t>
            </a:r>
            <a:r>
              <a:rPr lang="en-US" sz="1200" kern="1200" dirty="0">
                <a:solidFill>
                  <a:schemeClr val="tx1"/>
                </a:solidFill>
                <a:effectLst/>
                <a:latin typeface="+mn-lt"/>
                <a:ea typeface="+mn-ea"/>
                <a:cs typeface="+mn-cs"/>
              </a:rPr>
              <a:t>! Even </a:t>
            </a:r>
            <a:r>
              <a:rPr lang="en-US" sz="1200" b="1" kern="1200" dirty="0">
                <a:solidFill>
                  <a:schemeClr val="tx1"/>
                </a:solidFill>
                <a:effectLst/>
                <a:latin typeface="+mn-lt"/>
                <a:ea typeface="+mn-ea"/>
                <a:cs typeface="+mn-cs"/>
              </a:rPr>
              <a:t>me</a:t>
            </a:r>
            <a:r>
              <a:rPr lang="en-US" sz="1200" kern="1200" dirty="0">
                <a:solidFill>
                  <a:schemeClr val="tx1"/>
                </a:solidFill>
                <a:effectLst/>
                <a:latin typeface="+mn-lt"/>
                <a:ea typeface="+mn-ea"/>
                <a:cs typeface="+mn-cs"/>
              </a:rPr>
              <a:t>!</a:t>
            </a:r>
          </a:p>
          <a:p>
            <a:pPr>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4449A6B8-9574-417E-8F1B-1B77B0F1C7B1}" type="slidenum">
              <a:rPr lang="en-US" altLang="en-US">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As with Paul, John Newton remained amazed that God would make available such grace to him, a man who lived such an unrestrained life.</a:t>
            </a:r>
          </a:p>
          <a:p>
            <a:pPr>
              <a:spcBef>
                <a:spcPct val="0"/>
              </a:spcBef>
            </a:pPr>
            <a:r>
              <a:rPr lang="en-US" altLang="en-US"/>
              <a:t>Toward the end of his life he wrote: </a:t>
            </a:r>
            <a:r>
              <a:rPr lang="en-US" altLang="en-US" i="1"/>
              <a:t>"My memory is nearly gone; but I remember two things: That I am a great sinner, and that Christ is a great Savior."</a:t>
            </a:r>
            <a:endParaRPr lang="en-US" altLang="en-US"/>
          </a:p>
          <a:p>
            <a:pPr>
              <a:spcBef>
                <a:spcPct val="0"/>
              </a:spcBef>
            </a:pPr>
            <a:r>
              <a:rPr lang="en-US" altLang="en-US"/>
              <a:t>What an amazing grace! Even more amazing, or perhaps perplexing, is why anyone would refuse it after so much has been done by God to make it available.</a:t>
            </a:r>
          </a:p>
          <a:p>
            <a:pPr>
              <a:spcBef>
                <a:spcPct val="0"/>
              </a:spcBef>
            </a:pPr>
            <a:r>
              <a:rPr lang="en-US" altLang="en-US"/>
              <a:t>Zeke Flores</a:t>
            </a:r>
          </a:p>
          <a:p>
            <a:pPr>
              <a:spcBef>
                <a:spcPct val="0"/>
              </a:spcBef>
            </a:pPr>
            <a:endParaRPr lang="en-US" altLang="en-US"/>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FEE176FF-5FE8-4999-A701-F9A7135D1CE1}" type="slidenum">
              <a:rPr lang="en-US" altLang="en-US">
                <a:latin typeface="Calibri" panose="020F0502020204030204" pitchFamily="34" charset="0"/>
              </a:rPr>
              <a:pPr/>
              <a:t>7</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p:cNvSpPr>
            <a:spLocks noGrp="1"/>
          </p:cNvSpPr>
          <p:nvPr>
            <p:ph type="dt" sz="half" idx="10"/>
          </p:nvPr>
        </p:nvSpPr>
        <p:spPr/>
        <p:txBody>
          <a:bodyPr/>
          <a:lstStyle>
            <a:lvl1pPr>
              <a:defRPr/>
            </a:lvl1pPr>
          </a:lstStyle>
          <a:p>
            <a:pPr>
              <a:defRPr/>
            </a:pPr>
            <a:fld id="{46F6ADA5-8444-4D3A-8F16-64948B2D7419}" type="datetimeFigureOut">
              <a:rPr lang="en-US"/>
              <a:pPr>
                <a:defRPr/>
              </a:pPr>
              <a:t>4/2/2017</a:t>
            </a:fld>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fld id="{221E15BF-A495-4001-9F1F-986AE441305E}" type="slidenum">
              <a:rPr lang="en-US" altLang="en-US"/>
              <a:pPr/>
              <a:t>‹#›</a:t>
            </a:fld>
            <a:endParaRPr lang="en-US" altLang="en-US"/>
          </a:p>
        </p:txBody>
      </p:sp>
    </p:spTree>
    <p:extLst>
      <p:ext uri="{BB962C8B-B14F-4D97-AF65-F5344CB8AC3E}">
        <p14:creationId xmlns:p14="http://schemas.microsoft.com/office/powerpoint/2010/main" val="90339866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E0A9128D-3D09-4B46-811E-39C3015B3ACE}" type="datetimeFigureOut">
              <a:rPr lang="en-US"/>
              <a:pPr>
                <a:defRPr/>
              </a:pPr>
              <a:t>4/2/2017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619B06EA-12E0-413E-B65D-B4A5069A1194}" type="slidenum">
              <a:rPr lang="en-US" altLang="en-US"/>
              <a:pPr/>
              <a:t>‹#›</a:t>
            </a:fld>
            <a:endParaRPr lang="en-US" altLang="en-US"/>
          </a:p>
        </p:txBody>
      </p:sp>
    </p:spTree>
    <p:extLst>
      <p:ext uri="{BB962C8B-B14F-4D97-AF65-F5344CB8AC3E}">
        <p14:creationId xmlns:p14="http://schemas.microsoft.com/office/powerpoint/2010/main" val="2504050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566A7F56-9110-40A1-849D-A05D02883030}" type="datetimeFigureOut">
              <a:rPr lang="en-US"/>
              <a:pPr>
                <a:defRPr/>
              </a:pPr>
              <a:t>4/2/2017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3B621EDE-9C6A-40A4-9319-78F70652FCA0}" type="slidenum">
              <a:rPr lang="en-US" altLang="en-US"/>
              <a:pPr/>
              <a:t>‹#›</a:t>
            </a:fld>
            <a:endParaRPr lang="en-US" altLang="en-US"/>
          </a:p>
        </p:txBody>
      </p:sp>
    </p:spTree>
    <p:extLst>
      <p:ext uri="{BB962C8B-B14F-4D97-AF65-F5344CB8AC3E}">
        <p14:creationId xmlns:p14="http://schemas.microsoft.com/office/powerpoint/2010/main" val="141670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E96159A9-2338-4BC3-B3E2-A6452877B328}" type="datetimeFigureOut">
              <a:rPr lang="en-US"/>
              <a:pPr>
                <a:defRPr/>
              </a:pPr>
              <a:t>4/2/2017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91025CFD-BB9E-4B8D-9940-B3AAE19DC3CF}" type="slidenum">
              <a:rPr lang="en-US" altLang="en-US"/>
              <a:pPr/>
              <a:t>‹#›</a:t>
            </a:fld>
            <a:endParaRPr lang="en-US" altLang="en-US"/>
          </a:p>
        </p:txBody>
      </p:sp>
    </p:spTree>
    <p:extLst>
      <p:ext uri="{BB962C8B-B14F-4D97-AF65-F5344CB8AC3E}">
        <p14:creationId xmlns:p14="http://schemas.microsoft.com/office/powerpoint/2010/main" val="1720765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B54B2036-BA4F-4066-A9AB-0A78A9261FE6}" type="datetimeFigureOut">
              <a:rPr lang="en-US"/>
              <a:pPr>
                <a:defRPr/>
              </a:pPr>
              <a:t>4/2/2017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C9D4745D-A498-4C7D-9FE2-4895925F475A}" type="slidenum">
              <a:rPr lang="en-US" altLang="en-US"/>
              <a:pPr/>
              <a:t>‹#›</a:t>
            </a:fld>
            <a:endParaRPr lang="en-US" altLang="en-US"/>
          </a:p>
        </p:txBody>
      </p:sp>
    </p:spTree>
    <p:extLst>
      <p:ext uri="{BB962C8B-B14F-4D97-AF65-F5344CB8AC3E}">
        <p14:creationId xmlns:p14="http://schemas.microsoft.com/office/powerpoint/2010/main" val="35497957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44EAF48F-A9B0-497E-85D3-B27A3C37F1C6}" type="datetimeFigureOut">
              <a:rPr lang="en-US"/>
              <a:pPr>
                <a:defRPr/>
              </a:pPr>
              <a:t>4/2/2017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0F94072F-213A-4846-93FA-674DAEC8863F}" type="slidenum">
              <a:rPr lang="en-US" altLang="en-US"/>
              <a:pPr/>
              <a:t>‹#›</a:t>
            </a:fld>
            <a:endParaRPr lang="en-US" altLang="en-US"/>
          </a:p>
        </p:txBody>
      </p:sp>
    </p:spTree>
    <p:extLst>
      <p:ext uri="{BB962C8B-B14F-4D97-AF65-F5344CB8AC3E}">
        <p14:creationId xmlns:p14="http://schemas.microsoft.com/office/powerpoint/2010/main" val="2585916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5194F378-00A2-4AE0-8196-28C2D9FA8CA0}" type="datetimeFigureOut">
              <a:rPr lang="en-US"/>
              <a:pPr>
                <a:defRPr/>
              </a:pPr>
              <a:t>4/2/2017</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4D3B8F62-DC56-44AE-A6F3-FD6D0D59FB63}" type="slidenum">
              <a:rPr lang="en-US" altLang="en-US"/>
              <a:pPr/>
              <a:t>‹#›</a:t>
            </a:fld>
            <a:endParaRPr lang="en-US" altLang="en-US"/>
          </a:p>
        </p:txBody>
      </p:sp>
    </p:spTree>
    <p:extLst>
      <p:ext uri="{BB962C8B-B14F-4D97-AF65-F5344CB8AC3E}">
        <p14:creationId xmlns:p14="http://schemas.microsoft.com/office/powerpoint/2010/main" val="1571582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EBA9CE97-B5B1-43A3-9F38-5CEF352D5E78}" type="datetimeFigureOut">
              <a:rPr lang="en-US"/>
              <a:pPr>
                <a:defRPr/>
              </a:pPr>
              <a:t>4/2/2017</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E5A7188C-C567-497A-A836-CA0972B31128}" type="slidenum">
              <a:rPr lang="en-US" altLang="en-US"/>
              <a:pPr/>
              <a:t>‹#›</a:t>
            </a:fld>
            <a:endParaRPr lang="en-US" altLang="en-US"/>
          </a:p>
        </p:txBody>
      </p:sp>
    </p:spTree>
    <p:extLst>
      <p:ext uri="{BB962C8B-B14F-4D97-AF65-F5344CB8AC3E}">
        <p14:creationId xmlns:p14="http://schemas.microsoft.com/office/powerpoint/2010/main" val="1826951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DBABBC6-DA8E-4DD9-B0F4-AAC897ABA340}" type="datetimeFigureOut">
              <a:rPr lang="en-US"/>
              <a:pPr>
                <a:defRPr/>
              </a:pPr>
              <a:t>4/2/2017</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5DE20031-ADFB-418A-98BF-CE59F0E7D510}" type="slidenum">
              <a:rPr lang="en-US" altLang="en-US"/>
              <a:pPr/>
              <a:t>‹#›</a:t>
            </a:fld>
            <a:endParaRPr lang="en-US" altLang="en-US"/>
          </a:p>
        </p:txBody>
      </p:sp>
    </p:spTree>
    <p:extLst>
      <p:ext uri="{BB962C8B-B14F-4D97-AF65-F5344CB8AC3E}">
        <p14:creationId xmlns:p14="http://schemas.microsoft.com/office/powerpoint/2010/main" val="4177593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6C3A4E9F-CD15-430F-B774-B3960F8AB169}" type="datetimeFigureOut">
              <a:rPr lang="en-US"/>
              <a:pPr>
                <a:defRPr/>
              </a:pPr>
              <a:t>4/2/2017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fld id="{F505EDB5-AC8C-4479-ABE2-C1483E8002E4}" type="slidenum">
              <a:rPr lang="en-US" altLang="en-US"/>
              <a:pPr/>
              <a:t>‹#›</a:t>
            </a:fld>
            <a:endParaRPr lang="en-US" altLang="en-US"/>
          </a:p>
        </p:txBody>
      </p:sp>
    </p:spTree>
    <p:extLst>
      <p:ext uri="{BB962C8B-B14F-4D97-AF65-F5344CB8AC3E}">
        <p14:creationId xmlns:p14="http://schemas.microsoft.com/office/powerpoint/2010/main" val="641804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C3BAB047-98E9-44E4-8563-1049DD48476C}" type="datetimeFigureOut">
              <a:rPr lang="en-US"/>
              <a:pPr>
                <a:defRPr/>
              </a:pPr>
              <a:t>4/2/2017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7781C2D9-891D-4543-8C97-1C944FEF07CF}" type="slidenum">
              <a:rPr lang="en-US" altLang="en-US"/>
              <a:pPr/>
              <a:t>‹#›</a:t>
            </a:fld>
            <a:endParaRPr lang="en-US" altLang="en-US"/>
          </a:p>
        </p:txBody>
      </p:sp>
    </p:spTree>
    <p:extLst>
      <p:ext uri="{BB962C8B-B14F-4D97-AF65-F5344CB8AC3E}">
        <p14:creationId xmlns:p14="http://schemas.microsoft.com/office/powerpoint/2010/main" val="280796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198894D5-108C-4FF6-9CE9-25238F02EC2E}" type="datetimeFigureOut">
              <a:rPr lang="en-US"/>
              <a:pPr>
                <a:defRPr/>
              </a:pPr>
              <a:t>4/2/2017</a:t>
            </a:fld>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a:defRPr sz="1000">
                <a:solidFill>
                  <a:srgbClr val="9B9A98"/>
                </a:solidFill>
              </a:defRPr>
            </a:lvl1pPr>
          </a:lstStyle>
          <a:p>
            <a:fld id="{8982D984-25B7-4BDE-9100-96981077407D}"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707" r:id="rId1"/>
    <p:sldLayoutId id="2147483701" r:id="rId2"/>
    <p:sldLayoutId id="2147483708" r:id="rId3"/>
    <p:sldLayoutId id="2147483702" r:id="rId4"/>
    <p:sldLayoutId id="2147483709" r:id="rId5"/>
    <p:sldLayoutId id="2147483703" r:id="rId6"/>
    <p:sldLayoutId id="2147483704" r:id="rId7"/>
    <p:sldLayoutId id="2147483710" r:id="rId8"/>
    <p:sldLayoutId id="2147483711" r:id="rId9"/>
    <p:sldLayoutId id="2147483705" r:id="rId10"/>
    <p:sldLayoutId id="2147483706"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anose="020B0503020102020204" pitchFamily="34" charset="0"/>
        </a:defRPr>
      </a:lvl2pPr>
      <a:lvl3pPr algn="l" rtl="0" fontAlgn="base">
        <a:spcBef>
          <a:spcPct val="0"/>
        </a:spcBef>
        <a:spcAft>
          <a:spcPct val="0"/>
        </a:spcAft>
        <a:defRPr sz="4600">
          <a:solidFill>
            <a:schemeClr val="tx1"/>
          </a:solidFill>
          <a:latin typeface="Franklin Gothic Book" panose="020B0503020102020204" pitchFamily="34" charset="0"/>
        </a:defRPr>
      </a:lvl3pPr>
      <a:lvl4pPr algn="l" rtl="0" fontAlgn="base">
        <a:spcBef>
          <a:spcPct val="0"/>
        </a:spcBef>
        <a:spcAft>
          <a:spcPct val="0"/>
        </a:spcAft>
        <a:defRPr sz="4600">
          <a:solidFill>
            <a:schemeClr val="tx1"/>
          </a:solidFill>
          <a:latin typeface="Franklin Gothic Book" panose="020B0503020102020204" pitchFamily="34" charset="0"/>
        </a:defRPr>
      </a:lvl4pPr>
      <a:lvl5pPr algn="l" rtl="0" fontAlgn="base">
        <a:spcBef>
          <a:spcPct val="0"/>
        </a:spcBef>
        <a:spcAft>
          <a:spcPct val="0"/>
        </a:spcAft>
        <a:defRPr sz="4600">
          <a:solidFill>
            <a:schemeClr val="tx1"/>
          </a:solidFill>
          <a:latin typeface="Franklin Gothic Book" panose="020B0503020102020204" pitchFamily="34" charset="0"/>
        </a:defRPr>
      </a:lvl5pPr>
      <a:lvl6pPr marL="457200" algn="l" rtl="0" fontAlgn="base">
        <a:spcBef>
          <a:spcPct val="0"/>
        </a:spcBef>
        <a:spcAft>
          <a:spcPct val="0"/>
        </a:spcAft>
        <a:defRPr sz="4600">
          <a:solidFill>
            <a:schemeClr val="tx1"/>
          </a:solidFill>
          <a:latin typeface="Franklin Gothic Book" panose="020B0503020102020204" pitchFamily="34" charset="0"/>
        </a:defRPr>
      </a:lvl6pPr>
      <a:lvl7pPr marL="914400" algn="l" rtl="0" fontAlgn="base">
        <a:spcBef>
          <a:spcPct val="0"/>
        </a:spcBef>
        <a:spcAft>
          <a:spcPct val="0"/>
        </a:spcAft>
        <a:defRPr sz="4600">
          <a:solidFill>
            <a:schemeClr val="tx1"/>
          </a:solidFill>
          <a:latin typeface="Franklin Gothic Book" panose="020B0503020102020204" pitchFamily="34" charset="0"/>
        </a:defRPr>
      </a:lvl7pPr>
      <a:lvl8pPr marL="1371600" algn="l" rtl="0" fontAlgn="base">
        <a:spcBef>
          <a:spcPct val="0"/>
        </a:spcBef>
        <a:spcAft>
          <a:spcPct val="0"/>
        </a:spcAft>
        <a:defRPr sz="4600">
          <a:solidFill>
            <a:schemeClr val="tx1"/>
          </a:solidFill>
          <a:latin typeface="Franklin Gothic Book" panose="020B0503020102020204" pitchFamily="34" charset="0"/>
        </a:defRPr>
      </a:lvl8pPr>
      <a:lvl9pPr marL="1828800" algn="l" rtl="0" fontAlgn="base">
        <a:spcBef>
          <a:spcPct val="0"/>
        </a:spcBef>
        <a:spcAft>
          <a:spcPct val="0"/>
        </a:spcAft>
        <a:defRPr sz="4600">
          <a:solidFill>
            <a:schemeClr val="tx1"/>
          </a:solidFill>
          <a:latin typeface="Franklin Gothic Book" panose="020B0503020102020204" pitchFamily="34" charset="0"/>
        </a:defRPr>
      </a:lvl9pPr>
    </p:titleStyle>
    <p:bodyStyle>
      <a:lvl1pPr marL="419100" indent="-382588" algn="l" rtl="0" fontAlgn="base">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5638800" cy="2758440"/>
          </a:xfrm>
        </p:spPr>
        <p:txBody>
          <a:bodyPr>
            <a:noAutofit/>
          </a:bodyPr>
          <a:lstStyle/>
          <a:p>
            <a:pPr fontAlgn="auto">
              <a:spcAft>
                <a:spcPts val="0"/>
              </a:spcAft>
              <a:defRPr/>
            </a:pPr>
            <a:r>
              <a:rPr sz="9600"/>
              <a:t>Amazing Grace</a:t>
            </a:r>
          </a:p>
        </p:txBody>
      </p:sp>
      <p:sp>
        <p:nvSpPr>
          <p:cNvPr id="3" name="Subtitle 2"/>
          <p:cNvSpPr>
            <a:spLocks noGrp="1"/>
          </p:cNvSpPr>
          <p:nvPr>
            <p:ph type="subTitle" idx="1"/>
          </p:nvPr>
        </p:nvSpPr>
        <p:spPr>
          <a:xfrm>
            <a:off x="457200" y="3886200"/>
            <a:ext cx="6480175" cy="1752600"/>
          </a:xfrm>
        </p:spPr>
        <p:txBody>
          <a:bodyPr anchor="ctr"/>
          <a:lstStyle/>
          <a:p>
            <a:pPr algn="ctr" fontAlgn="auto">
              <a:spcAft>
                <a:spcPts val="0"/>
              </a:spcAft>
              <a:buFont typeface="Wingdings 2"/>
              <a:buNone/>
              <a:defRPr/>
            </a:pPr>
            <a:r>
              <a:rPr lang="en-US" sz="6000" dirty="0">
                <a:solidFill>
                  <a:schemeClr val="accent1">
                    <a:lumMod val="60000"/>
                    <a:lumOff val="40000"/>
                  </a:schemeClr>
                </a:solidFill>
              </a:rPr>
              <a:t>Titus 2:11-14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830263"/>
          </a:xfrm>
        </p:spPr>
        <p:txBody>
          <a:bodyPr lIns="0" tIns="0" rIns="0" bIns="0">
            <a:spAutoFit/>
          </a:bodyPr>
          <a:lstStyle/>
          <a:p>
            <a:pPr fontAlgn="auto">
              <a:spcAft>
                <a:spcPts val="0"/>
              </a:spcAft>
              <a:defRPr/>
            </a:pPr>
            <a:r>
              <a:rPr lang="en-US" sz="5400" dirty="0">
                <a:solidFill>
                  <a:schemeClr val="accent1">
                    <a:lumMod val="60000"/>
                    <a:lumOff val="40000"/>
                  </a:schemeClr>
                </a:solidFill>
              </a:rPr>
              <a:t>1Chronicles 17:16-17</a:t>
            </a:r>
          </a:p>
        </p:txBody>
      </p:sp>
      <p:sp>
        <p:nvSpPr>
          <p:cNvPr id="8195" name="Content Placeholder 2"/>
          <p:cNvSpPr>
            <a:spLocks noGrp="1"/>
          </p:cNvSpPr>
          <p:nvPr>
            <p:ph idx="1"/>
          </p:nvPr>
        </p:nvSpPr>
        <p:spPr>
          <a:xfrm>
            <a:off x="457200" y="914400"/>
            <a:ext cx="8153400" cy="5486400"/>
          </a:xfrm>
        </p:spPr>
        <p:txBody>
          <a:bodyPr lIns="0" tIns="0" rIns="0" bIns="0" anchor="ctr"/>
          <a:lstStyle/>
          <a:p>
            <a:pPr marL="0" indent="0">
              <a:spcBef>
                <a:spcPct val="0"/>
              </a:spcBef>
              <a:buFont typeface="Wingdings 2" panose="05020102010507070707" pitchFamily="18" charset="2"/>
              <a:buNone/>
            </a:pPr>
            <a:r>
              <a:rPr lang="en-US" altLang="en-US" sz="4000" i="1">
                <a:latin typeface="Calibri" panose="020F0502020204030204" pitchFamily="34" charset="0"/>
              </a:rPr>
              <a:t>Then King David went in and sat before the Lord and said, "Who am I, O Lord God, and what is my house, that you have brought me thus far? And this was a small thing in your eyes, O God. You have also spoken of your servant's house for a great while to come, and have shown me future generations, O Lord God!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830263"/>
          </a:xfrm>
        </p:spPr>
        <p:txBody>
          <a:bodyPr lIns="0" tIns="0" rIns="0" bIns="0">
            <a:spAutoFit/>
          </a:bodyPr>
          <a:lstStyle/>
          <a:p>
            <a:pPr fontAlgn="auto">
              <a:spcAft>
                <a:spcPts val="0"/>
              </a:spcAft>
              <a:defRPr/>
            </a:pPr>
            <a:r>
              <a:rPr lang="en-US" sz="5400" dirty="0">
                <a:solidFill>
                  <a:schemeClr val="accent1">
                    <a:lumMod val="60000"/>
                    <a:lumOff val="40000"/>
                  </a:schemeClr>
                </a:solidFill>
              </a:rPr>
              <a:t>Titus 2:11-14</a:t>
            </a:r>
          </a:p>
        </p:txBody>
      </p:sp>
      <p:sp>
        <p:nvSpPr>
          <p:cNvPr id="3" name="Content Placeholder 2"/>
          <p:cNvSpPr>
            <a:spLocks noGrp="1"/>
          </p:cNvSpPr>
          <p:nvPr>
            <p:ph idx="1"/>
          </p:nvPr>
        </p:nvSpPr>
        <p:spPr>
          <a:xfrm>
            <a:off x="457200" y="914400"/>
            <a:ext cx="8153400" cy="5486400"/>
          </a:xfrm>
        </p:spPr>
        <p:txBody>
          <a:bodyPr lIns="0" tIns="0" rIns="0" bIns="0" anchor="ctr">
            <a:normAutofit fontScale="92500" lnSpcReduction="20000"/>
          </a:bodyPr>
          <a:lstStyle/>
          <a:p>
            <a:pPr marL="0" indent="0" fontAlgn="auto">
              <a:spcBef>
                <a:spcPts val="0"/>
              </a:spcBef>
              <a:spcAft>
                <a:spcPts val="0"/>
              </a:spcAft>
              <a:buFont typeface="Wingdings 2"/>
              <a:buNone/>
              <a:defRPr/>
            </a:pPr>
            <a:r>
              <a:rPr lang="en-US" sz="4000" i="1" dirty="0">
                <a:latin typeface="Calibri" pitchFamily="34" charset="0"/>
              </a:rPr>
              <a:t>For the grace of God has appeared, bringing salvation for all people, training us to renounce ungodliness and worldly passions, and to live self-controlled, upright, and godly lives in the present age, waiting for our blessed hope, the appearing of the glory of our great God and Savior Jesus Christ, who gave himself for us to redeem us from all lawlessness and to purify for himself a people for his own possession who are zealous for good works.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7470775" cy="1676400"/>
          </a:xfrm>
        </p:spPr>
        <p:txBody>
          <a:bodyPr>
            <a:noAutofit/>
          </a:bodyPr>
          <a:lstStyle/>
          <a:p>
            <a:pPr fontAlgn="auto">
              <a:spcAft>
                <a:spcPts val="0"/>
              </a:spcAft>
              <a:defRPr/>
            </a:pPr>
            <a:r>
              <a:rPr lang="en-US" sz="7200" dirty="0">
                <a:solidFill>
                  <a:schemeClr val="accent2">
                    <a:lumMod val="40000"/>
                    <a:lumOff val="60000"/>
                  </a:schemeClr>
                </a:solidFill>
              </a:rPr>
              <a:t>God Is The Source!</a:t>
            </a:r>
          </a:p>
        </p:txBody>
      </p:sp>
      <p:sp>
        <p:nvSpPr>
          <p:cNvPr id="3" name="TextBox 2"/>
          <p:cNvSpPr txBox="1"/>
          <p:nvPr/>
        </p:nvSpPr>
        <p:spPr>
          <a:xfrm>
            <a:off x="2209800" y="2438400"/>
            <a:ext cx="3844325" cy="2554545"/>
          </a:xfrm>
          <a:prstGeom prst="rect">
            <a:avLst/>
          </a:prstGeom>
          <a:noFill/>
        </p:spPr>
        <p:txBody>
          <a:bodyPr wrap="square" rtlCol="0">
            <a:spAutoFit/>
          </a:bodyPr>
          <a:lstStyle/>
          <a:p>
            <a:r>
              <a:rPr lang="en-US" sz="4000" dirty="0"/>
              <a:t>James 1:17</a:t>
            </a:r>
          </a:p>
          <a:p>
            <a:r>
              <a:rPr lang="en-US" sz="4000" dirty="0"/>
              <a:t>John 1:14-17</a:t>
            </a:r>
          </a:p>
          <a:p>
            <a:r>
              <a:rPr lang="en-US" sz="4000" dirty="0"/>
              <a:t>1John 4:9-10</a:t>
            </a:r>
          </a:p>
          <a:p>
            <a:r>
              <a:rPr lang="en-US" sz="4000" dirty="0"/>
              <a:t>1Peter 1:17-21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470775" cy="2781300"/>
          </a:xfrm>
        </p:spPr>
        <p:txBody>
          <a:bodyPr>
            <a:noAutofit/>
          </a:bodyPr>
          <a:lstStyle/>
          <a:p>
            <a:pPr algn="ctr" fontAlgn="auto">
              <a:spcAft>
                <a:spcPts val="0"/>
              </a:spcAft>
              <a:defRPr/>
            </a:pPr>
            <a:r>
              <a:rPr lang="en-US" sz="7200" dirty="0">
                <a:solidFill>
                  <a:schemeClr val="accent2">
                    <a:lumMod val="40000"/>
                    <a:lumOff val="60000"/>
                  </a:schemeClr>
                </a:solidFill>
              </a:rPr>
              <a:t>Consider Its Accomplishments</a:t>
            </a:r>
          </a:p>
        </p:txBody>
      </p:sp>
      <p:sp>
        <p:nvSpPr>
          <p:cNvPr id="3" name="TextBox 2"/>
          <p:cNvSpPr txBox="1"/>
          <p:nvPr/>
        </p:nvSpPr>
        <p:spPr>
          <a:xfrm>
            <a:off x="1295400" y="3048000"/>
            <a:ext cx="6172200" cy="2554545"/>
          </a:xfrm>
          <a:prstGeom prst="rect">
            <a:avLst/>
          </a:prstGeom>
          <a:noFill/>
        </p:spPr>
        <p:txBody>
          <a:bodyPr wrap="square" rtlCol="0">
            <a:spAutoFit/>
          </a:bodyPr>
          <a:lstStyle/>
          <a:p>
            <a:r>
              <a:rPr lang="en-US" sz="4000" dirty="0"/>
              <a:t>Romans 3:23; 6:23</a:t>
            </a:r>
          </a:p>
          <a:p>
            <a:r>
              <a:rPr lang="en-US" sz="4000" dirty="0"/>
              <a:t>Isaiah 59:2; 64:6-7</a:t>
            </a:r>
          </a:p>
          <a:p>
            <a:r>
              <a:rPr lang="en-US" sz="4000" dirty="0"/>
              <a:t>Ephesians 2:1-10; 4:17-32</a:t>
            </a:r>
          </a:p>
          <a:p>
            <a:r>
              <a:rPr lang="en-US" sz="4000" dirty="0"/>
              <a:t>2Corinthians 12:9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7772400" cy="1485900"/>
          </a:xfrm>
        </p:spPr>
        <p:txBody>
          <a:bodyPr>
            <a:noAutofit/>
          </a:bodyPr>
          <a:lstStyle/>
          <a:p>
            <a:pPr fontAlgn="auto">
              <a:spcAft>
                <a:spcPts val="0"/>
              </a:spcAft>
              <a:defRPr/>
            </a:pPr>
            <a:r>
              <a:rPr lang="en-US" sz="7200" dirty="0">
                <a:solidFill>
                  <a:schemeClr val="accent2">
                    <a:lumMod val="40000"/>
                    <a:lumOff val="60000"/>
                  </a:schemeClr>
                </a:solidFill>
              </a:rPr>
              <a:t>It Is For All Mankind</a:t>
            </a:r>
          </a:p>
        </p:txBody>
      </p:sp>
      <p:sp>
        <p:nvSpPr>
          <p:cNvPr id="3" name="TextBox 2"/>
          <p:cNvSpPr txBox="1"/>
          <p:nvPr/>
        </p:nvSpPr>
        <p:spPr>
          <a:xfrm>
            <a:off x="1676400" y="2438400"/>
            <a:ext cx="4495800" cy="3170099"/>
          </a:xfrm>
          <a:prstGeom prst="rect">
            <a:avLst/>
          </a:prstGeom>
          <a:noFill/>
        </p:spPr>
        <p:txBody>
          <a:bodyPr wrap="square" rtlCol="0">
            <a:spAutoFit/>
          </a:bodyPr>
          <a:lstStyle/>
          <a:p>
            <a:r>
              <a:rPr lang="en-US" sz="4000" dirty="0"/>
              <a:t>Acts 10:34-35</a:t>
            </a:r>
          </a:p>
          <a:p>
            <a:r>
              <a:rPr lang="en-US" sz="4000" dirty="0"/>
              <a:t>John 3:16</a:t>
            </a:r>
          </a:p>
          <a:p>
            <a:r>
              <a:rPr lang="en-US" sz="4000" dirty="0"/>
              <a:t>Ephesians 3:8-10</a:t>
            </a:r>
          </a:p>
          <a:p>
            <a:r>
              <a:rPr lang="en-US" sz="4000" dirty="0"/>
              <a:t>1Timothy 1:12-16</a:t>
            </a:r>
          </a:p>
          <a:p>
            <a:r>
              <a:rPr lang="en-US" sz="4000" dirty="0"/>
              <a:t>Galatians 2:20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19800" cy="3916362"/>
          </a:xfrm>
        </p:spPr>
        <p:txBody>
          <a:bodyPr>
            <a:noAutofit/>
          </a:bodyPr>
          <a:lstStyle/>
          <a:p>
            <a:pPr algn="ctr" fontAlgn="auto">
              <a:spcAft>
                <a:spcPts val="0"/>
              </a:spcAft>
              <a:defRPr/>
            </a:pPr>
            <a:r>
              <a:rPr lang="en-US" sz="8800" dirty="0">
                <a:solidFill>
                  <a:schemeClr val="accent2">
                    <a:lumMod val="40000"/>
                    <a:lumOff val="60000"/>
                  </a:schemeClr>
                </a:solidFill>
              </a:rPr>
              <a:t>God’s Grace Will Save!</a:t>
            </a: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92</TotalTime>
  <Words>1082</Words>
  <Application>Microsoft Office PowerPoint</Application>
  <PresentationFormat>On-screen Show (4:3)</PresentationFormat>
  <Paragraphs>75</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Franklin Gothic Book</vt:lpstr>
      <vt:lpstr>Wingdings 2</vt:lpstr>
      <vt:lpstr>Calibri</vt:lpstr>
      <vt:lpstr>Technic</vt:lpstr>
      <vt:lpstr>Amazing Grace</vt:lpstr>
      <vt:lpstr>1Chronicles 17:16-17</vt:lpstr>
      <vt:lpstr>Titus 2:11-14</vt:lpstr>
      <vt:lpstr>God Is The Source!</vt:lpstr>
      <vt:lpstr>Consider Its Accomplishments</vt:lpstr>
      <vt:lpstr>It Is For All Mankind</vt:lpstr>
      <vt:lpstr>God’s Grace Will Save!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dleehend</dc:creator>
  <cp:lastModifiedBy>Dan Henderson</cp:lastModifiedBy>
  <cp:revision>7</cp:revision>
  <dcterms:created xsi:type="dcterms:W3CDTF">2009-12-06T21:53:14Z</dcterms:created>
  <dcterms:modified xsi:type="dcterms:W3CDTF">2017-04-02T19:18:05Z</dcterms:modified>
</cp:coreProperties>
</file>