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63" autoAdjust="0"/>
    <p:restoredTop sz="94660"/>
  </p:normalViewPr>
  <p:slideViewPr>
    <p:cSldViewPr snapToGrid="0">
      <p:cViewPr varScale="1">
        <p:scale>
          <a:sx n="52" d="100"/>
          <a:sy n="52" d="100"/>
        </p:scale>
        <p:origin x="53" y="79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E16AA7B-321E-491C-8945-239214DE938B}" type="datetimeFigureOut">
              <a:rPr lang="en-US" smtClean="0"/>
              <a:t>8/19/2017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2D2E4D-F405-4BDF-9D3A-E05648390B38}" type="slidenum">
              <a:rPr lang="en-US" smtClean="0"/>
              <a:t>‹#›</a:t>
            </a:fld>
            <a:endParaRPr lang="en-US"/>
          </a:p>
        </p:txBody>
      </p:sp>
    </p:spTree>
    <p:extLst>
      <p:ext uri="{BB962C8B-B14F-4D97-AF65-F5344CB8AC3E}">
        <p14:creationId xmlns:p14="http://schemas.microsoft.com/office/powerpoint/2010/main" val="3844262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16AA7B-321E-491C-8945-239214DE938B}" type="datetimeFigureOut">
              <a:rPr lang="en-US" smtClean="0"/>
              <a:t>8/19/2017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2D2E4D-F405-4BDF-9D3A-E05648390B38}" type="slidenum">
              <a:rPr lang="en-US" smtClean="0"/>
              <a:t>‹#›</a:t>
            </a:fld>
            <a:endParaRPr lang="en-US"/>
          </a:p>
        </p:txBody>
      </p:sp>
    </p:spTree>
    <p:extLst>
      <p:ext uri="{BB962C8B-B14F-4D97-AF65-F5344CB8AC3E}">
        <p14:creationId xmlns:p14="http://schemas.microsoft.com/office/powerpoint/2010/main" val="3407660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16AA7B-321E-491C-8945-239214DE938B}" type="datetimeFigureOut">
              <a:rPr lang="en-US" smtClean="0"/>
              <a:t>8/19/2017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2D2E4D-F405-4BDF-9D3A-E05648390B38}" type="slidenum">
              <a:rPr lang="en-US" smtClean="0"/>
              <a:t>‹#›</a:t>
            </a:fld>
            <a:endParaRPr lang="en-US"/>
          </a:p>
        </p:txBody>
      </p:sp>
    </p:spTree>
    <p:extLst>
      <p:ext uri="{BB962C8B-B14F-4D97-AF65-F5344CB8AC3E}">
        <p14:creationId xmlns:p14="http://schemas.microsoft.com/office/powerpoint/2010/main" val="3610251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16AA7B-321E-491C-8945-239214DE938B}" type="datetimeFigureOut">
              <a:rPr lang="en-US" smtClean="0"/>
              <a:t>8/19/2017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2D2E4D-F405-4BDF-9D3A-E05648390B38}" type="slidenum">
              <a:rPr lang="en-US" smtClean="0"/>
              <a:t>‹#›</a:t>
            </a:fld>
            <a:endParaRPr lang="en-US"/>
          </a:p>
        </p:txBody>
      </p:sp>
    </p:spTree>
    <p:extLst>
      <p:ext uri="{BB962C8B-B14F-4D97-AF65-F5344CB8AC3E}">
        <p14:creationId xmlns:p14="http://schemas.microsoft.com/office/powerpoint/2010/main" val="26368540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E16AA7B-321E-491C-8945-239214DE938B}" type="datetimeFigureOut">
              <a:rPr lang="en-US" smtClean="0"/>
              <a:t>8/19/2017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2D2E4D-F405-4BDF-9D3A-E05648390B38}" type="slidenum">
              <a:rPr lang="en-US" smtClean="0"/>
              <a:t>‹#›</a:t>
            </a:fld>
            <a:endParaRPr lang="en-US"/>
          </a:p>
        </p:txBody>
      </p:sp>
    </p:spTree>
    <p:extLst>
      <p:ext uri="{BB962C8B-B14F-4D97-AF65-F5344CB8AC3E}">
        <p14:creationId xmlns:p14="http://schemas.microsoft.com/office/powerpoint/2010/main" val="3051870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16AA7B-321E-491C-8945-239214DE938B}" type="datetimeFigureOut">
              <a:rPr lang="en-US" smtClean="0"/>
              <a:t>8/19/2017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2D2E4D-F405-4BDF-9D3A-E05648390B38}" type="slidenum">
              <a:rPr lang="en-US" smtClean="0"/>
              <a:t>‹#›</a:t>
            </a:fld>
            <a:endParaRPr lang="en-US"/>
          </a:p>
        </p:txBody>
      </p:sp>
    </p:spTree>
    <p:extLst>
      <p:ext uri="{BB962C8B-B14F-4D97-AF65-F5344CB8AC3E}">
        <p14:creationId xmlns:p14="http://schemas.microsoft.com/office/powerpoint/2010/main" val="15393718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E16AA7B-321E-491C-8945-239214DE938B}" type="datetimeFigureOut">
              <a:rPr lang="en-US" smtClean="0"/>
              <a:t>8/19/2017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2D2E4D-F405-4BDF-9D3A-E05648390B38}" type="slidenum">
              <a:rPr lang="en-US" smtClean="0"/>
              <a:t>‹#›</a:t>
            </a:fld>
            <a:endParaRPr lang="en-US"/>
          </a:p>
        </p:txBody>
      </p:sp>
    </p:spTree>
    <p:extLst>
      <p:ext uri="{BB962C8B-B14F-4D97-AF65-F5344CB8AC3E}">
        <p14:creationId xmlns:p14="http://schemas.microsoft.com/office/powerpoint/2010/main" val="1650767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E16AA7B-321E-491C-8945-239214DE938B}" type="datetimeFigureOut">
              <a:rPr lang="en-US" smtClean="0"/>
              <a:t>8/19/2017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2D2E4D-F405-4BDF-9D3A-E05648390B38}" type="slidenum">
              <a:rPr lang="en-US" smtClean="0"/>
              <a:t>‹#›</a:t>
            </a:fld>
            <a:endParaRPr lang="en-US"/>
          </a:p>
        </p:txBody>
      </p:sp>
    </p:spTree>
    <p:extLst>
      <p:ext uri="{BB962C8B-B14F-4D97-AF65-F5344CB8AC3E}">
        <p14:creationId xmlns:p14="http://schemas.microsoft.com/office/powerpoint/2010/main" val="3360480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16AA7B-321E-491C-8945-239214DE938B}" type="datetimeFigureOut">
              <a:rPr lang="en-US" smtClean="0"/>
              <a:t>8/19/2017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2D2E4D-F405-4BDF-9D3A-E05648390B38}" type="slidenum">
              <a:rPr lang="en-US" smtClean="0"/>
              <a:t>‹#›</a:t>
            </a:fld>
            <a:endParaRPr lang="en-US"/>
          </a:p>
        </p:txBody>
      </p:sp>
    </p:spTree>
    <p:extLst>
      <p:ext uri="{BB962C8B-B14F-4D97-AF65-F5344CB8AC3E}">
        <p14:creationId xmlns:p14="http://schemas.microsoft.com/office/powerpoint/2010/main" val="24886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E16AA7B-321E-491C-8945-239214DE938B}" type="datetimeFigureOut">
              <a:rPr lang="en-US" smtClean="0"/>
              <a:t>8/19/2017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2D2E4D-F405-4BDF-9D3A-E05648390B38}" type="slidenum">
              <a:rPr lang="en-US" smtClean="0"/>
              <a:t>‹#›</a:t>
            </a:fld>
            <a:endParaRPr lang="en-US"/>
          </a:p>
        </p:txBody>
      </p:sp>
    </p:spTree>
    <p:extLst>
      <p:ext uri="{BB962C8B-B14F-4D97-AF65-F5344CB8AC3E}">
        <p14:creationId xmlns:p14="http://schemas.microsoft.com/office/powerpoint/2010/main" val="1136937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E16AA7B-321E-491C-8945-239214DE938B}" type="datetimeFigureOut">
              <a:rPr lang="en-US" smtClean="0"/>
              <a:t>8/19/2017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2D2E4D-F405-4BDF-9D3A-E05648390B38}" type="slidenum">
              <a:rPr lang="en-US" smtClean="0"/>
              <a:t>‹#›</a:t>
            </a:fld>
            <a:endParaRPr lang="en-US"/>
          </a:p>
        </p:txBody>
      </p:sp>
    </p:spTree>
    <p:extLst>
      <p:ext uri="{BB962C8B-B14F-4D97-AF65-F5344CB8AC3E}">
        <p14:creationId xmlns:p14="http://schemas.microsoft.com/office/powerpoint/2010/main" val="1893482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16AA7B-321E-491C-8945-239214DE938B}" type="datetimeFigureOut">
              <a:rPr lang="en-US" smtClean="0"/>
              <a:t>8/19/2017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2D2E4D-F405-4BDF-9D3A-E05648390B38}" type="slidenum">
              <a:rPr lang="en-US" smtClean="0"/>
              <a:t>‹#›</a:t>
            </a:fld>
            <a:endParaRPr lang="en-US"/>
          </a:p>
        </p:txBody>
      </p:sp>
    </p:spTree>
    <p:extLst>
      <p:ext uri="{BB962C8B-B14F-4D97-AF65-F5344CB8AC3E}">
        <p14:creationId xmlns:p14="http://schemas.microsoft.com/office/powerpoint/2010/main" val="304839244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8B464-80B1-4AD5-BF1D-81C19C6646F5}"/>
              </a:ext>
            </a:extLst>
          </p:cNvPr>
          <p:cNvSpPr>
            <a:spLocks noGrp="1"/>
          </p:cNvSpPr>
          <p:nvPr>
            <p:ph type="ctrTitle"/>
          </p:nvPr>
        </p:nvSpPr>
        <p:spPr>
          <a:xfrm>
            <a:off x="1524000" y="471948"/>
            <a:ext cx="9144000" cy="3038015"/>
          </a:xfrm>
        </p:spPr>
        <p:txBody>
          <a:bodyPr anchor="ctr" anchorCtr="1">
            <a:normAutofit/>
          </a:bodyPr>
          <a:lstStyle/>
          <a:p>
            <a:r>
              <a:rPr lang="en-US" sz="9600" dirty="0"/>
              <a:t>Descent Of A Disciple</a:t>
            </a:r>
          </a:p>
        </p:txBody>
      </p:sp>
      <p:sp>
        <p:nvSpPr>
          <p:cNvPr id="3" name="Subtitle 2">
            <a:extLst>
              <a:ext uri="{FF2B5EF4-FFF2-40B4-BE49-F238E27FC236}">
                <a16:creationId xmlns:a16="http://schemas.microsoft.com/office/drawing/2014/main" id="{1A88C841-1028-4B9D-BD3F-0B7B10D96ECB}"/>
              </a:ext>
            </a:extLst>
          </p:cNvPr>
          <p:cNvSpPr>
            <a:spLocks noGrp="1"/>
          </p:cNvSpPr>
          <p:nvPr>
            <p:ph type="subTitle" idx="1"/>
          </p:nvPr>
        </p:nvSpPr>
        <p:spPr>
          <a:xfrm>
            <a:off x="1524000" y="3602038"/>
            <a:ext cx="9144000" cy="2739768"/>
          </a:xfrm>
        </p:spPr>
        <p:txBody>
          <a:bodyPr anchor="ctr" anchorCtr="1">
            <a:normAutofit/>
          </a:bodyPr>
          <a:lstStyle/>
          <a:p>
            <a:r>
              <a:rPr lang="en-US" sz="5400" dirty="0">
                <a:solidFill>
                  <a:schemeClr val="accent4"/>
                </a:solidFill>
              </a:rPr>
              <a:t>Matthew 26:31-35</a:t>
            </a:r>
          </a:p>
        </p:txBody>
      </p:sp>
    </p:spTree>
    <p:extLst>
      <p:ext uri="{BB962C8B-B14F-4D97-AF65-F5344CB8AC3E}">
        <p14:creationId xmlns:p14="http://schemas.microsoft.com/office/powerpoint/2010/main" val="400307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79C386-9723-48C9-8C63-15404E1164E7}"/>
              </a:ext>
            </a:extLst>
          </p:cNvPr>
          <p:cNvSpPr>
            <a:spLocks noGrp="1"/>
          </p:cNvSpPr>
          <p:nvPr>
            <p:ph type="title"/>
          </p:nvPr>
        </p:nvSpPr>
        <p:spPr/>
        <p:txBody>
          <a:bodyPr>
            <a:normAutofit/>
          </a:bodyPr>
          <a:lstStyle/>
          <a:p>
            <a:r>
              <a:rPr lang="en-US" sz="6000" dirty="0"/>
              <a:t>Descent Of A Disciple</a:t>
            </a:r>
          </a:p>
        </p:txBody>
      </p:sp>
      <p:sp>
        <p:nvSpPr>
          <p:cNvPr id="3" name="Content Placeholder 2">
            <a:extLst>
              <a:ext uri="{FF2B5EF4-FFF2-40B4-BE49-F238E27FC236}">
                <a16:creationId xmlns:a16="http://schemas.microsoft.com/office/drawing/2014/main" id="{06157B5E-4089-4E9A-B528-4F617B05208C}"/>
              </a:ext>
            </a:extLst>
          </p:cNvPr>
          <p:cNvSpPr>
            <a:spLocks noGrp="1"/>
          </p:cNvSpPr>
          <p:nvPr>
            <p:ph sz="half" idx="1"/>
          </p:nvPr>
        </p:nvSpPr>
        <p:spPr>
          <a:xfrm>
            <a:off x="838200" y="1825625"/>
            <a:ext cx="4589206" cy="4351338"/>
          </a:xfrm>
        </p:spPr>
        <p:txBody>
          <a:bodyPr>
            <a:normAutofit/>
          </a:bodyPr>
          <a:lstStyle/>
          <a:p>
            <a:pPr>
              <a:lnSpc>
                <a:spcPct val="100000"/>
              </a:lnSpc>
              <a:spcBef>
                <a:spcPts val="2400"/>
              </a:spcBef>
            </a:pPr>
            <a:r>
              <a:rPr lang="en-US" sz="3600" dirty="0"/>
              <a:t>Overconfidence</a:t>
            </a:r>
          </a:p>
          <a:p>
            <a:pPr lvl="1">
              <a:lnSpc>
                <a:spcPct val="100000"/>
              </a:lnSpc>
              <a:spcBef>
                <a:spcPts val="1200"/>
              </a:spcBef>
            </a:pPr>
            <a:r>
              <a:rPr lang="en-US" sz="3200" dirty="0">
                <a:solidFill>
                  <a:schemeClr val="accent4"/>
                </a:solidFill>
              </a:rPr>
              <a:t>Matthew 26; Luke 22</a:t>
            </a:r>
          </a:p>
          <a:p>
            <a:pPr lvl="1">
              <a:lnSpc>
                <a:spcPct val="100000"/>
              </a:lnSpc>
              <a:spcBef>
                <a:spcPts val="1200"/>
              </a:spcBef>
            </a:pPr>
            <a:r>
              <a:rPr lang="en-US" sz="3200" dirty="0">
                <a:solidFill>
                  <a:schemeClr val="accent4"/>
                </a:solidFill>
              </a:rPr>
              <a:t>1Corinthians 10:12; Ephesians 5:15; 1Peter 5:8-9</a:t>
            </a:r>
          </a:p>
        </p:txBody>
      </p:sp>
      <p:sp>
        <p:nvSpPr>
          <p:cNvPr id="4" name="Content Placeholder 3">
            <a:extLst>
              <a:ext uri="{FF2B5EF4-FFF2-40B4-BE49-F238E27FC236}">
                <a16:creationId xmlns:a16="http://schemas.microsoft.com/office/drawing/2014/main" id="{9FE11175-7790-47EF-9C70-77F5449AA77C}"/>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2989169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79C386-9723-48C9-8C63-15404E1164E7}"/>
              </a:ext>
            </a:extLst>
          </p:cNvPr>
          <p:cNvSpPr>
            <a:spLocks noGrp="1"/>
          </p:cNvSpPr>
          <p:nvPr>
            <p:ph type="title"/>
          </p:nvPr>
        </p:nvSpPr>
        <p:spPr/>
        <p:txBody>
          <a:bodyPr>
            <a:normAutofit/>
          </a:bodyPr>
          <a:lstStyle/>
          <a:p>
            <a:r>
              <a:rPr lang="en-US" sz="6000" dirty="0"/>
              <a:t>Descent Of A Disciple</a:t>
            </a:r>
          </a:p>
        </p:txBody>
      </p:sp>
      <p:sp>
        <p:nvSpPr>
          <p:cNvPr id="3" name="Content Placeholder 2">
            <a:extLst>
              <a:ext uri="{FF2B5EF4-FFF2-40B4-BE49-F238E27FC236}">
                <a16:creationId xmlns:a16="http://schemas.microsoft.com/office/drawing/2014/main" id="{06157B5E-4089-4E9A-B528-4F617B05208C}"/>
              </a:ext>
            </a:extLst>
          </p:cNvPr>
          <p:cNvSpPr>
            <a:spLocks noGrp="1"/>
          </p:cNvSpPr>
          <p:nvPr>
            <p:ph sz="half" idx="1"/>
          </p:nvPr>
        </p:nvSpPr>
        <p:spPr>
          <a:xfrm>
            <a:off x="838200" y="1825625"/>
            <a:ext cx="4544961" cy="4351338"/>
          </a:xfrm>
        </p:spPr>
        <p:txBody>
          <a:bodyPr>
            <a:normAutofit/>
          </a:bodyPr>
          <a:lstStyle/>
          <a:p>
            <a:pPr>
              <a:lnSpc>
                <a:spcPct val="100000"/>
              </a:lnSpc>
              <a:spcBef>
                <a:spcPts val="2400"/>
              </a:spcBef>
            </a:pPr>
            <a:r>
              <a:rPr lang="en-US" sz="3600" dirty="0"/>
              <a:t>Overconfidence</a:t>
            </a:r>
          </a:p>
          <a:p>
            <a:pPr>
              <a:lnSpc>
                <a:spcPct val="100000"/>
              </a:lnSpc>
              <a:spcBef>
                <a:spcPts val="2400"/>
              </a:spcBef>
            </a:pPr>
            <a:r>
              <a:rPr lang="en-US" sz="3600" dirty="0"/>
              <a:t>Separation</a:t>
            </a:r>
          </a:p>
          <a:p>
            <a:pPr lvl="1">
              <a:lnSpc>
                <a:spcPct val="100000"/>
              </a:lnSpc>
              <a:spcBef>
                <a:spcPts val="1200"/>
              </a:spcBef>
            </a:pPr>
            <a:r>
              <a:rPr lang="en-US" sz="3200" dirty="0">
                <a:solidFill>
                  <a:schemeClr val="accent4"/>
                </a:solidFill>
              </a:rPr>
              <a:t>John 18; Luke 22</a:t>
            </a:r>
          </a:p>
          <a:p>
            <a:pPr lvl="1">
              <a:lnSpc>
                <a:spcPct val="100000"/>
              </a:lnSpc>
              <a:spcBef>
                <a:spcPts val="1200"/>
              </a:spcBef>
            </a:pPr>
            <a:r>
              <a:rPr lang="en-US" sz="3200" dirty="0">
                <a:solidFill>
                  <a:schemeClr val="accent4"/>
                </a:solidFill>
              </a:rPr>
              <a:t>Matthew 12:43-45; 1John 1:6-7</a:t>
            </a:r>
          </a:p>
        </p:txBody>
      </p:sp>
      <p:sp>
        <p:nvSpPr>
          <p:cNvPr id="4" name="Content Placeholder 3">
            <a:extLst>
              <a:ext uri="{FF2B5EF4-FFF2-40B4-BE49-F238E27FC236}">
                <a16:creationId xmlns:a16="http://schemas.microsoft.com/office/drawing/2014/main" id="{9FE11175-7790-47EF-9C70-77F5449AA77C}"/>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1664694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79C386-9723-48C9-8C63-15404E1164E7}"/>
              </a:ext>
            </a:extLst>
          </p:cNvPr>
          <p:cNvSpPr>
            <a:spLocks noGrp="1"/>
          </p:cNvSpPr>
          <p:nvPr>
            <p:ph type="title"/>
          </p:nvPr>
        </p:nvSpPr>
        <p:spPr/>
        <p:txBody>
          <a:bodyPr>
            <a:normAutofit/>
          </a:bodyPr>
          <a:lstStyle/>
          <a:p>
            <a:r>
              <a:rPr lang="en-US" sz="6000" dirty="0"/>
              <a:t>Descent Of A Disciple</a:t>
            </a:r>
          </a:p>
        </p:txBody>
      </p:sp>
      <p:sp>
        <p:nvSpPr>
          <p:cNvPr id="3" name="Content Placeholder 2">
            <a:extLst>
              <a:ext uri="{FF2B5EF4-FFF2-40B4-BE49-F238E27FC236}">
                <a16:creationId xmlns:a16="http://schemas.microsoft.com/office/drawing/2014/main" id="{06157B5E-4089-4E9A-B528-4F617B05208C}"/>
              </a:ext>
            </a:extLst>
          </p:cNvPr>
          <p:cNvSpPr>
            <a:spLocks noGrp="1"/>
          </p:cNvSpPr>
          <p:nvPr>
            <p:ph sz="half" idx="1"/>
          </p:nvPr>
        </p:nvSpPr>
        <p:spPr>
          <a:xfrm>
            <a:off x="838200" y="1825625"/>
            <a:ext cx="5181600" cy="4351338"/>
          </a:xfrm>
        </p:spPr>
        <p:txBody>
          <a:bodyPr>
            <a:normAutofit/>
          </a:bodyPr>
          <a:lstStyle/>
          <a:p>
            <a:pPr>
              <a:lnSpc>
                <a:spcPct val="100000"/>
              </a:lnSpc>
              <a:spcBef>
                <a:spcPts val="2400"/>
              </a:spcBef>
            </a:pPr>
            <a:r>
              <a:rPr lang="en-US" sz="3600" dirty="0"/>
              <a:t>Overconfidence</a:t>
            </a:r>
          </a:p>
          <a:p>
            <a:pPr>
              <a:lnSpc>
                <a:spcPct val="100000"/>
              </a:lnSpc>
              <a:spcBef>
                <a:spcPts val="2400"/>
              </a:spcBef>
            </a:pPr>
            <a:r>
              <a:rPr lang="en-US" sz="3600" dirty="0"/>
              <a:t>Separation</a:t>
            </a:r>
          </a:p>
          <a:p>
            <a:pPr>
              <a:lnSpc>
                <a:spcPct val="100000"/>
              </a:lnSpc>
              <a:spcBef>
                <a:spcPts val="2400"/>
              </a:spcBef>
            </a:pPr>
            <a:r>
              <a:rPr lang="en-US" sz="3600" dirty="0"/>
              <a:t>Denial</a:t>
            </a:r>
          </a:p>
          <a:p>
            <a:pPr lvl="1">
              <a:lnSpc>
                <a:spcPct val="100000"/>
              </a:lnSpc>
              <a:spcBef>
                <a:spcPts val="1200"/>
              </a:spcBef>
            </a:pPr>
            <a:r>
              <a:rPr lang="en-US" sz="3200" dirty="0">
                <a:solidFill>
                  <a:schemeClr val="accent4"/>
                </a:solidFill>
              </a:rPr>
              <a:t>Mark 14:66-71</a:t>
            </a:r>
          </a:p>
          <a:p>
            <a:pPr lvl="1">
              <a:lnSpc>
                <a:spcPct val="100000"/>
              </a:lnSpc>
              <a:spcBef>
                <a:spcPts val="1200"/>
              </a:spcBef>
            </a:pPr>
            <a:r>
              <a:rPr lang="en-US" sz="3200" dirty="0">
                <a:solidFill>
                  <a:schemeClr val="accent4"/>
                </a:solidFill>
              </a:rPr>
              <a:t>Luke 22:56-57</a:t>
            </a:r>
          </a:p>
          <a:p>
            <a:pPr lvl="1">
              <a:lnSpc>
                <a:spcPct val="100000"/>
              </a:lnSpc>
              <a:spcBef>
                <a:spcPts val="1200"/>
              </a:spcBef>
            </a:pPr>
            <a:r>
              <a:rPr lang="en-US" sz="3200" dirty="0">
                <a:solidFill>
                  <a:schemeClr val="accent4"/>
                </a:solidFill>
              </a:rPr>
              <a:t>Matthew 26:70-72</a:t>
            </a:r>
          </a:p>
        </p:txBody>
      </p:sp>
      <p:sp>
        <p:nvSpPr>
          <p:cNvPr id="4" name="Content Placeholder 3">
            <a:extLst>
              <a:ext uri="{FF2B5EF4-FFF2-40B4-BE49-F238E27FC236}">
                <a16:creationId xmlns:a16="http://schemas.microsoft.com/office/drawing/2014/main" id="{9FE11175-7790-47EF-9C70-77F5449AA77C}"/>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38340588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79C386-9723-48C9-8C63-15404E1164E7}"/>
              </a:ext>
            </a:extLst>
          </p:cNvPr>
          <p:cNvSpPr>
            <a:spLocks noGrp="1"/>
          </p:cNvSpPr>
          <p:nvPr>
            <p:ph type="title"/>
          </p:nvPr>
        </p:nvSpPr>
        <p:spPr/>
        <p:txBody>
          <a:bodyPr>
            <a:normAutofit/>
          </a:bodyPr>
          <a:lstStyle/>
          <a:p>
            <a:r>
              <a:rPr lang="en-US" sz="6000" dirty="0"/>
              <a:t>Descent Of A Disciple</a:t>
            </a:r>
          </a:p>
        </p:txBody>
      </p:sp>
      <p:sp>
        <p:nvSpPr>
          <p:cNvPr id="3" name="Content Placeholder 2">
            <a:extLst>
              <a:ext uri="{FF2B5EF4-FFF2-40B4-BE49-F238E27FC236}">
                <a16:creationId xmlns:a16="http://schemas.microsoft.com/office/drawing/2014/main" id="{06157B5E-4089-4E9A-B528-4F617B05208C}"/>
              </a:ext>
            </a:extLst>
          </p:cNvPr>
          <p:cNvSpPr>
            <a:spLocks noGrp="1"/>
          </p:cNvSpPr>
          <p:nvPr>
            <p:ph sz="half" idx="1"/>
          </p:nvPr>
        </p:nvSpPr>
        <p:spPr>
          <a:xfrm>
            <a:off x="838200" y="1825625"/>
            <a:ext cx="5181600" cy="4351338"/>
          </a:xfrm>
        </p:spPr>
        <p:txBody>
          <a:bodyPr>
            <a:normAutofit/>
          </a:bodyPr>
          <a:lstStyle/>
          <a:p>
            <a:pPr>
              <a:lnSpc>
                <a:spcPct val="100000"/>
              </a:lnSpc>
              <a:spcBef>
                <a:spcPts val="2400"/>
              </a:spcBef>
            </a:pPr>
            <a:r>
              <a:rPr lang="en-US" sz="3600" dirty="0"/>
              <a:t>Overconfidence</a:t>
            </a:r>
          </a:p>
          <a:p>
            <a:pPr>
              <a:lnSpc>
                <a:spcPct val="100000"/>
              </a:lnSpc>
              <a:spcBef>
                <a:spcPts val="2400"/>
              </a:spcBef>
            </a:pPr>
            <a:r>
              <a:rPr lang="en-US" sz="3600" dirty="0"/>
              <a:t>Separation</a:t>
            </a:r>
          </a:p>
          <a:p>
            <a:pPr>
              <a:lnSpc>
                <a:spcPct val="100000"/>
              </a:lnSpc>
              <a:spcBef>
                <a:spcPts val="2400"/>
              </a:spcBef>
            </a:pPr>
            <a:r>
              <a:rPr lang="en-US" sz="3600" dirty="0"/>
              <a:t>Denial</a:t>
            </a:r>
            <a:endParaRPr lang="en-US" sz="3200" dirty="0">
              <a:solidFill>
                <a:schemeClr val="accent4"/>
              </a:solidFill>
            </a:endParaRPr>
          </a:p>
        </p:txBody>
      </p:sp>
      <p:sp>
        <p:nvSpPr>
          <p:cNvPr id="4" name="Content Placeholder 3">
            <a:extLst>
              <a:ext uri="{FF2B5EF4-FFF2-40B4-BE49-F238E27FC236}">
                <a16:creationId xmlns:a16="http://schemas.microsoft.com/office/drawing/2014/main" id="{9FE11175-7790-47EF-9C70-77F5449AA77C}"/>
              </a:ext>
            </a:extLst>
          </p:cNvPr>
          <p:cNvSpPr>
            <a:spLocks noGrp="1"/>
          </p:cNvSpPr>
          <p:nvPr>
            <p:ph sz="half" idx="2"/>
          </p:nvPr>
        </p:nvSpPr>
        <p:spPr/>
        <p:txBody>
          <a:bodyPr>
            <a:normAutofit/>
          </a:bodyPr>
          <a:lstStyle/>
          <a:p>
            <a:r>
              <a:rPr lang="en-US" sz="3600" dirty="0"/>
              <a:t>Reminders</a:t>
            </a:r>
          </a:p>
          <a:p>
            <a:pPr lvl="1"/>
            <a:r>
              <a:rPr lang="en-US" sz="3200" dirty="0">
                <a:solidFill>
                  <a:schemeClr val="accent4"/>
                </a:solidFill>
              </a:rPr>
              <a:t>John 18:27</a:t>
            </a:r>
          </a:p>
          <a:p>
            <a:pPr lvl="1"/>
            <a:r>
              <a:rPr lang="en-US" sz="3200" dirty="0">
                <a:solidFill>
                  <a:schemeClr val="accent4"/>
                </a:solidFill>
              </a:rPr>
              <a:t>Mark 14:72</a:t>
            </a:r>
          </a:p>
          <a:p>
            <a:pPr lvl="1"/>
            <a:r>
              <a:rPr lang="en-US" sz="3200" dirty="0">
                <a:solidFill>
                  <a:schemeClr val="accent4"/>
                </a:solidFill>
              </a:rPr>
              <a:t>Luke 22:61</a:t>
            </a:r>
          </a:p>
          <a:p>
            <a:pPr lvl="1"/>
            <a:r>
              <a:rPr lang="en-US" sz="3200" dirty="0">
                <a:solidFill>
                  <a:schemeClr val="accent4"/>
                </a:solidFill>
              </a:rPr>
              <a:t>Matthew 26:74-75</a:t>
            </a:r>
            <a:endParaRPr lang="en-US" sz="2800" dirty="0">
              <a:solidFill>
                <a:schemeClr val="accent4"/>
              </a:solidFill>
            </a:endParaRPr>
          </a:p>
        </p:txBody>
      </p:sp>
    </p:spTree>
    <p:extLst>
      <p:ext uri="{BB962C8B-B14F-4D97-AF65-F5344CB8AC3E}">
        <p14:creationId xmlns:p14="http://schemas.microsoft.com/office/powerpoint/2010/main" val="3617746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79C386-9723-48C9-8C63-15404E1164E7}"/>
              </a:ext>
            </a:extLst>
          </p:cNvPr>
          <p:cNvSpPr>
            <a:spLocks noGrp="1"/>
          </p:cNvSpPr>
          <p:nvPr>
            <p:ph type="title"/>
          </p:nvPr>
        </p:nvSpPr>
        <p:spPr/>
        <p:txBody>
          <a:bodyPr>
            <a:normAutofit/>
          </a:bodyPr>
          <a:lstStyle/>
          <a:p>
            <a:r>
              <a:rPr lang="en-US" sz="6000" dirty="0"/>
              <a:t>Descent Of A Disciple</a:t>
            </a:r>
          </a:p>
        </p:txBody>
      </p:sp>
      <p:sp>
        <p:nvSpPr>
          <p:cNvPr id="3" name="Content Placeholder 2">
            <a:extLst>
              <a:ext uri="{FF2B5EF4-FFF2-40B4-BE49-F238E27FC236}">
                <a16:creationId xmlns:a16="http://schemas.microsoft.com/office/drawing/2014/main" id="{06157B5E-4089-4E9A-B528-4F617B05208C}"/>
              </a:ext>
            </a:extLst>
          </p:cNvPr>
          <p:cNvSpPr>
            <a:spLocks noGrp="1"/>
          </p:cNvSpPr>
          <p:nvPr>
            <p:ph sz="half" idx="1"/>
          </p:nvPr>
        </p:nvSpPr>
        <p:spPr>
          <a:xfrm>
            <a:off x="838200" y="1825625"/>
            <a:ext cx="5181600" cy="4351338"/>
          </a:xfrm>
        </p:spPr>
        <p:txBody>
          <a:bodyPr>
            <a:normAutofit/>
          </a:bodyPr>
          <a:lstStyle/>
          <a:p>
            <a:pPr>
              <a:lnSpc>
                <a:spcPct val="100000"/>
              </a:lnSpc>
              <a:spcBef>
                <a:spcPts val="2400"/>
              </a:spcBef>
            </a:pPr>
            <a:r>
              <a:rPr lang="en-US" sz="3600" dirty="0"/>
              <a:t>Overconfidence</a:t>
            </a:r>
          </a:p>
          <a:p>
            <a:pPr>
              <a:lnSpc>
                <a:spcPct val="100000"/>
              </a:lnSpc>
              <a:spcBef>
                <a:spcPts val="2400"/>
              </a:spcBef>
            </a:pPr>
            <a:r>
              <a:rPr lang="en-US" sz="3600" dirty="0"/>
              <a:t>Separation</a:t>
            </a:r>
          </a:p>
          <a:p>
            <a:pPr>
              <a:lnSpc>
                <a:spcPct val="100000"/>
              </a:lnSpc>
              <a:spcBef>
                <a:spcPts val="2400"/>
              </a:spcBef>
            </a:pPr>
            <a:r>
              <a:rPr lang="en-US" sz="3600" dirty="0"/>
              <a:t>Denial</a:t>
            </a:r>
            <a:endParaRPr lang="en-US" sz="3200" dirty="0">
              <a:solidFill>
                <a:schemeClr val="accent4"/>
              </a:solidFill>
            </a:endParaRPr>
          </a:p>
        </p:txBody>
      </p:sp>
      <p:sp>
        <p:nvSpPr>
          <p:cNvPr id="4" name="Content Placeholder 3">
            <a:extLst>
              <a:ext uri="{FF2B5EF4-FFF2-40B4-BE49-F238E27FC236}">
                <a16:creationId xmlns:a16="http://schemas.microsoft.com/office/drawing/2014/main" id="{9FE11175-7790-47EF-9C70-77F5449AA77C}"/>
              </a:ext>
            </a:extLst>
          </p:cNvPr>
          <p:cNvSpPr>
            <a:spLocks noGrp="1"/>
          </p:cNvSpPr>
          <p:nvPr>
            <p:ph sz="half" idx="2"/>
          </p:nvPr>
        </p:nvSpPr>
        <p:spPr/>
        <p:txBody>
          <a:bodyPr>
            <a:normAutofit/>
          </a:bodyPr>
          <a:lstStyle/>
          <a:p>
            <a:r>
              <a:rPr lang="en-US" sz="3600" dirty="0"/>
              <a:t>Reminders</a:t>
            </a:r>
          </a:p>
          <a:p>
            <a:r>
              <a:rPr lang="en-US" sz="3600" dirty="0"/>
              <a:t>Sorrow</a:t>
            </a:r>
          </a:p>
          <a:p>
            <a:pPr lvl="1"/>
            <a:r>
              <a:rPr lang="en-US" sz="3200" dirty="0">
                <a:solidFill>
                  <a:schemeClr val="accent4"/>
                </a:solidFill>
              </a:rPr>
              <a:t>Mark 14:72</a:t>
            </a:r>
          </a:p>
          <a:p>
            <a:pPr lvl="1"/>
            <a:r>
              <a:rPr lang="en-US" sz="3200" dirty="0">
                <a:solidFill>
                  <a:schemeClr val="accent4"/>
                </a:solidFill>
              </a:rPr>
              <a:t>Luke 22:62</a:t>
            </a:r>
          </a:p>
          <a:p>
            <a:pPr lvl="1"/>
            <a:r>
              <a:rPr lang="en-US" sz="3200" dirty="0">
                <a:solidFill>
                  <a:schemeClr val="accent4"/>
                </a:solidFill>
              </a:rPr>
              <a:t>Matthew 26:75</a:t>
            </a:r>
            <a:endParaRPr lang="en-US" sz="2800" dirty="0">
              <a:solidFill>
                <a:schemeClr val="accent4"/>
              </a:solidFill>
            </a:endParaRPr>
          </a:p>
        </p:txBody>
      </p:sp>
    </p:spTree>
    <p:extLst>
      <p:ext uri="{BB962C8B-B14F-4D97-AF65-F5344CB8AC3E}">
        <p14:creationId xmlns:p14="http://schemas.microsoft.com/office/powerpoint/2010/main" val="24787655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E860F-2274-4434-9585-FDDE8D51FA23}"/>
              </a:ext>
            </a:extLst>
          </p:cNvPr>
          <p:cNvSpPr>
            <a:spLocks noGrp="1"/>
          </p:cNvSpPr>
          <p:nvPr>
            <p:ph type="title"/>
          </p:nvPr>
        </p:nvSpPr>
        <p:spPr>
          <a:xfrm>
            <a:off x="366251" y="188144"/>
            <a:ext cx="10515600" cy="1325563"/>
          </a:xfrm>
        </p:spPr>
        <p:txBody>
          <a:bodyPr>
            <a:normAutofit/>
          </a:bodyPr>
          <a:lstStyle/>
          <a:p>
            <a:r>
              <a:rPr lang="en-US" sz="6000" dirty="0"/>
              <a:t>Peter's Instruction</a:t>
            </a:r>
          </a:p>
        </p:txBody>
      </p:sp>
      <p:sp>
        <p:nvSpPr>
          <p:cNvPr id="3" name="Content Placeholder 2">
            <a:extLst>
              <a:ext uri="{FF2B5EF4-FFF2-40B4-BE49-F238E27FC236}">
                <a16:creationId xmlns:a16="http://schemas.microsoft.com/office/drawing/2014/main" id="{52A1ED3D-E162-4A99-8F98-68FDDE3612E6}"/>
              </a:ext>
            </a:extLst>
          </p:cNvPr>
          <p:cNvSpPr>
            <a:spLocks noGrp="1"/>
          </p:cNvSpPr>
          <p:nvPr>
            <p:ph idx="1"/>
          </p:nvPr>
        </p:nvSpPr>
        <p:spPr>
          <a:xfrm>
            <a:off x="757084" y="1401097"/>
            <a:ext cx="10677833" cy="5132438"/>
          </a:xfrm>
        </p:spPr>
        <p:txBody>
          <a:bodyPr>
            <a:normAutofit lnSpcReduction="10000"/>
          </a:bodyPr>
          <a:lstStyle/>
          <a:p>
            <a:pPr marL="0" indent="0">
              <a:buNone/>
            </a:pPr>
            <a:r>
              <a:rPr lang="en-US" sz="3600" i="1" dirty="0"/>
              <a:t>Who is there to harm you if you prove zealous for what is good? But even if you should suffer for the sake of righteousness, you are blessed. And do not fear their intimidation, and do not be troubled, but sanctify Christ as Lord in your hearts, always being ready to make a defense to everyone who asks you to give an account for the hope that is in you, yet with gentleness and reverence; and keep a good conscience so that in the thing in which you are slandered, those who revile your good behavior in Christ will be put to shame.</a:t>
            </a:r>
          </a:p>
          <a:p>
            <a:pPr marL="0" indent="0" algn="r">
              <a:buNone/>
            </a:pPr>
            <a:r>
              <a:rPr lang="en-US" sz="3600" b="1" dirty="0">
                <a:solidFill>
                  <a:schemeClr val="accent4"/>
                </a:solidFill>
              </a:rPr>
              <a:t>1Peter 3:13-16</a:t>
            </a:r>
          </a:p>
        </p:txBody>
      </p:sp>
    </p:spTree>
    <p:extLst>
      <p:ext uri="{BB962C8B-B14F-4D97-AF65-F5344CB8AC3E}">
        <p14:creationId xmlns:p14="http://schemas.microsoft.com/office/powerpoint/2010/main" val="349356858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24</TotalTime>
  <Words>201</Words>
  <Application>Microsoft Office PowerPoint</Application>
  <PresentationFormat>Widescreen</PresentationFormat>
  <Paragraphs>39</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Descent Of A Disciple</vt:lpstr>
      <vt:lpstr>Descent Of A Disciple</vt:lpstr>
      <vt:lpstr>Descent Of A Disciple</vt:lpstr>
      <vt:lpstr>Descent Of A Disciple</vt:lpstr>
      <vt:lpstr>Descent Of A Disciple</vt:lpstr>
      <vt:lpstr>Descent Of A Disciple</vt:lpstr>
      <vt:lpstr>Peter's Instruction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Descent Of A Disciple</dc:title>
  <dc:creator>Dan Henderson</dc:creator>
  <cp:lastModifiedBy>Dan Henderson</cp:lastModifiedBy>
  <cp:revision>3</cp:revision>
  <dcterms:created xsi:type="dcterms:W3CDTF">2017-08-20T01:27:58Z</dcterms:created>
  <dcterms:modified xsi:type="dcterms:W3CDTF">2017-08-20T01:52:56Z</dcterms:modified>
</cp:coreProperties>
</file>