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60" r:id="rId6"/>
    <p:sldId id="273" r:id="rId7"/>
    <p:sldId id="262" r:id="rId8"/>
    <p:sldId id="263" r:id="rId9"/>
    <p:sldId id="270" r:id="rId10"/>
    <p:sldId id="274" r:id="rId11"/>
    <p:sldId id="275" r:id="rId12"/>
    <p:sldId id="277" r:id="rId13"/>
    <p:sldId id="276" r:id="rId14"/>
    <p:sldId id="278" r:id="rId15"/>
    <p:sldId id="264" r:id="rId16"/>
    <p:sldId id="281" r:id="rId17"/>
    <p:sldId id="279" r:id="rId18"/>
    <p:sldId id="280" r:id="rId19"/>
    <p:sldId id="283" r:id="rId20"/>
    <p:sldId id="265" r:id="rId21"/>
    <p:sldId id="282" r:id="rId22"/>
    <p:sldId id="266" r:id="rId23"/>
    <p:sldId id="267" r:id="rId24"/>
    <p:sldId id="268" r:id="rId25"/>
    <p:sldId id="284" r:id="rId26"/>
    <p:sldId id="26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387" autoAdjust="0"/>
  </p:normalViewPr>
  <p:slideViewPr>
    <p:cSldViewPr>
      <p:cViewPr varScale="1">
        <p:scale>
          <a:sx n="66" d="100"/>
          <a:sy n="66" d="100"/>
        </p:scale>
        <p:origin x="576"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 Henderson" userId="38d7bcbf436a3be6" providerId="LiveId" clId="{55118F8B-9002-442C-B6FE-D3E954875EEF}"/>
    <pc:docChg chg="modSld">
      <pc:chgData name="Dan Henderson" userId="38d7bcbf436a3be6" providerId="LiveId" clId="{55118F8B-9002-442C-B6FE-D3E954875EEF}" dt="2018-01-14T20:05:56.556" v="2"/>
      <pc:docMkLst>
        <pc:docMk/>
      </pc:docMkLst>
      <pc:sldChg chg="modTransition">
        <pc:chgData name="Dan Henderson" userId="38d7bcbf436a3be6" providerId="LiveId" clId="{55118F8B-9002-442C-B6FE-D3E954875EEF}" dt="2018-01-14T20:05:13.655" v="0"/>
        <pc:sldMkLst>
          <pc:docMk/>
          <pc:sldMk cId="0" sldId="274"/>
        </pc:sldMkLst>
      </pc:sldChg>
      <pc:sldChg chg="modTransition">
        <pc:chgData name="Dan Henderson" userId="38d7bcbf436a3be6" providerId="LiveId" clId="{55118F8B-9002-442C-B6FE-D3E954875EEF}" dt="2018-01-14T20:05:53.845" v="1"/>
        <pc:sldMkLst>
          <pc:docMk/>
          <pc:sldMk cId="0" sldId="279"/>
        </pc:sldMkLst>
      </pc:sldChg>
      <pc:sldChg chg="modTransition">
        <pc:chgData name="Dan Henderson" userId="38d7bcbf436a3be6" providerId="LiveId" clId="{55118F8B-9002-442C-B6FE-D3E954875EEF}" dt="2018-01-14T20:05:56.556" v="2"/>
        <pc:sldMkLst>
          <pc:docMk/>
          <pc:sldMk cId="0" sldId="28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6C76B5-AA11-4CB4-9A45-2A78CAD1C2B7}" type="datetimeFigureOut">
              <a:rPr lang="en-US" smtClean="0"/>
              <a:pPr/>
              <a:t>1/14/2018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CC59E7-9F06-4F7E-9B14-A0B9DA48CD6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vellum specifically calfskin</a:t>
            </a:r>
          </a:p>
          <a:p>
            <a:r>
              <a:rPr lang="en-US" dirty="0"/>
              <a:t>Parchment far superior</a:t>
            </a:r>
          </a:p>
          <a:p>
            <a:r>
              <a:rPr lang="en-US" dirty="0"/>
              <a:t>Much of New testament preserved on parchment.</a:t>
            </a:r>
          </a:p>
        </p:txBody>
      </p:sp>
      <p:sp>
        <p:nvSpPr>
          <p:cNvPr id="4" name="Slide Number Placeholder 3"/>
          <p:cNvSpPr>
            <a:spLocks noGrp="1"/>
          </p:cNvSpPr>
          <p:nvPr>
            <p:ph type="sldNum" sz="quarter" idx="10"/>
          </p:nvPr>
        </p:nvSpPr>
        <p:spPr/>
        <p:txBody>
          <a:bodyPr/>
          <a:lstStyle/>
          <a:p>
            <a:fld id="{71CC59E7-9F06-4F7E-9B14-A0B9DA48CD67}"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Vatican codex</a:t>
            </a:r>
          </a:p>
        </p:txBody>
      </p:sp>
      <p:sp>
        <p:nvSpPr>
          <p:cNvPr id="4" name="Slide Number Placeholder 3"/>
          <p:cNvSpPr>
            <a:spLocks noGrp="1"/>
          </p:cNvSpPr>
          <p:nvPr>
            <p:ph type="sldNum" sz="quarter" idx="10"/>
          </p:nvPr>
        </p:nvSpPr>
        <p:spPr/>
        <p:txBody>
          <a:bodyPr/>
          <a:lstStyle/>
          <a:p>
            <a:fld id="{71CC59E7-9F06-4F7E-9B14-A0B9DA48CD67}"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Codex fragment</a:t>
            </a:r>
          </a:p>
        </p:txBody>
      </p:sp>
      <p:sp>
        <p:nvSpPr>
          <p:cNvPr id="4" name="Slide Number Placeholder 3"/>
          <p:cNvSpPr>
            <a:spLocks noGrp="1"/>
          </p:cNvSpPr>
          <p:nvPr>
            <p:ph type="sldNum" sz="quarter" idx="10"/>
          </p:nvPr>
        </p:nvSpPr>
        <p:spPr/>
        <p:txBody>
          <a:bodyPr/>
          <a:lstStyle/>
          <a:p>
            <a:fld id="{71CC59E7-9F06-4F7E-9B14-A0B9DA48CD67}"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John </a:t>
            </a:r>
            <a:r>
              <a:rPr lang="en-US" dirty="0" err="1"/>
              <a:t>Rylands</a:t>
            </a:r>
            <a:r>
              <a:rPr lang="en-US" dirty="0"/>
              <a:t> fragment front side</a:t>
            </a:r>
          </a:p>
        </p:txBody>
      </p:sp>
      <p:sp>
        <p:nvSpPr>
          <p:cNvPr id="4" name="Slide Number Placeholder 3"/>
          <p:cNvSpPr>
            <a:spLocks noGrp="1"/>
          </p:cNvSpPr>
          <p:nvPr>
            <p:ph type="sldNum" sz="quarter" idx="10"/>
          </p:nvPr>
        </p:nvSpPr>
        <p:spPr/>
        <p:txBody>
          <a:bodyPr/>
          <a:lstStyle/>
          <a:p>
            <a:fld id="{71CC59E7-9F06-4F7E-9B14-A0B9DA48CD67}"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Consequences</a:t>
            </a:r>
            <a:r>
              <a:rPr lang="en-US" baseline="0" dirty="0"/>
              <a:t> of Variations p 96 “How We Got The Bible”</a:t>
            </a:r>
            <a:endParaRPr lang="en-US" dirty="0"/>
          </a:p>
        </p:txBody>
      </p:sp>
      <p:sp>
        <p:nvSpPr>
          <p:cNvPr id="4" name="Slide Number Placeholder 3"/>
          <p:cNvSpPr>
            <a:spLocks noGrp="1"/>
          </p:cNvSpPr>
          <p:nvPr>
            <p:ph type="sldNum" sz="quarter" idx="10"/>
          </p:nvPr>
        </p:nvSpPr>
        <p:spPr/>
        <p:txBody>
          <a:bodyPr/>
          <a:lstStyle/>
          <a:p>
            <a:fld id="{71CC59E7-9F06-4F7E-9B14-A0B9DA48CD67}"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Consequences</a:t>
            </a:r>
            <a:r>
              <a:rPr lang="en-US" baseline="0" dirty="0"/>
              <a:t> of Variations p 96 “How We Got The Bible”</a:t>
            </a:r>
            <a:endParaRPr lang="en-US" dirty="0"/>
          </a:p>
        </p:txBody>
      </p:sp>
      <p:sp>
        <p:nvSpPr>
          <p:cNvPr id="4" name="Slide Number Placeholder 3"/>
          <p:cNvSpPr>
            <a:spLocks noGrp="1"/>
          </p:cNvSpPr>
          <p:nvPr>
            <p:ph type="sldNum" sz="quarter" idx="10"/>
          </p:nvPr>
        </p:nvSpPr>
        <p:spPr/>
        <p:txBody>
          <a:bodyPr/>
          <a:lstStyle/>
          <a:p>
            <a:fld id="{71CC59E7-9F06-4F7E-9B14-A0B9DA48CD67}"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CC59E7-9F06-4F7E-9B14-A0B9DA48CD67}"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CC59E7-9F06-4F7E-9B14-A0B9DA48CD67}"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a:t>
            </a:r>
            <a:r>
              <a:rPr lang="en-US" baseline="0" dirty="0"/>
              <a:t> autographs survive</a:t>
            </a:r>
          </a:p>
          <a:p>
            <a:r>
              <a:rPr lang="en-US" baseline="0" dirty="0"/>
              <a:t>~5,300 manuscripts</a:t>
            </a:r>
          </a:p>
          <a:p>
            <a:r>
              <a:rPr lang="en-US" baseline="0" dirty="0"/>
              <a:t>In total over 20,000 kinds of text are known now</a:t>
            </a:r>
            <a:endParaRPr lang="en-US" dirty="0"/>
          </a:p>
        </p:txBody>
      </p:sp>
      <p:sp>
        <p:nvSpPr>
          <p:cNvPr id="4" name="Slide Number Placeholder 3"/>
          <p:cNvSpPr>
            <a:spLocks noGrp="1"/>
          </p:cNvSpPr>
          <p:nvPr>
            <p:ph type="sldNum" sz="quarter" idx="10"/>
          </p:nvPr>
        </p:nvSpPr>
        <p:spPr/>
        <p:txBody>
          <a:bodyPr/>
          <a:lstStyle/>
          <a:p>
            <a:fld id="{71CC59E7-9F06-4F7E-9B14-A0B9DA48CD67}"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Professor Bruce Metzger</a:t>
            </a:r>
          </a:p>
          <a:p>
            <a:r>
              <a:rPr lang="en-US" dirty="0"/>
              <a:t>"so extensive are these citations that if all other sources for our knowledge of the text of the New Testament were destroyed, they would be sufficient alone for the reconstruction of practically the entire New Testament."</a:t>
            </a:r>
          </a:p>
        </p:txBody>
      </p:sp>
      <p:sp>
        <p:nvSpPr>
          <p:cNvPr id="4" name="Slide Number Placeholder 3"/>
          <p:cNvSpPr>
            <a:spLocks noGrp="1"/>
          </p:cNvSpPr>
          <p:nvPr>
            <p:ph type="sldNum" sz="quarter" idx="10"/>
          </p:nvPr>
        </p:nvSpPr>
        <p:spPr/>
        <p:txBody>
          <a:bodyPr/>
          <a:lstStyle/>
          <a:p>
            <a:fld id="{71CC59E7-9F06-4F7E-9B14-A0B9DA48CD67}"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Vatican Manuscript - 4th century cataloged 1481 first available 1867 pub 1890</a:t>
            </a:r>
          </a:p>
          <a:p>
            <a:r>
              <a:rPr lang="en-US" dirty="0"/>
              <a:t>From Gen 46:28 to Heb 9:14, James-Jude, except </a:t>
            </a:r>
            <a:r>
              <a:rPr lang="en-US" dirty="0" err="1"/>
              <a:t>Psa</a:t>
            </a:r>
            <a:r>
              <a:rPr lang="en-US" dirty="0"/>
              <a:t> 106-138, Timothy, Titus &amp; Revelation</a:t>
            </a:r>
          </a:p>
          <a:p>
            <a:r>
              <a:rPr lang="en-US" dirty="0"/>
              <a:t>Mk 16:9-20 not written but space left sufficient for its inclusion</a:t>
            </a:r>
          </a:p>
          <a:p>
            <a:r>
              <a:rPr lang="en-US" dirty="0" err="1"/>
              <a:t>Sinaitic</a:t>
            </a:r>
            <a:r>
              <a:rPr lang="en-US" dirty="0"/>
              <a:t> Manuscript - 4th century first available 1862 pub 1933</a:t>
            </a:r>
          </a:p>
          <a:p>
            <a:r>
              <a:rPr lang="en-US" dirty="0"/>
              <a:t>complete NT</a:t>
            </a:r>
          </a:p>
          <a:p>
            <a:r>
              <a:rPr lang="en-US" dirty="0"/>
              <a:t>Alexandrian Manuscript - 5th century 1627</a:t>
            </a:r>
          </a:p>
          <a:p>
            <a:r>
              <a:rPr lang="en-US" dirty="0"/>
              <a:t>almost all of both Old &amp; New missing Mt 1:1-25:6; </a:t>
            </a:r>
            <a:r>
              <a:rPr lang="en-US" dirty="0" err="1"/>
              <a:t>Jhn</a:t>
            </a:r>
            <a:r>
              <a:rPr lang="en-US" dirty="0"/>
              <a:t> 6:50-8:52; 2Cor 4:13-12:6</a:t>
            </a:r>
          </a:p>
        </p:txBody>
      </p:sp>
      <p:sp>
        <p:nvSpPr>
          <p:cNvPr id="4" name="Slide Number Placeholder 3"/>
          <p:cNvSpPr>
            <a:spLocks noGrp="1"/>
          </p:cNvSpPr>
          <p:nvPr>
            <p:ph type="sldNum" sz="quarter" idx="10"/>
          </p:nvPr>
        </p:nvSpPr>
        <p:spPr/>
        <p:txBody>
          <a:bodyPr/>
          <a:lstStyle/>
          <a:p>
            <a:fld id="{71CC59E7-9F06-4F7E-9B14-A0B9DA48CD67}"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CC59E7-9F06-4F7E-9B14-A0B9DA48CD67}"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CC59E7-9F06-4F7E-9B14-A0B9DA48CD67}"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Wycliffe 1382 from Latin</a:t>
            </a:r>
          </a:p>
          <a:p>
            <a:r>
              <a:rPr lang="en-US" dirty="0"/>
              <a:t>Tyndale 1526 from Greek</a:t>
            </a:r>
          </a:p>
          <a:p>
            <a:r>
              <a:rPr lang="en-US" dirty="0"/>
              <a:t>Coverdale 1535</a:t>
            </a:r>
          </a:p>
          <a:p>
            <a:r>
              <a:rPr lang="en-US" dirty="0"/>
              <a:t>Great Bible 1539</a:t>
            </a:r>
          </a:p>
          <a:p>
            <a:r>
              <a:rPr lang="en-US" dirty="0"/>
              <a:t>(Preachers complained that people wanted to hear reading of Bible instead of their sermons)</a:t>
            </a:r>
          </a:p>
          <a:p>
            <a:r>
              <a:rPr lang="en-US" dirty="0"/>
              <a:t>Geneva Bible 1560</a:t>
            </a:r>
          </a:p>
          <a:p>
            <a:r>
              <a:rPr lang="en-US" dirty="0"/>
              <a:t>included commentary of John Calvin &amp; reformation</a:t>
            </a:r>
          </a:p>
          <a:p>
            <a:r>
              <a:rPr lang="en-US" dirty="0"/>
              <a:t>Bishops Bible 1568</a:t>
            </a:r>
          </a:p>
          <a:p>
            <a:r>
              <a:rPr lang="en-US" dirty="0"/>
              <a:t>Catholic version Rheims NT 1582 - Douai OT 1610</a:t>
            </a:r>
          </a:p>
        </p:txBody>
      </p:sp>
      <p:sp>
        <p:nvSpPr>
          <p:cNvPr id="4" name="Slide Number Placeholder 3"/>
          <p:cNvSpPr>
            <a:spLocks noGrp="1"/>
          </p:cNvSpPr>
          <p:nvPr>
            <p:ph type="sldNum" sz="quarter" idx="10"/>
          </p:nvPr>
        </p:nvSpPr>
        <p:spPr/>
        <p:txBody>
          <a:bodyPr/>
          <a:lstStyle/>
          <a:p>
            <a:fld id="{71CC59E7-9F06-4F7E-9B14-A0B9DA48CD67}"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King James 1611</a:t>
            </a:r>
          </a:p>
          <a:p>
            <a:r>
              <a:rPr lang="en-US" dirty="0"/>
              <a:t>Very scholarly work, revision of Bishops Bible 48 Greek &amp; Hebrew scholars almost 3 yrs</a:t>
            </a:r>
          </a:p>
          <a:p>
            <a:r>
              <a:rPr lang="en-US" dirty="0"/>
              <a:t>no commentary!</a:t>
            </a:r>
          </a:p>
          <a:p>
            <a:r>
              <a:rPr lang="en-US" dirty="0"/>
              <a:t>Over 80% of KJV is Tyndale's translation</a:t>
            </a:r>
          </a:p>
          <a:p>
            <a:r>
              <a:rPr lang="en-US" dirty="0"/>
              <a:t>It was not a start over from scratch as some have presented it</a:t>
            </a:r>
          </a:p>
          <a:p>
            <a:r>
              <a:rPr lang="en-US" dirty="0"/>
              <a:t>English Revised 1885</a:t>
            </a:r>
          </a:p>
          <a:p>
            <a:r>
              <a:rPr lang="en-US" dirty="0"/>
              <a:t>English revision of KJV followed British line of thinking similar scholarship to KJV but</a:t>
            </a:r>
            <a:r>
              <a:rPr lang="en-US" baseline="0" dirty="0"/>
              <a:t> </a:t>
            </a:r>
            <a:r>
              <a:rPr lang="en-US" dirty="0"/>
              <a:t>used old manuscripts also</a:t>
            </a:r>
          </a:p>
          <a:p>
            <a:r>
              <a:rPr lang="en-US" dirty="0"/>
              <a:t>American Standard 1901</a:t>
            </a:r>
          </a:p>
          <a:p>
            <a:r>
              <a:rPr lang="en-US" dirty="0"/>
              <a:t>English revision of KJV followed American line of thinking</a:t>
            </a:r>
          </a:p>
          <a:p>
            <a:r>
              <a:rPr lang="en-US" dirty="0"/>
              <a:t>Revised Standard NT 1946 OT 1952</a:t>
            </a:r>
          </a:p>
          <a:p>
            <a:r>
              <a:rPr lang="en-US" dirty="0"/>
              <a:t>Another revision of KJV</a:t>
            </a:r>
          </a:p>
          <a:p>
            <a:r>
              <a:rPr lang="en-US" dirty="0"/>
              <a:t>New Revised Standard 1990</a:t>
            </a:r>
          </a:p>
          <a:p>
            <a:r>
              <a:rPr lang="en-US" dirty="0"/>
              <a:t>New American Standard NT 1963 OT 1971</a:t>
            </a:r>
          </a:p>
          <a:p>
            <a:r>
              <a:rPr lang="en-US" dirty="0"/>
              <a:t>Revision to bring ASV back into public focus</a:t>
            </a:r>
          </a:p>
          <a:p>
            <a:r>
              <a:rPr lang="en-US" dirty="0"/>
              <a:t>NKJV 1979</a:t>
            </a:r>
          </a:p>
          <a:p>
            <a:r>
              <a:rPr lang="en-US" dirty="0"/>
              <a:t>2 editions - discovered the minor changes of thee, thou etc. would not allow them to copyright the text, so they revised more to be sufficient to copyright.</a:t>
            </a:r>
          </a:p>
        </p:txBody>
      </p:sp>
      <p:sp>
        <p:nvSpPr>
          <p:cNvPr id="4" name="Slide Number Placeholder 3"/>
          <p:cNvSpPr>
            <a:spLocks noGrp="1"/>
          </p:cNvSpPr>
          <p:nvPr>
            <p:ph type="sldNum" sz="quarter" idx="10"/>
          </p:nvPr>
        </p:nvSpPr>
        <p:spPr/>
        <p:txBody>
          <a:bodyPr/>
          <a:lstStyle/>
          <a:p>
            <a:fld id="{71CC59E7-9F06-4F7E-9B14-A0B9DA48CD67}"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Attempt to show what came from where. </a:t>
            </a:r>
            <a:r>
              <a:rPr lang="en-US" dirty="0">
                <a:sym typeface="Wingdings" pitchFamily="2" charset="2"/>
              </a:rPr>
              <a:t></a:t>
            </a:r>
            <a:endParaRPr lang="en-US" dirty="0"/>
          </a:p>
        </p:txBody>
      </p:sp>
      <p:sp>
        <p:nvSpPr>
          <p:cNvPr id="4" name="Slide Number Placeholder 3"/>
          <p:cNvSpPr>
            <a:spLocks noGrp="1"/>
          </p:cNvSpPr>
          <p:nvPr>
            <p:ph type="sldNum" sz="quarter" idx="10"/>
          </p:nvPr>
        </p:nvSpPr>
        <p:spPr/>
        <p:txBody>
          <a:bodyPr/>
          <a:lstStyle/>
          <a:p>
            <a:fld id="{71CC59E7-9F06-4F7E-9B14-A0B9DA48CD67}"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Generally speaking newer translations done with better resources, more access to earlier texts &amp; more texts. Revision done by many scholars working together. These things lead to a more accurate text.</a:t>
            </a:r>
          </a:p>
          <a:p>
            <a:r>
              <a:rPr lang="en-US" dirty="0"/>
              <a:t>Do You Know My Jesus?</a:t>
            </a:r>
          </a:p>
        </p:txBody>
      </p:sp>
      <p:sp>
        <p:nvSpPr>
          <p:cNvPr id="4" name="Slide Number Placeholder 3"/>
          <p:cNvSpPr>
            <a:spLocks noGrp="1"/>
          </p:cNvSpPr>
          <p:nvPr>
            <p:ph type="sldNum" sz="quarter" idx="10"/>
          </p:nvPr>
        </p:nvSpPr>
        <p:spPr/>
        <p:txBody>
          <a:bodyPr/>
          <a:lstStyle/>
          <a:p>
            <a:fld id="{71CC59E7-9F06-4F7E-9B14-A0B9DA48CD67}"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Several of Jesus' expressions are </a:t>
            </a:r>
            <a:r>
              <a:rPr lang="en-US" dirty="0" err="1"/>
              <a:t>aramaic</a:t>
            </a:r>
            <a:r>
              <a:rPr lang="en-US" dirty="0"/>
              <a:t> notable Mk 15:34</a:t>
            </a:r>
          </a:p>
          <a:p>
            <a:r>
              <a:rPr lang="en-US" dirty="0"/>
              <a:t>NT </a:t>
            </a:r>
            <a:r>
              <a:rPr lang="en-US" dirty="0" err="1"/>
              <a:t>greek</a:t>
            </a:r>
            <a:r>
              <a:rPr lang="en-US" dirty="0"/>
              <a:t> particularly </a:t>
            </a:r>
            <a:r>
              <a:rPr lang="en-US" dirty="0" err="1"/>
              <a:t>Koine</a:t>
            </a:r>
            <a:r>
              <a:rPr lang="en-US" dirty="0"/>
              <a:t> (common) the universal language of the 1st century</a:t>
            </a:r>
          </a:p>
          <a:p>
            <a:r>
              <a:rPr lang="en-US" dirty="0"/>
              <a:t>copied by hand each time. Romans employed a number of scribes copying as text was read aloud to them, thus making many copies at a time, 1 scribe = 1 copy still though.</a:t>
            </a:r>
          </a:p>
        </p:txBody>
      </p:sp>
      <p:sp>
        <p:nvSpPr>
          <p:cNvPr id="4" name="Slide Number Placeholder 3"/>
          <p:cNvSpPr>
            <a:spLocks noGrp="1"/>
          </p:cNvSpPr>
          <p:nvPr>
            <p:ph type="sldNum" sz="quarter" idx="10"/>
          </p:nvPr>
        </p:nvSpPr>
        <p:spPr/>
        <p:txBody>
          <a:bodyPr/>
          <a:lstStyle/>
          <a:p>
            <a:fld id="{71CC59E7-9F06-4F7E-9B14-A0B9DA48CD6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a:t>
            </a:r>
            <a:r>
              <a:rPr lang="en-US" baseline="0" dirty="0"/>
              <a:t> autographs survive</a:t>
            </a:r>
          </a:p>
          <a:p>
            <a:r>
              <a:rPr lang="en-US" baseline="0" dirty="0"/>
              <a:t>~5,300 manuscripts</a:t>
            </a:r>
          </a:p>
          <a:p>
            <a:r>
              <a:rPr lang="en-US" baseline="0" dirty="0"/>
              <a:t>In total over 20,000 kinds of text are known now</a:t>
            </a:r>
            <a:endParaRPr lang="en-US" dirty="0"/>
          </a:p>
        </p:txBody>
      </p:sp>
      <p:sp>
        <p:nvSpPr>
          <p:cNvPr id="4" name="Slide Number Placeholder 3"/>
          <p:cNvSpPr>
            <a:spLocks noGrp="1"/>
          </p:cNvSpPr>
          <p:nvPr>
            <p:ph type="sldNum" sz="quarter" idx="10"/>
          </p:nvPr>
        </p:nvSpPr>
        <p:spPr/>
        <p:txBody>
          <a:bodyPr/>
          <a:lstStyle/>
          <a:p>
            <a:fld id="{71CC59E7-9F06-4F7E-9B14-A0B9DA48CD67}"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Vatican Manuscript - 4th century cataloged 1481 first available 1867 pub 1890</a:t>
            </a:r>
          </a:p>
          <a:p>
            <a:r>
              <a:rPr lang="en-US" dirty="0"/>
              <a:t>From Gen 46:28 to Heb 9:14, James-Jude, except </a:t>
            </a:r>
            <a:r>
              <a:rPr lang="en-US" dirty="0" err="1"/>
              <a:t>Psa</a:t>
            </a:r>
            <a:r>
              <a:rPr lang="en-US" dirty="0"/>
              <a:t> 106-138, Timothy, Titus &amp; Revelation</a:t>
            </a:r>
          </a:p>
          <a:p>
            <a:r>
              <a:rPr lang="en-US" dirty="0"/>
              <a:t>Mk 16:9-20 not written but space left sufficient for its inclusion</a:t>
            </a:r>
          </a:p>
          <a:p>
            <a:r>
              <a:rPr lang="en-US" dirty="0" err="1"/>
              <a:t>Sinaitic</a:t>
            </a:r>
            <a:r>
              <a:rPr lang="en-US" dirty="0"/>
              <a:t> Manuscript - 4th century first available 1862 pub 1933</a:t>
            </a:r>
          </a:p>
          <a:p>
            <a:r>
              <a:rPr lang="en-US" dirty="0"/>
              <a:t>complete NT</a:t>
            </a:r>
          </a:p>
          <a:p>
            <a:r>
              <a:rPr lang="en-US" dirty="0"/>
              <a:t>Alexandrian Manuscript - 5th century 1627</a:t>
            </a:r>
          </a:p>
          <a:p>
            <a:r>
              <a:rPr lang="en-US" dirty="0"/>
              <a:t>almost all of both Old &amp; New missing Mt 1:1-25:6; </a:t>
            </a:r>
            <a:r>
              <a:rPr lang="en-US" dirty="0" err="1"/>
              <a:t>Jhn</a:t>
            </a:r>
            <a:r>
              <a:rPr lang="en-US" dirty="0"/>
              <a:t> 6:50-8:52; 2Cor 4:13-12:6</a:t>
            </a:r>
          </a:p>
        </p:txBody>
      </p:sp>
      <p:sp>
        <p:nvSpPr>
          <p:cNvPr id="4" name="Slide Number Placeholder 3"/>
          <p:cNvSpPr>
            <a:spLocks noGrp="1"/>
          </p:cNvSpPr>
          <p:nvPr>
            <p:ph type="sldNum" sz="quarter" idx="10"/>
          </p:nvPr>
        </p:nvSpPr>
        <p:spPr/>
        <p:txBody>
          <a:bodyPr/>
          <a:lstStyle/>
          <a:p>
            <a:fld id="{71CC59E7-9F06-4F7E-9B14-A0B9DA48CD67}"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CC59E7-9F06-4F7E-9B14-A0B9DA48CD67}"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CC59E7-9F06-4F7E-9B14-A0B9DA48CD67}"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Vatican codex - </a:t>
            </a:r>
            <a:r>
              <a:rPr lang="en-US" dirty="0" err="1"/>
              <a:t>unical</a:t>
            </a:r>
            <a:endParaRPr lang="en-US" dirty="0"/>
          </a:p>
        </p:txBody>
      </p:sp>
      <p:sp>
        <p:nvSpPr>
          <p:cNvPr id="4" name="Slide Number Placeholder 3"/>
          <p:cNvSpPr>
            <a:spLocks noGrp="1"/>
          </p:cNvSpPr>
          <p:nvPr>
            <p:ph type="sldNum" sz="quarter" idx="10"/>
          </p:nvPr>
        </p:nvSpPr>
        <p:spPr/>
        <p:txBody>
          <a:bodyPr/>
          <a:lstStyle/>
          <a:p>
            <a:fld id="{71CC59E7-9F06-4F7E-9B14-A0B9DA48CD67}"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Sinaitic</a:t>
            </a:r>
            <a:r>
              <a:rPr lang="en-US" dirty="0"/>
              <a:t> codex </a:t>
            </a:r>
            <a:r>
              <a:rPr lang="en-US" dirty="0" err="1"/>
              <a:t>unical</a:t>
            </a:r>
            <a:endParaRPr lang="en-US" dirty="0"/>
          </a:p>
        </p:txBody>
      </p:sp>
      <p:sp>
        <p:nvSpPr>
          <p:cNvPr id="4" name="Slide Number Placeholder 3"/>
          <p:cNvSpPr>
            <a:spLocks noGrp="1"/>
          </p:cNvSpPr>
          <p:nvPr>
            <p:ph type="sldNum" sz="quarter" idx="10"/>
          </p:nvPr>
        </p:nvSpPr>
        <p:spPr/>
        <p:txBody>
          <a:bodyPr/>
          <a:lstStyle/>
          <a:p>
            <a:fld id="{71CC59E7-9F06-4F7E-9B14-A0B9DA48CD67}"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6A6FE00C-49E1-4C74-A8B3-2363EC07A3AD}" type="datetimeFigureOut">
              <a:rPr lang="en-US" smtClean="0"/>
              <a:pPr/>
              <a:t>1/14/2018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8FB323-967E-4D8A-8809-B5433CA4BB0F}" type="slidenum">
              <a:rPr lang="en-US" smtClean="0"/>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A6FE00C-49E1-4C74-A8B3-2363EC07A3AD}" type="datetimeFigureOut">
              <a:rPr lang="en-US" smtClean="0"/>
              <a:pPr/>
              <a:t>1/14/2018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8FB323-967E-4D8A-8809-B5433CA4BB0F}" type="slidenum">
              <a:rPr lang="en-US" smtClean="0"/>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A6FE00C-49E1-4C74-A8B3-2363EC07A3AD}" type="datetimeFigureOut">
              <a:rPr lang="en-US" smtClean="0"/>
              <a:pPr/>
              <a:t>1/14/2018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8FB323-967E-4D8A-8809-B5433CA4BB0F}" type="slidenum">
              <a:rPr lang="en-US" smtClean="0"/>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A6FE00C-49E1-4C74-A8B3-2363EC07A3AD}" type="datetimeFigureOut">
              <a:rPr lang="en-US" smtClean="0"/>
              <a:pPr/>
              <a:t>1/14/2018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8FB323-967E-4D8A-8809-B5433CA4BB0F}" type="slidenum">
              <a:rPr lang="en-US" smtClean="0"/>
              <a:pPr/>
              <a:t>‹#›</a:t>
            </a:fld>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6A6FE00C-49E1-4C74-A8B3-2363EC07A3AD}" type="datetimeFigureOut">
              <a:rPr lang="en-US" smtClean="0"/>
              <a:pPr/>
              <a:t>1/14/2018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8FB323-967E-4D8A-8809-B5433CA4BB0F}" type="slidenum">
              <a:rPr lang="en-US" smtClean="0"/>
              <a:pPr/>
              <a:t>‹#›</a:t>
            </a:fld>
            <a:endParaRPr 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6A6FE00C-49E1-4C74-A8B3-2363EC07A3AD}" type="datetimeFigureOut">
              <a:rPr lang="en-US" smtClean="0"/>
              <a:pPr/>
              <a:t>1/14/2018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F8FB323-967E-4D8A-8809-B5433CA4BB0F}" type="slidenum">
              <a:rPr lang="en-US" smtClean="0"/>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6A6FE00C-49E1-4C74-A8B3-2363EC07A3AD}" type="datetimeFigureOut">
              <a:rPr lang="en-US" smtClean="0"/>
              <a:pPr/>
              <a:t>1/14/2018</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F8FB323-967E-4D8A-8809-B5433CA4BB0F}" type="slidenum">
              <a:rPr lang="en-US" smtClean="0"/>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6A6FE00C-49E1-4C74-A8B3-2363EC07A3AD}" type="datetimeFigureOut">
              <a:rPr lang="en-US" smtClean="0"/>
              <a:pPr/>
              <a:t>1/14/2018</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F8FB323-967E-4D8A-8809-B5433CA4BB0F}" type="slidenum">
              <a:rPr lang="en-US" smtClean="0"/>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A6FE00C-49E1-4C74-A8B3-2363EC07A3AD}" type="datetimeFigureOut">
              <a:rPr lang="en-US" smtClean="0"/>
              <a:pPr/>
              <a:t>1/14/2018</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F8FB323-967E-4D8A-8809-B5433CA4BB0F}" type="slidenum">
              <a:rPr lang="en-US" smtClean="0"/>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6A6FE00C-49E1-4C74-A8B3-2363EC07A3AD}" type="datetimeFigureOut">
              <a:rPr lang="en-US" smtClean="0"/>
              <a:pPr/>
              <a:t>1/14/2018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F8FB323-967E-4D8A-8809-B5433CA4BB0F}" type="slidenum">
              <a:rPr lang="en-US" smtClean="0"/>
              <a:pPr/>
              <a:t>‹#›</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6A6FE00C-49E1-4C74-A8B3-2363EC07A3AD}" type="datetimeFigureOut">
              <a:rPr lang="en-US" smtClean="0"/>
              <a:pPr/>
              <a:t>1/14/2018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F8FB323-967E-4D8A-8809-B5433CA4BB0F}" type="slidenum">
              <a:rPr lang="en-US" smtClean="0"/>
              <a:pPr/>
              <a:t>‹#›</a:t>
            </a:fld>
            <a:endParaRPr 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VE"/>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VE"/>
              <a:t>Haga clic para modificar el estilo de texto del patrón</a:t>
            </a:r>
          </a:p>
          <a:p>
            <a:pPr lvl="1"/>
            <a:r>
              <a:rPr lang="es-VE"/>
              <a:t>Segundo nivel</a:t>
            </a:r>
          </a:p>
          <a:p>
            <a:pPr lvl="2"/>
            <a:r>
              <a:rPr lang="es-VE"/>
              <a:t>Tercer nivel</a:t>
            </a:r>
          </a:p>
          <a:p>
            <a:pPr lvl="3"/>
            <a:r>
              <a:rPr lang="es-VE"/>
              <a:t>Cuarto nivel</a:t>
            </a:r>
          </a:p>
          <a:p>
            <a:pPr lvl="4"/>
            <a:r>
              <a:rPr lang="es-VE"/>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FontTx/>
              <a:buNone/>
              <a:defRPr sz="1400" b="0" u="none"/>
            </a:lvl1pPr>
          </a:lstStyle>
          <a:p>
            <a:fld id="{6A6FE00C-49E1-4C74-A8B3-2363EC07A3AD}" type="datetimeFigureOut">
              <a:rPr lang="en-US" smtClean="0"/>
              <a:pPr/>
              <a:t>1/14/2018</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buFontTx/>
              <a:buNone/>
              <a:defRPr sz="1400" b="0" u="none"/>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sz="1400" b="0" u="none"/>
            </a:lvl1pPr>
          </a:lstStyle>
          <a:p>
            <a:fld id="{2F8FB323-967E-4D8A-8809-B5433CA4BB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ipe dir="d"/>
  </p:transition>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 y="1828800"/>
            <a:ext cx="8763000" cy="1470025"/>
          </a:xfrm>
        </p:spPr>
        <p:txBody>
          <a:bodyPr/>
          <a:lstStyle/>
          <a:p>
            <a:r>
              <a:rPr lang="en-US" sz="9600" dirty="0"/>
              <a:t>Our Bibles</a:t>
            </a:r>
          </a:p>
        </p:txBody>
      </p:sp>
      <p:sp>
        <p:nvSpPr>
          <p:cNvPr id="3" name="Subtitle 2"/>
          <p:cNvSpPr>
            <a:spLocks noGrp="1"/>
          </p:cNvSpPr>
          <p:nvPr>
            <p:ph type="subTitle" idx="1"/>
          </p:nvPr>
        </p:nvSpPr>
        <p:spPr>
          <a:xfrm>
            <a:off x="1371600" y="3886200"/>
            <a:ext cx="6400800" cy="2286000"/>
          </a:xfrm>
        </p:spPr>
        <p:txBody>
          <a:bodyPr anchor="ctr"/>
          <a:lstStyle/>
          <a:p>
            <a:r>
              <a:rPr lang="en-US" sz="6000" dirty="0"/>
              <a:t>Getting our English Text</a:t>
            </a:r>
          </a:p>
        </p:txBody>
      </p:sp>
    </p:spTree>
  </p:cSld>
  <p:clrMapOvr>
    <a:masterClrMapping/>
  </p:clrMapOvr>
  <p:transition spd="med">
    <p:wipe dir="d"/>
  </p:transition>
</p:sld>
</file>

<file path=ppt/slides/slide10.xml><?xml version="1.0" encoding="utf-8"?>
<p:sld xmlns:a="http://schemas.openxmlformats.org/drawingml/2006/main" xmlns:r="http://schemas.openxmlformats.org/officeDocument/2006/relationships" xmlns:p="http://schemas.openxmlformats.org/presentationml/2006/main" show="0">
  <p:cSld>
    <p:bg>
      <p:bgPr>
        <a:solidFill>
          <a:schemeClr val="tx1"/>
        </a:solidFill>
        <a:effectLst/>
      </p:bgPr>
    </p:bg>
    <p:spTree>
      <p:nvGrpSpPr>
        <p:cNvPr id="1" name=""/>
        <p:cNvGrpSpPr/>
        <p:nvPr/>
      </p:nvGrpSpPr>
      <p:grpSpPr>
        <a:xfrm>
          <a:off x="0" y="0"/>
          <a:ext cx="0" cy="0"/>
          <a:chOff x="0" y="0"/>
          <a:chExt cx="0" cy="0"/>
        </a:xfrm>
      </p:grpSpPr>
      <p:pic>
        <p:nvPicPr>
          <p:cNvPr id="3" name="Picture 2" descr="250px-Codex_Vaticanus_B,_2Thess._3,11-18,_Hebr._1,1-2,2.jpg"/>
          <p:cNvPicPr>
            <a:picLocks noChangeAspect="1"/>
          </p:cNvPicPr>
          <p:nvPr/>
        </p:nvPicPr>
        <p:blipFill>
          <a:blip r:embed="rId3" cstate="print"/>
          <a:stretch>
            <a:fillRect/>
          </a:stretch>
        </p:blipFill>
        <p:spPr>
          <a:xfrm>
            <a:off x="1428750" y="185166"/>
            <a:ext cx="6286500" cy="6487668"/>
          </a:xfrm>
          <a:prstGeom prst="rect">
            <a:avLst/>
          </a:prstGeom>
        </p:spPr>
      </p:pic>
    </p:spTree>
  </p:cSld>
  <p:clrMapOvr>
    <a:masterClrMapping/>
  </p:clrMapOvr>
  <p:transition spd="med">
    <p:wipe dir="d"/>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john_papyrus2.bmp"/>
          <p:cNvPicPr>
            <a:picLocks noChangeAspect="1"/>
          </p:cNvPicPr>
          <p:nvPr/>
        </p:nvPicPr>
        <p:blipFill>
          <a:blip r:embed="rId3" cstate="print"/>
          <a:stretch>
            <a:fillRect/>
          </a:stretch>
        </p:blipFill>
        <p:spPr>
          <a:xfrm>
            <a:off x="1739900" y="228600"/>
            <a:ext cx="5664200" cy="6400800"/>
          </a:xfrm>
          <a:prstGeom prst="rect">
            <a:avLst/>
          </a:prstGeom>
        </p:spPr>
      </p:pic>
    </p:spTree>
  </p:cSld>
  <p:clrMapOvr>
    <a:masterClrMapping/>
  </p:clrMapOvr>
  <p:transition spd="med">
    <p:wipe dir="d"/>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john_papyrus2.bmp"/>
          <p:cNvPicPr>
            <a:picLocks noChangeAspect="1"/>
          </p:cNvPicPr>
          <p:nvPr/>
        </p:nvPicPr>
        <p:blipFill>
          <a:blip r:embed="rId3" cstate="print"/>
          <a:stretch>
            <a:fillRect/>
          </a:stretch>
        </p:blipFill>
        <p:spPr>
          <a:xfrm>
            <a:off x="1028700" y="342900"/>
            <a:ext cx="7086600" cy="6172200"/>
          </a:xfrm>
          <a:prstGeom prst="rect">
            <a:avLst/>
          </a:prstGeom>
        </p:spPr>
      </p:pic>
    </p:spTree>
  </p:cSld>
  <p:clrMapOvr>
    <a:masterClrMapping/>
  </p:clrMapOvr>
  <p:transition spd="med">
    <p:wipe dir="d"/>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john_papyrus2.bmp"/>
          <p:cNvPicPr>
            <a:picLocks noChangeAspect="1"/>
          </p:cNvPicPr>
          <p:nvPr/>
        </p:nvPicPr>
        <p:blipFill>
          <a:blip r:embed="rId3" cstate="print"/>
          <a:stretch>
            <a:fillRect/>
          </a:stretch>
        </p:blipFill>
        <p:spPr>
          <a:xfrm>
            <a:off x="2614613" y="571500"/>
            <a:ext cx="3914775" cy="5715000"/>
          </a:xfrm>
          <a:prstGeom prst="rect">
            <a:avLst/>
          </a:prstGeom>
        </p:spPr>
      </p:pic>
    </p:spTree>
  </p:cSld>
  <p:clrMapOvr>
    <a:masterClrMapping/>
  </p:clrMapOvr>
  <p:transition spd="med">
    <p:wipe dir="d"/>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john_papyrus2.bmp"/>
          <p:cNvPicPr>
            <a:picLocks noChangeAspect="1"/>
          </p:cNvPicPr>
          <p:nvPr/>
        </p:nvPicPr>
        <p:blipFill>
          <a:blip r:embed="rId3" cstate="print"/>
          <a:stretch>
            <a:fillRect/>
          </a:stretch>
        </p:blipFill>
        <p:spPr>
          <a:xfrm>
            <a:off x="2909888" y="814388"/>
            <a:ext cx="3324225" cy="5229225"/>
          </a:xfrm>
          <a:prstGeom prst="rect">
            <a:avLst/>
          </a:prstGeom>
        </p:spPr>
      </p:pic>
    </p:spTree>
  </p:cSld>
  <p:clrMapOvr>
    <a:masterClrMapping/>
  </p:clrMapOvr>
  <p:transition spd="med">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Variants</a:t>
            </a:r>
          </a:p>
        </p:txBody>
      </p:sp>
      <p:sp>
        <p:nvSpPr>
          <p:cNvPr id="3" name="Content Placeholder 2"/>
          <p:cNvSpPr>
            <a:spLocks noGrp="1"/>
          </p:cNvSpPr>
          <p:nvPr>
            <p:ph idx="1"/>
          </p:nvPr>
        </p:nvSpPr>
        <p:spPr>
          <a:xfrm>
            <a:off x="457200" y="838200"/>
            <a:ext cx="8229600" cy="5715000"/>
          </a:xfrm>
        </p:spPr>
        <p:txBody>
          <a:bodyPr/>
          <a:lstStyle/>
          <a:p>
            <a:pPr>
              <a:spcBef>
                <a:spcPts val="0"/>
              </a:spcBef>
            </a:pPr>
            <a:r>
              <a:rPr lang="en-US" sz="4000" dirty="0"/>
              <a:t>Acts 18:24</a:t>
            </a:r>
          </a:p>
          <a:p>
            <a:pPr lvl="1">
              <a:spcBef>
                <a:spcPts val="0"/>
              </a:spcBef>
            </a:pPr>
            <a:r>
              <a:rPr lang="en-US" sz="3600" dirty="0" err="1"/>
              <a:t>Apollos</a:t>
            </a:r>
            <a:endParaRPr lang="en-US" sz="3600" dirty="0"/>
          </a:p>
          <a:p>
            <a:pPr lvl="1">
              <a:spcBef>
                <a:spcPts val="0"/>
              </a:spcBef>
            </a:pPr>
            <a:r>
              <a:rPr lang="en-US" sz="3600" dirty="0"/>
              <a:t>Apelles</a:t>
            </a:r>
          </a:p>
          <a:p>
            <a:pPr lvl="1">
              <a:spcBef>
                <a:spcPts val="0"/>
              </a:spcBef>
            </a:pPr>
            <a:r>
              <a:rPr lang="en-US" sz="3600" dirty="0" err="1"/>
              <a:t>Apollonios</a:t>
            </a:r>
            <a:endParaRPr lang="en-US" sz="3600" dirty="0"/>
          </a:p>
          <a:p>
            <a:pPr>
              <a:spcBef>
                <a:spcPts val="0"/>
              </a:spcBef>
            </a:pPr>
            <a:r>
              <a:rPr lang="en-US" sz="4000" dirty="0"/>
              <a:t>John 1:28</a:t>
            </a:r>
          </a:p>
          <a:p>
            <a:pPr lvl="1">
              <a:spcBef>
                <a:spcPts val="0"/>
              </a:spcBef>
            </a:pPr>
            <a:r>
              <a:rPr lang="en-US" sz="3600" dirty="0" err="1"/>
              <a:t>Bethabara</a:t>
            </a:r>
            <a:r>
              <a:rPr lang="en-US" sz="3600" dirty="0"/>
              <a:t> beyond Jordan</a:t>
            </a:r>
          </a:p>
          <a:p>
            <a:pPr lvl="1">
              <a:spcBef>
                <a:spcPts val="0"/>
              </a:spcBef>
            </a:pPr>
            <a:r>
              <a:rPr lang="en-US" sz="3600" dirty="0"/>
              <a:t>Bethany beyond Jordan</a:t>
            </a:r>
          </a:p>
          <a:p>
            <a:pPr>
              <a:spcBef>
                <a:spcPts val="0"/>
              </a:spcBef>
            </a:pPr>
            <a:r>
              <a:rPr lang="en-US" sz="4000" dirty="0"/>
              <a:t>Matthew 1:18</a:t>
            </a:r>
          </a:p>
          <a:p>
            <a:pPr lvl="1">
              <a:spcBef>
                <a:spcPts val="0"/>
              </a:spcBef>
            </a:pPr>
            <a:r>
              <a:rPr lang="en-US" sz="3600" dirty="0"/>
              <a:t>Birth of Jesus Christ</a:t>
            </a:r>
          </a:p>
          <a:p>
            <a:pPr lvl="1">
              <a:spcBef>
                <a:spcPts val="0"/>
              </a:spcBef>
            </a:pPr>
            <a:r>
              <a:rPr lang="en-US" sz="3600" dirty="0"/>
              <a:t>Birth of Christ Jesus</a:t>
            </a:r>
          </a:p>
        </p:txBody>
      </p:sp>
    </p:spTree>
  </p:cSld>
  <p:clrMapOvr>
    <a:masterClrMapping/>
  </p:clrMapOvr>
  <p:transition spd="med">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Variants</a:t>
            </a:r>
          </a:p>
        </p:txBody>
      </p:sp>
      <p:sp>
        <p:nvSpPr>
          <p:cNvPr id="3" name="Content Placeholder 2"/>
          <p:cNvSpPr>
            <a:spLocks noGrp="1"/>
          </p:cNvSpPr>
          <p:nvPr>
            <p:ph idx="1"/>
          </p:nvPr>
        </p:nvSpPr>
        <p:spPr>
          <a:xfrm>
            <a:off x="457200" y="1143000"/>
            <a:ext cx="8229600" cy="5410200"/>
          </a:xfrm>
        </p:spPr>
        <p:txBody>
          <a:bodyPr/>
          <a:lstStyle/>
          <a:p>
            <a:r>
              <a:rPr lang="en-US" sz="4000" dirty="0"/>
              <a:t>No Effect</a:t>
            </a:r>
          </a:p>
          <a:p>
            <a:pPr lvl="1"/>
            <a:r>
              <a:rPr lang="en-US" sz="3600" dirty="0" err="1"/>
              <a:t>Jhn</a:t>
            </a:r>
            <a:r>
              <a:rPr lang="en-US" sz="3600" dirty="0"/>
              <a:t> 7:53-8:11</a:t>
            </a:r>
          </a:p>
          <a:p>
            <a:pPr lvl="1"/>
            <a:r>
              <a:rPr lang="en-US" sz="3600" dirty="0"/>
              <a:t>Acts 8:37</a:t>
            </a:r>
          </a:p>
          <a:p>
            <a:pPr lvl="1"/>
            <a:r>
              <a:rPr lang="en-US" sz="3600" dirty="0"/>
              <a:t>1Jhn 5:7</a:t>
            </a:r>
          </a:p>
          <a:p>
            <a:r>
              <a:rPr lang="en-US" sz="4000" dirty="0"/>
              <a:t>Could Effect</a:t>
            </a:r>
          </a:p>
          <a:p>
            <a:pPr lvl="1"/>
            <a:r>
              <a:rPr lang="en-US" sz="3600" dirty="0"/>
              <a:t>Mk 16:9-20</a:t>
            </a:r>
            <a:endParaRPr lang="en-US" dirty="0"/>
          </a:p>
        </p:txBody>
      </p:sp>
    </p:spTree>
  </p:cSld>
  <p:clrMapOvr>
    <a:masterClrMapping/>
  </p:clrMapOvr>
  <p:transition spd="med">
    <p:wipe dir="d"/>
  </p:transition>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lstStyle/>
          <a:p>
            <a:r>
              <a:rPr lang="en-US" dirty="0"/>
              <a:t>KJV	1 John 5:6-8	ESV</a:t>
            </a:r>
          </a:p>
        </p:txBody>
      </p:sp>
      <p:sp>
        <p:nvSpPr>
          <p:cNvPr id="3" name="Content Placeholder 2"/>
          <p:cNvSpPr>
            <a:spLocks noGrp="1"/>
          </p:cNvSpPr>
          <p:nvPr>
            <p:ph sz="half" idx="1"/>
          </p:nvPr>
        </p:nvSpPr>
        <p:spPr>
          <a:xfrm>
            <a:off x="152400" y="685800"/>
            <a:ext cx="4343400" cy="5943600"/>
          </a:xfrm>
        </p:spPr>
        <p:txBody>
          <a:bodyPr lIns="0" tIns="0" rIns="0" bIns="0"/>
          <a:lstStyle/>
          <a:p>
            <a:pPr marL="0" indent="0">
              <a:spcBef>
                <a:spcPts val="0"/>
              </a:spcBef>
              <a:buNone/>
            </a:pPr>
            <a:r>
              <a:rPr lang="en-US" dirty="0"/>
              <a:t>6 And it is the Spirit that </a:t>
            </a:r>
            <a:r>
              <a:rPr lang="en-US" dirty="0" err="1"/>
              <a:t>beareth</a:t>
            </a:r>
            <a:r>
              <a:rPr lang="en-US" dirty="0"/>
              <a:t> witness, because the Spirit is truth.</a:t>
            </a:r>
          </a:p>
          <a:p>
            <a:pPr marL="0" indent="0">
              <a:spcBef>
                <a:spcPts val="0"/>
              </a:spcBef>
              <a:buNone/>
            </a:pPr>
            <a:r>
              <a:rPr lang="en-US" dirty="0"/>
              <a:t>7 For there are three that bear record in heaven, the Father, the Word, and the Holy Ghost: and these three are one.</a:t>
            </a:r>
          </a:p>
          <a:p>
            <a:pPr marL="0" indent="0">
              <a:spcBef>
                <a:spcPts val="0"/>
              </a:spcBef>
              <a:buNone/>
            </a:pPr>
            <a:r>
              <a:rPr lang="en-US" dirty="0"/>
              <a:t>8 And there are three that bear witness in earth, the Spirit, and the water, and the blood: and these three agree in one.</a:t>
            </a:r>
          </a:p>
        </p:txBody>
      </p:sp>
      <p:sp>
        <p:nvSpPr>
          <p:cNvPr id="4" name="Content Placeholder 3"/>
          <p:cNvSpPr>
            <a:spLocks noGrp="1"/>
          </p:cNvSpPr>
          <p:nvPr>
            <p:ph sz="half" idx="2"/>
          </p:nvPr>
        </p:nvSpPr>
        <p:spPr>
          <a:xfrm>
            <a:off x="4648200" y="762000"/>
            <a:ext cx="4038600" cy="4038599"/>
          </a:xfrm>
        </p:spPr>
        <p:txBody>
          <a:bodyPr lIns="0" tIns="0" rIns="0" bIns="0"/>
          <a:lstStyle/>
          <a:p>
            <a:pPr marL="0" indent="0">
              <a:spcBef>
                <a:spcPts val="0"/>
              </a:spcBef>
              <a:buNone/>
            </a:pPr>
            <a:r>
              <a:rPr lang="en-US" dirty="0"/>
              <a:t>6 And the Spirit is the one who testifies, because the Spirit is the truth.</a:t>
            </a:r>
          </a:p>
          <a:p>
            <a:pPr marL="0" indent="0">
              <a:spcBef>
                <a:spcPts val="0"/>
              </a:spcBef>
              <a:buNone/>
            </a:pPr>
            <a:r>
              <a:rPr lang="en-US" dirty="0"/>
              <a:t>7 For there are three that testify:</a:t>
            </a:r>
          </a:p>
          <a:p>
            <a:pPr marL="0" indent="0">
              <a:spcBef>
                <a:spcPts val="0"/>
              </a:spcBef>
              <a:buNone/>
            </a:pPr>
            <a:r>
              <a:rPr lang="en-US" dirty="0"/>
              <a:t>8 the Spirit and the water and the blood; and these three agree.</a:t>
            </a:r>
          </a:p>
        </p:txBody>
      </p:sp>
    </p:spTree>
  </p:cSld>
  <p:clrMapOvr>
    <a:masterClrMapping/>
  </p:clrMapOvr>
  <p:transition spd="med">
    <p:wipe dir="d"/>
  </p:transition>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lstStyle/>
          <a:p>
            <a:r>
              <a:rPr lang="en-US" dirty="0"/>
              <a:t>KJV	1 John 5:6-8	ASV</a:t>
            </a:r>
          </a:p>
        </p:txBody>
      </p:sp>
      <p:sp>
        <p:nvSpPr>
          <p:cNvPr id="3" name="Content Placeholder 2"/>
          <p:cNvSpPr>
            <a:spLocks noGrp="1"/>
          </p:cNvSpPr>
          <p:nvPr>
            <p:ph sz="half" idx="1"/>
          </p:nvPr>
        </p:nvSpPr>
        <p:spPr>
          <a:xfrm>
            <a:off x="152400" y="685800"/>
            <a:ext cx="4343400" cy="5943600"/>
          </a:xfrm>
        </p:spPr>
        <p:txBody>
          <a:bodyPr lIns="0" tIns="0" rIns="0" bIns="0"/>
          <a:lstStyle/>
          <a:p>
            <a:pPr marL="0" indent="0">
              <a:spcBef>
                <a:spcPts val="0"/>
              </a:spcBef>
              <a:buNone/>
            </a:pPr>
            <a:r>
              <a:rPr lang="en-US" dirty="0"/>
              <a:t>6 And it is the Spirit that </a:t>
            </a:r>
            <a:r>
              <a:rPr lang="en-US" dirty="0" err="1"/>
              <a:t>beareth</a:t>
            </a:r>
            <a:r>
              <a:rPr lang="en-US" dirty="0"/>
              <a:t> witness, because the Spirit is truth.</a:t>
            </a:r>
          </a:p>
          <a:p>
            <a:pPr marL="0" indent="0">
              <a:spcBef>
                <a:spcPts val="0"/>
              </a:spcBef>
              <a:buNone/>
            </a:pPr>
            <a:r>
              <a:rPr lang="en-US" dirty="0"/>
              <a:t>7 For there are three that bear record in heaven, the Father, the Word, and the Holy Ghost: and these three are one.</a:t>
            </a:r>
          </a:p>
          <a:p>
            <a:pPr marL="0" indent="0">
              <a:spcBef>
                <a:spcPts val="0"/>
              </a:spcBef>
              <a:buNone/>
            </a:pPr>
            <a:r>
              <a:rPr lang="en-US" dirty="0"/>
              <a:t>8 And there are three that bear witness in earth, the Spirit, and the water, and the blood: and these three agree in one.</a:t>
            </a:r>
          </a:p>
        </p:txBody>
      </p:sp>
      <p:sp>
        <p:nvSpPr>
          <p:cNvPr id="5" name="Content Placeholder 3"/>
          <p:cNvSpPr txBox="1">
            <a:spLocks/>
          </p:cNvSpPr>
          <p:nvPr/>
        </p:nvSpPr>
        <p:spPr bwMode="auto">
          <a:xfrm>
            <a:off x="4724400" y="1905000"/>
            <a:ext cx="4038600" cy="4038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fontAlgn="base">
              <a:spcAft>
                <a:spcPct val="0"/>
              </a:spcAft>
            </a:pPr>
            <a:r>
              <a:rPr lang="en-US" sz="2800" kern="0" dirty="0"/>
              <a:t>7 And it is the Spirit that </a:t>
            </a:r>
            <a:r>
              <a:rPr lang="en-US" sz="2800" kern="0" dirty="0" err="1"/>
              <a:t>beareth</a:t>
            </a:r>
            <a:r>
              <a:rPr lang="en-US" sz="2800" kern="0" dirty="0"/>
              <a:t> witness, because the Spirit is the truth.</a:t>
            </a:r>
          </a:p>
          <a:p>
            <a:pPr lvl="0" fontAlgn="base">
              <a:spcAft>
                <a:spcPct val="0"/>
              </a:spcAft>
            </a:pPr>
            <a:r>
              <a:rPr lang="en-US" sz="2800" kern="0" dirty="0"/>
              <a:t>8 For there are three who bear witness, the Spirit, and the water, and the blood: and the three agree in one.</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med">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Types</a:t>
            </a:r>
          </a:p>
        </p:txBody>
      </p:sp>
      <p:sp>
        <p:nvSpPr>
          <p:cNvPr id="3" name="Content Placeholder 2"/>
          <p:cNvSpPr>
            <a:spLocks noGrp="1"/>
          </p:cNvSpPr>
          <p:nvPr>
            <p:ph idx="1"/>
          </p:nvPr>
        </p:nvSpPr>
        <p:spPr>
          <a:xfrm>
            <a:off x="457200" y="838200"/>
            <a:ext cx="8229600" cy="5715000"/>
          </a:xfrm>
        </p:spPr>
        <p:txBody>
          <a:bodyPr/>
          <a:lstStyle/>
          <a:p>
            <a:r>
              <a:rPr lang="en-US" sz="4000" strike="sngStrike" dirty="0"/>
              <a:t>Autographs</a:t>
            </a:r>
          </a:p>
          <a:p>
            <a:pPr lvl="1"/>
            <a:r>
              <a:rPr lang="en-US" sz="3600" strike="sngStrike" dirty="0"/>
              <a:t>Originals from the author</a:t>
            </a:r>
          </a:p>
          <a:p>
            <a:r>
              <a:rPr lang="en-US" sz="4000" dirty="0"/>
              <a:t>Manuscripts</a:t>
            </a:r>
          </a:p>
          <a:p>
            <a:pPr lvl="1"/>
            <a:r>
              <a:rPr lang="en-US" sz="3600" dirty="0"/>
              <a:t>Copies in original language</a:t>
            </a:r>
          </a:p>
          <a:p>
            <a:r>
              <a:rPr lang="en-US" sz="4000" dirty="0"/>
              <a:t>Versions</a:t>
            </a:r>
          </a:p>
          <a:p>
            <a:pPr lvl="1"/>
            <a:r>
              <a:rPr lang="en-US" sz="3600" dirty="0"/>
              <a:t>Translations</a:t>
            </a:r>
          </a:p>
          <a:p>
            <a:r>
              <a:rPr lang="en-US" sz="4000" dirty="0"/>
              <a:t>Writings</a:t>
            </a:r>
          </a:p>
          <a:p>
            <a:pPr lvl="1"/>
            <a:r>
              <a:rPr lang="en-US" sz="3600" dirty="0"/>
              <a:t>Commentaries, Sermons, etc.</a:t>
            </a:r>
          </a:p>
        </p:txBody>
      </p:sp>
    </p:spTree>
  </p:cSld>
  <p:clrMapOvr>
    <a:masterClrMapping/>
  </p:clrMapOvr>
  <p:transition spd="med">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Material</a:t>
            </a:r>
          </a:p>
        </p:txBody>
      </p:sp>
      <p:sp>
        <p:nvSpPr>
          <p:cNvPr id="3" name="Content Placeholder 2"/>
          <p:cNvSpPr>
            <a:spLocks noGrp="1"/>
          </p:cNvSpPr>
          <p:nvPr>
            <p:ph idx="1"/>
          </p:nvPr>
        </p:nvSpPr>
        <p:spPr>
          <a:xfrm>
            <a:off x="457200" y="838200"/>
            <a:ext cx="8229600" cy="5715000"/>
          </a:xfrm>
        </p:spPr>
        <p:txBody>
          <a:bodyPr/>
          <a:lstStyle/>
          <a:p>
            <a:r>
              <a:rPr lang="en-US" dirty="0"/>
              <a:t>Early materials</a:t>
            </a:r>
          </a:p>
          <a:p>
            <a:pPr lvl="1"/>
            <a:r>
              <a:rPr lang="en-US" dirty="0"/>
              <a:t>Stone, clay, wood &amp; wax, metal, potsherds</a:t>
            </a:r>
          </a:p>
          <a:p>
            <a:r>
              <a:rPr lang="en-US" dirty="0" err="1"/>
              <a:t>Papryrus</a:t>
            </a:r>
            <a:endParaRPr lang="en-US" dirty="0"/>
          </a:p>
          <a:p>
            <a:pPr lvl="1"/>
            <a:r>
              <a:rPr lang="en-US" dirty="0"/>
              <a:t>thin wide strip from plant, mainly Egypt</a:t>
            </a:r>
          </a:p>
          <a:p>
            <a:r>
              <a:rPr lang="en-US" dirty="0"/>
              <a:t>Leather</a:t>
            </a:r>
          </a:p>
          <a:p>
            <a:pPr lvl="1"/>
            <a:r>
              <a:rPr lang="en-US" dirty="0"/>
              <a:t>tanned animal skin</a:t>
            </a:r>
          </a:p>
          <a:p>
            <a:r>
              <a:rPr lang="en-US" dirty="0"/>
              <a:t>parchment/vellum</a:t>
            </a:r>
          </a:p>
          <a:p>
            <a:pPr lvl="1"/>
            <a:r>
              <a:rPr lang="en-US" dirty="0"/>
              <a:t>stretched &amp; dried small animal skins (sheep, goat, calf)</a:t>
            </a:r>
          </a:p>
        </p:txBody>
      </p:sp>
    </p:spTree>
  </p:cSld>
  <p:clrMapOvr>
    <a:masterClrMapping/>
  </p:clrMapOvr>
  <p:transition spd="med">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Order of Importance</a:t>
            </a:r>
          </a:p>
        </p:txBody>
      </p:sp>
      <p:sp>
        <p:nvSpPr>
          <p:cNvPr id="3" name="Content Placeholder 2"/>
          <p:cNvSpPr>
            <a:spLocks noGrp="1"/>
          </p:cNvSpPr>
          <p:nvPr>
            <p:ph idx="1"/>
          </p:nvPr>
        </p:nvSpPr>
        <p:spPr>
          <a:xfrm>
            <a:off x="457200" y="1905000"/>
            <a:ext cx="8229600" cy="4648200"/>
          </a:xfrm>
        </p:spPr>
        <p:txBody>
          <a:bodyPr/>
          <a:lstStyle/>
          <a:p>
            <a:pPr marL="1143000" indent="-1143000">
              <a:buFont typeface="+mj-lt"/>
              <a:buAutoNum type="arabicPeriod"/>
            </a:pPr>
            <a:r>
              <a:rPr lang="en-US" sz="4800" dirty="0"/>
              <a:t>Manuscripts</a:t>
            </a:r>
          </a:p>
          <a:p>
            <a:pPr marL="1143000" indent="-1143000">
              <a:buFont typeface="+mj-lt"/>
              <a:buAutoNum type="arabicPeriod"/>
            </a:pPr>
            <a:r>
              <a:rPr lang="en-US" sz="4800" dirty="0"/>
              <a:t>Versions</a:t>
            </a:r>
          </a:p>
          <a:p>
            <a:pPr marL="1143000" indent="-1143000">
              <a:buFont typeface="+mj-lt"/>
              <a:buAutoNum type="arabicPeriod"/>
            </a:pPr>
            <a:r>
              <a:rPr lang="en-US" sz="4800" dirty="0"/>
              <a:t>Writings</a:t>
            </a:r>
          </a:p>
        </p:txBody>
      </p:sp>
    </p:spTree>
  </p:cSld>
  <p:clrMapOvr>
    <a:masterClrMapping/>
  </p:clrMapOvr>
  <p:transition spd="med">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Most Valuable</a:t>
            </a:r>
          </a:p>
        </p:txBody>
      </p:sp>
      <p:sp>
        <p:nvSpPr>
          <p:cNvPr id="3" name="Content Placeholder 2"/>
          <p:cNvSpPr>
            <a:spLocks noGrp="1"/>
          </p:cNvSpPr>
          <p:nvPr>
            <p:ph idx="1"/>
          </p:nvPr>
        </p:nvSpPr>
        <p:spPr>
          <a:xfrm>
            <a:off x="457200" y="1143000"/>
            <a:ext cx="8229600" cy="5410200"/>
          </a:xfrm>
        </p:spPr>
        <p:txBody>
          <a:bodyPr/>
          <a:lstStyle/>
          <a:p>
            <a:r>
              <a:rPr lang="en-US" sz="4000" dirty="0"/>
              <a:t>Vatican Manuscript</a:t>
            </a:r>
          </a:p>
          <a:p>
            <a:pPr lvl="1"/>
            <a:r>
              <a:rPr lang="en-US" sz="3600" dirty="0"/>
              <a:t>4th century cataloged 1481 first available 1867 pub 1890</a:t>
            </a:r>
            <a:endParaRPr lang="en-US" sz="4000" dirty="0"/>
          </a:p>
          <a:p>
            <a:r>
              <a:rPr lang="en-US" sz="4000" dirty="0" err="1"/>
              <a:t>Sinaitic</a:t>
            </a:r>
            <a:r>
              <a:rPr lang="en-US" sz="4000" dirty="0"/>
              <a:t> Manuscript</a:t>
            </a:r>
          </a:p>
          <a:p>
            <a:pPr lvl="1"/>
            <a:r>
              <a:rPr lang="en-US" sz="3600" dirty="0"/>
              <a:t>4th century first available 1862 pub 1933</a:t>
            </a:r>
            <a:endParaRPr lang="en-US" sz="4000" dirty="0"/>
          </a:p>
          <a:p>
            <a:r>
              <a:rPr lang="en-US" sz="4000" dirty="0"/>
              <a:t>Alexandrian Manuscript</a:t>
            </a:r>
          </a:p>
          <a:p>
            <a:pPr lvl="1"/>
            <a:r>
              <a:rPr lang="en-US" sz="3600" dirty="0"/>
              <a:t>5th century 1627</a:t>
            </a:r>
          </a:p>
        </p:txBody>
      </p:sp>
    </p:spTree>
  </p:cSld>
  <p:clrMapOvr>
    <a:masterClrMapping/>
  </p:clrMapOvr>
  <p:transition spd="med">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Beginning of Common</a:t>
            </a:r>
          </a:p>
        </p:txBody>
      </p:sp>
      <p:sp>
        <p:nvSpPr>
          <p:cNvPr id="3" name="Content Placeholder 2"/>
          <p:cNvSpPr>
            <a:spLocks noGrp="1"/>
          </p:cNvSpPr>
          <p:nvPr>
            <p:ph idx="1"/>
          </p:nvPr>
        </p:nvSpPr>
        <p:spPr>
          <a:xfrm>
            <a:off x="457200" y="1143000"/>
            <a:ext cx="8229600" cy="5410200"/>
          </a:xfrm>
        </p:spPr>
        <p:txBody>
          <a:bodyPr/>
          <a:lstStyle/>
          <a:p>
            <a:r>
              <a:rPr lang="en-US" b="1" dirty="0"/>
              <a:t>First Greek NT in 1516</a:t>
            </a:r>
          </a:p>
          <a:p>
            <a:pPr lvl="1"/>
            <a:r>
              <a:rPr lang="en-US" sz="3200" dirty="0"/>
              <a:t>Erasmus from few late </a:t>
            </a:r>
            <a:r>
              <a:rPr lang="en-US" sz="3200" dirty="0" err="1"/>
              <a:t>greek</a:t>
            </a:r>
            <a:r>
              <a:rPr lang="en-US" sz="3200" dirty="0"/>
              <a:t> manuscripts available, none of the early </a:t>
            </a:r>
            <a:r>
              <a:rPr lang="en-US" sz="3200" dirty="0" err="1"/>
              <a:t>unicals</a:t>
            </a:r>
            <a:endParaRPr lang="en-US" sz="3200" dirty="0"/>
          </a:p>
          <a:p>
            <a:pPr lvl="1"/>
            <a:r>
              <a:rPr lang="en-US" sz="3200" dirty="0" err="1"/>
              <a:t>Stephanus</a:t>
            </a:r>
            <a:r>
              <a:rPr lang="en-US" sz="3200" dirty="0"/>
              <a:t> &amp; others revised through 1633 known as "Received Text"</a:t>
            </a:r>
          </a:p>
          <a:p>
            <a:r>
              <a:rPr lang="en-US" b="1" dirty="0"/>
              <a:t>Westcott-</a:t>
            </a:r>
            <a:r>
              <a:rPr lang="en-US" b="1" dirty="0" err="1"/>
              <a:t>Hort</a:t>
            </a:r>
            <a:r>
              <a:rPr lang="en-US" b="1" dirty="0"/>
              <a:t> text 1881</a:t>
            </a:r>
          </a:p>
          <a:p>
            <a:pPr lvl="1"/>
            <a:r>
              <a:rPr lang="en-US" sz="3200" dirty="0"/>
              <a:t>able to use Vatican &amp; </a:t>
            </a:r>
            <a:r>
              <a:rPr lang="en-US" sz="3200" dirty="0" err="1"/>
              <a:t>Sinaitic</a:t>
            </a:r>
            <a:r>
              <a:rPr lang="en-US" sz="3200" dirty="0"/>
              <a:t> as well as many other new discoveries not available to Erasmus &amp; </a:t>
            </a:r>
            <a:r>
              <a:rPr lang="en-US" sz="3200" dirty="0" err="1"/>
              <a:t>Stephanus</a:t>
            </a:r>
            <a:endParaRPr lang="en-US" sz="3200" dirty="0"/>
          </a:p>
        </p:txBody>
      </p:sp>
    </p:spTree>
  </p:cSld>
  <p:clrMapOvr>
    <a:masterClrMapping/>
  </p:clrMapOvr>
  <p:transition spd="med">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English Versions</a:t>
            </a:r>
          </a:p>
        </p:txBody>
      </p:sp>
      <p:sp>
        <p:nvSpPr>
          <p:cNvPr id="3" name="Content Placeholder 2"/>
          <p:cNvSpPr>
            <a:spLocks noGrp="1"/>
          </p:cNvSpPr>
          <p:nvPr>
            <p:ph idx="1"/>
          </p:nvPr>
        </p:nvSpPr>
        <p:spPr>
          <a:xfrm>
            <a:off x="457200" y="914400"/>
            <a:ext cx="8229600" cy="5943600"/>
          </a:xfrm>
        </p:spPr>
        <p:txBody>
          <a:bodyPr/>
          <a:lstStyle/>
          <a:p>
            <a:r>
              <a:rPr lang="en-US" sz="4000" dirty="0"/>
              <a:t>Wycliffe 1382 from Latin</a:t>
            </a:r>
          </a:p>
          <a:p>
            <a:r>
              <a:rPr lang="en-US" sz="4000" dirty="0"/>
              <a:t>Tyndale 1526 from Greek</a:t>
            </a:r>
          </a:p>
          <a:p>
            <a:pPr lvl="1"/>
            <a:r>
              <a:rPr lang="en-US" sz="3600" dirty="0"/>
              <a:t>Coverdale 1535</a:t>
            </a:r>
          </a:p>
          <a:p>
            <a:pPr lvl="1"/>
            <a:r>
              <a:rPr lang="en-US" sz="3600" dirty="0"/>
              <a:t>Great Bible 1539</a:t>
            </a:r>
          </a:p>
          <a:p>
            <a:pPr lvl="1"/>
            <a:r>
              <a:rPr lang="en-US" sz="3600" dirty="0"/>
              <a:t>Geneva Bible 1560</a:t>
            </a:r>
          </a:p>
          <a:p>
            <a:pPr lvl="1"/>
            <a:r>
              <a:rPr lang="en-US" sz="3600" dirty="0"/>
              <a:t>Bishops Bible 1568</a:t>
            </a:r>
          </a:p>
          <a:p>
            <a:r>
              <a:rPr lang="en-US" sz="4000" dirty="0"/>
              <a:t>Catholic version</a:t>
            </a:r>
          </a:p>
          <a:p>
            <a:pPr lvl="1"/>
            <a:r>
              <a:rPr lang="en-US" sz="3600" dirty="0"/>
              <a:t>Rheims NT 1582 - Douai OT 1610</a:t>
            </a:r>
            <a:endParaRPr lang="en-US" dirty="0"/>
          </a:p>
        </p:txBody>
      </p:sp>
    </p:spTree>
  </p:cSld>
  <p:clrMapOvr>
    <a:masterClrMapping/>
  </p:clrMapOvr>
  <p:transition spd="med">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Current Versions</a:t>
            </a:r>
          </a:p>
        </p:txBody>
      </p:sp>
      <p:sp>
        <p:nvSpPr>
          <p:cNvPr id="3" name="Content Placeholder 2"/>
          <p:cNvSpPr>
            <a:spLocks noGrp="1"/>
          </p:cNvSpPr>
          <p:nvPr>
            <p:ph idx="1"/>
          </p:nvPr>
        </p:nvSpPr>
        <p:spPr>
          <a:xfrm>
            <a:off x="457200" y="914400"/>
            <a:ext cx="8229600" cy="5943600"/>
          </a:xfrm>
        </p:spPr>
        <p:txBody>
          <a:bodyPr/>
          <a:lstStyle/>
          <a:p>
            <a:r>
              <a:rPr lang="en-US" sz="4000" dirty="0"/>
              <a:t>King James 1611</a:t>
            </a:r>
          </a:p>
          <a:p>
            <a:pPr lvl="1"/>
            <a:r>
              <a:rPr lang="en-US" sz="3600" dirty="0"/>
              <a:t>English Revised 1885</a:t>
            </a:r>
          </a:p>
          <a:p>
            <a:pPr lvl="1"/>
            <a:r>
              <a:rPr lang="en-US" sz="3600" dirty="0"/>
              <a:t>American Standard 1901</a:t>
            </a:r>
          </a:p>
          <a:p>
            <a:pPr lvl="1"/>
            <a:r>
              <a:rPr lang="en-US" sz="3600" dirty="0"/>
              <a:t>Revised Standard 1946/1952</a:t>
            </a:r>
          </a:p>
          <a:p>
            <a:pPr lvl="2"/>
            <a:r>
              <a:rPr lang="en-US" sz="3200" dirty="0"/>
              <a:t>N Revised Standard 1990</a:t>
            </a:r>
          </a:p>
          <a:p>
            <a:pPr lvl="1"/>
            <a:r>
              <a:rPr lang="en-US" sz="3600" dirty="0"/>
              <a:t>N American Standard 1963/1971</a:t>
            </a:r>
          </a:p>
          <a:p>
            <a:pPr lvl="2"/>
            <a:r>
              <a:rPr lang="en-US" sz="3200" dirty="0"/>
              <a:t>N American Standard update  1995</a:t>
            </a:r>
            <a:endParaRPr lang="en-US" sz="3600" dirty="0"/>
          </a:p>
          <a:p>
            <a:pPr lvl="1"/>
            <a:r>
              <a:rPr lang="en-US" sz="3600" dirty="0"/>
              <a:t>N King James 1979/1982</a:t>
            </a:r>
          </a:p>
          <a:p>
            <a:pPr lvl="1"/>
            <a:r>
              <a:rPr lang="en-US" sz="3600" dirty="0"/>
              <a:t>English Standard  2001/2007/2011</a:t>
            </a:r>
            <a:endParaRPr lang="en-US" dirty="0"/>
          </a:p>
        </p:txBody>
      </p:sp>
    </p:spTree>
  </p:cSld>
  <p:clrMapOvr>
    <a:masterClrMapping/>
  </p:clrMapOvr>
  <p:transition spd="med">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3330"/>
          </a:xfrm>
        </p:spPr>
        <p:txBody>
          <a:bodyPr lIns="0" tIns="0" rIns="0" bIns="0">
            <a:spAutoFit/>
          </a:bodyPr>
          <a:lstStyle/>
          <a:p>
            <a:r>
              <a:rPr lang="en-US" sz="6000" dirty="0"/>
              <a:t>Tyndale/KJV</a:t>
            </a:r>
          </a:p>
        </p:txBody>
      </p:sp>
      <p:sp>
        <p:nvSpPr>
          <p:cNvPr id="3" name="TextBox 2"/>
          <p:cNvSpPr txBox="1"/>
          <p:nvPr/>
        </p:nvSpPr>
        <p:spPr>
          <a:xfrm>
            <a:off x="0" y="914400"/>
            <a:ext cx="3861955" cy="707886"/>
          </a:xfrm>
          <a:prstGeom prst="rect">
            <a:avLst/>
          </a:prstGeom>
          <a:noFill/>
        </p:spPr>
        <p:txBody>
          <a:bodyPr wrap="none" rtlCol="0">
            <a:spAutoFit/>
          </a:bodyPr>
          <a:lstStyle/>
          <a:p>
            <a:r>
              <a:rPr lang="en-US" sz="4000" dirty="0"/>
              <a:t>English Revised</a:t>
            </a:r>
          </a:p>
        </p:txBody>
      </p:sp>
      <p:sp>
        <p:nvSpPr>
          <p:cNvPr id="4" name="TextBox 3"/>
          <p:cNvSpPr txBox="1"/>
          <p:nvPr/>
        </p:nvSpPr>
        <p:spPr>
          <a:xfrm>
            <a:off x="1600200" y="1752600"/>
            <a:ext cx="4576894" cy="707886"/>
          </a:xfrm>
          <a:prstGeom prst="rect">
            <a:avLst/>
          </a:prstGeom>
          <a:noFill/>
        </p:spPr>
        <p:txBody>
          <a:bodyPr wrap="none" rtlCol="0">
            <a:spAutoFit/>
          </a:bodyPr>
          <a:lstStyle/>
          <a:p>
            <a:r>
              <a:rPr lang="en-US" sz="4000" dirty="0"/>
              <a:t>American Standard</a:t>
            </a:r>
          </a:p>
        </p:txBody>
      </p:sp>
      <p:sp>
        <p:nvSpPr>
          <p:cNvPr id="5" name="TextBox 4"/>
          <p:cNvSpPr txBox="1"/>
          <p:nvPr/>
        </p:nvSpPr>
        <p:spPr>
          <a:xfrm>
            <a:off x="4876800" y="4267200"/>
            <a:ext cx="4033476" cy="707886"/>
          </a:xfrm>
          <a:prstGeom prst="rect">
            <a:avLst/>
          </a:prstGeom>
          <a:noFill/>
        </p:spPr>
        <p:txBody>
          <a:bodyPr wrap="none" rtlCol="0">
            <a:spAutoFit/>
          </a:bodyPr>
          <a:lstStyle/>
          <a:p>
            <a:r>
              <a:rPr lang="en-US" sz="4000" dirty="0"/>
              <a:t>New King James</a:t>
            </a:r>
          </a:p>
        </p:txBody>
      </p:sp>
      <p:sp>
        <p:nvSpPr>
          <p:cNvPr id="6" name="TextBox 5"/>
          <p:cNvSpPr txBox="1"/>
          <p:nvPr/>
        </p:nvSpPr>
        <p:spPr>
          <a:xfrm>
            <a:off x="228600" y="2590800"/>
            <a:ext cx="4262705" cy="707886"/>
          </a:xfrm>
          <a:prstGeom prst="rect">
            <a:avLst/>
          </a:prstGeom>
          <a:noFill/>
        </p:spPr>
        <p:txBody>
          <a:bodyPr wrap="none" rtlCol="0">
            <a:spAutoFit/>
          </a:bodyPr>
          <a:lstStyle/>
          <a:p>
            <a:r>
              <a:rPr lang="en-US" sz="4000" dirty="0"/>
              <a:t>Revised Standard</a:t>
            </a:r>
          </a:p>
        </p:txBody>
      </p:sp>
      <p:sp>
        <p:nvSpPr>
          <p:cNvPr id="7" name="TextBox 6"/>
          <p:cNvSpPr txBox="1"/>
          <p:nvPr/>
        </p:nvSpPr>
        <p:spPr>
          <a:xfrm>
            <a:off x="2057400" y="3429000"/>
            <a:ext cx="5717206" cy="707886"/>
          </a:xfrm>
          <a:prstGeom prst="rect">
            <a:avLst/>
          </a:prstGeom>
          <a:noFill/>
        </p:spPr>
        <p:txBody>
          <a:bodyPr wrap="none" rtlCol="0">
            <a:spAutoFit/>
          </a:bodyPr>
          <a:lstStyle/>
          <a:p>
            <a:r>
              <a:rPr lang="en-US" sz="4000" dirty="0"/>
              <a:t>New American Standard</a:t>
            </a:r>
          </a:p>
        </p:txBody>
      </p:sp>
      <p:sp>
        <p:nvSpPr>
          <p:cNvPr id="8" name="TextBox 7"/>
          <p:cNvSpPr txBox="1"/>
          <p:nvPr/>
        </p:nvSpPr>
        <p:spPr>
          <a:xfrm>
            <a:off x="1219200" y="5029200"/>
            <a:ext cx="5431295" cy="707886"/>
          </a:xfrm>
          <a:prstGeom prst="rect">
            <a:avLst/>
          </a:prstGeom>
          <a:noFill/>
        </p:spPr>
        <p:txBody>
          <a:bodyPr wrap="none" rtlCol="0">
            <a:spAutoFit/>
          </a:bodyPr>
          <a:lstStyle/>
          <a:p>
            <a:r>
              <a:rPr lang="en-US" sz="4000" dirty="0"/>
              <a:t>New Revised Standard</a:t>
            </a:r>
          </a:p>
        </p:txBody>
      </p:sp>
      <p:sp>
        <p:nvSpPr>
          <p:cNvPr id="9" name="TextBox 8"/>
          <p:cNvSpPr txBox="1"/>
          <p:nvPr/>
        </p:nvSpPr>
        <p:spPr>
          <a:xfrm>
            <a:off x="228600" y="5943600"/>
            <a:ext cx="4091185" cy="707886"/>
          </a:xfrm>
          <a:prstGeom prst="rect">
            <a:avLst/>
          </a:prstGeom>
          <a:noFill/>
        </p:spPr>
        <p:txBody>
          <a:bodyPr wrap="none" rtlCol="0">
            <a:spAutoFit/>
          </a:bodyPr>
          <a:lstStyle/>
          <a:p>
            <a:r>
              <a:rPr lang="en-US" sz="4000" dirty="0"/>
              <a:t>English Standard</a:t>
            </a:r>
          </a:p>
        </p:txBody>
      </p:sp>
      <p:cxnSp>
        <p:nvCxnSpPr>
          <p:cNvPr id="11" name="Straight Connector 10"/>
          <p:cNvCxnSpPr/>
          <p:nvPr/>
        </p:nvCxnSpPr>
        <p:spPr bwMode="auto">
          <a:xfrm>
            <a:off x="6553200" y="762000"/>
            <a:ext cx="1447800" cy="3581400"/>
          </a:xfrm>
          <a:prstGeom prst="line">
            <a:avLst/>
          </a:prstGeom>
          <a:noFill/>
          <a:ln w="50800"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1676400" y="3276600"/>
            <a:ext cx="0" cy="1828800"/>
          </a:xfrm>
          <a:prstGeom prst="line">
            <a:avLst/>
          </a:prstGeom>
          <a:noFill/>
          <a:ln w="50800"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533400" y="3200400"/>
            <a:ext cx="0" cy="2819400"/>
          </a:xfrm>
          <a:prstGeom prst="line">
            <a:avLst/>
          </a:prstGeom>
          <a:noFill/>
          <a:ln w="50800"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a:off x="4800600" y="2362200"/>
            <a:ext cx="0" cy="1219200"/>
          </a:xfrm>
          <a:prstGeom prst="line">
            <a:avLst/>
          </a:prstGeom>
          <a:noFill/>
          <a:ln w="50800"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a:off x="2743200" y="2362200"/>
            <a:ext cx="0" cy="381000"/>
          </a:xfrm>
          <a:prstGeom prst="line">
            <a:avLst/>
          </a:prstGeom>
          <a:noFill/>
          <a:ln w="508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4419600" y="762000"/>
            <a:ext cx="0" cy="1066800"/>
          </a:xfrm>
          <a:prstGeom prst="line">
            <a:avLst/>
          </a:prstGeom>
          <a:noFill/>
          <a:ln w="508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flipH="1">
            <a:off x="1752600" y="762000"/>
            <a:ext cx="685800" cy="228600"/>
          </a:xfrm>
          <a:prstGeom prst="line">
            <a:avLst/>
          </a:prstGeom>
          <a:noFill/>
          <a:ln w="50800" cap="flat" cmpd="sng" algn="ctr">
            <a:solidFill>
              <a:schemeClr val="tx1"/>
            </a:solidFill>
            <a:prstDash val="solid"/>
            <a:round/>
            <a:headEnd type="none" w="med" len="med"/>
            <a:tailEnd type="none" w="med" len="med"/>
          </a:ln>
          <a:effectLst/>
        </p:spPr>
      </p:cxnSp>
    </p:spTree>
  </p:cSld>
  <p:clrMapOvr>
    <a:masterClrMapping/>
  </p:clrMapOvr>
  <p:transition spd="med">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a:t>Which One?</a:t>
            </a:r>
          </a:p>
        </p:txBody>
      </p:sp>
      <p:sp>
        <p:nvSpPr>
          <p:cNvPr id="4" name="Subtitle 3"/>
          <p:cNvSpPr>
            <a:spLocks noGrp="1"/>
          </p:cNvSpPr>
          <p:nvPr>
            <p:ph type="subTitle" idx="1"/>
          </p:nvPr>
        </p:nvSpPr>
        <p:spPr/>
        <p:txBody>
          <a:bodyPr/>
          <a:lstStyle/>
          <a:p>
            <a:endParaRPr lang="en-US"/>
          </a:p>
        </p:txBody>
      </p:sp>
    </p:spTree>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Arrangement</a:t>
            </a:r>
          </a:p>
        </p:txBody>
      </p:sp>
      <p:sp>
        <p:nvSpPr>
          <p:cNvPr id="3" name="Content Placeholder 2"/>
          <p:cNvSpPr>
            <a:spLocks noGrp="1"/>
          </p:cNvSpPr>
          <p:nvPr>
            <p:ph idx="1"/>
          </p:nvPr>
        </p:nvSpPr>
        <p:spPr>
          <a:xfrm>
            <a:off x="457200" y="838200"/>
            <a:ext cx="8229600" cy="5715000"/>
          </a:xfrm>
        </p:spPr>
        <p:txBody>
          <a:bodyPr/>
          <a:lstStyle/>
          <a:p>
            <a:r>
              <a:rPr lang="en-US" sz="4000" dirty="0"/>
              <a:t>Scroll</a:t>
            </a:r>
          </a:p>
          <a:p>
            <a:pPr lvl="1"/>
            <a:r>
              <a:rPr lang="en-US" sz="3600" dirty="0"/>
              <a:t>roll of paper or leather up to 35 feet long (length of Matthew or Acts)</a:t>
            </a:r>
          </a:p>
          <a:p>
            <a:r>
              <a:rPr lang="en-US" sz="4000" dirty="0"/>
              <a:t>Codex</a:t>
            </a:r>
          </a:p>
          <a:p>
            <a:pPr lvl="1"/>
            <a:r>
              <a:rPr lang="en-US" sz="3600" dirty="0"/>
              <a:t>leaves bound together much like our books today</a:t>
            </a:r>
          </a:p>
          <a:p>
            <a:pPr lvl="1"/>
            <a:r>
              <a:rPr lang="en-US" sz="3600" dirty="0"/>
              <a:t>May be Christian innovation for purpose of distributing the word.</a:t>
            </a:r>
          </a:p>
        </p:txBody>
      </p:sp>
    </p:spTree>
  </p:cSld>
  <p:clrMapOvr>
    <a:masterClrMapping/>
  </p:clrMapOvr>
  <p:transition spd="med">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Languages</a:t>
            </a:r>
          </a:p>
        </p:txBody>
      </p:sp>
      <p:sp>
        <p:nvSpPr>
          <p:cNvPr id="3" name="Content Placeholder 2"/>
          <p:cNvSpPr>
            <a:spLocks noGrp="1"/>
          </p:cNvSpPr>
          <p:nvPr>
            <p:ph idx="1"/>
          </p:nvPr>
        </p:nvSpPr>
        <p:spPr>
          <a:xfrm>
            <a:off x="457200" y="838200"/>
            <a:ext cx="8229600" cy="5715000"/>
          </a:xfrm>
        </p:spPr>
        <p:txBody>
          <a:bodyPr/>
          <a:lstStyle/>
          <a:p>
            <a:r>
              <a:rPr lang="en-US" sz="4000" dirty="0"/>
              <a:t>Hebrew</a:t>
            </a:r>
          </a:p>
          <a:p>
            <a:pPr lvl="1"/>
            <a:r>
              <a:rPr lang="en-US" sz="3600" dirty="0"/>
              <a:t>Almost all of Old Testament</a:t>
            </a:r>
          </a:p>
          <a:p>
            <a:r>
              <a:rPr lang="en-US" sz="4000" dirty="0"/>
              <a:t>Aramaic</a:t>
            </a:r>
          </a:p>
          <a:p>
            <a:pPr lvl="1"/>
            <a:r>
              <a:rPr lang="en-US" sz="3600" dirty="0"/>
              <a:t>Few small passages in OT</a:t>
            </a:r>
          </a:p>
          <a:p>
            <a:pPr lvl="1"/>
            <a:r>
              <a:rPr lang="en-US" sz="3600" dirty="0"/>
              <a:t>Daniel 2:4b-7:8</a:t>
            </a:r>
          </a:p>
          <a:p>
            <a:r>
              <a:rPr lang="en-US" sz="4000" dirty="0"/>
              <a:t>Greek</a:t>
            </a:r>
          </a:p>
          <a:p>
            <a:pPr lvl="1"/>
            <a:r>
              <a:rPr lang="en-US" sz="3600" dirty="0"/>
              <a:t>All of New Testament</a:t>
            </a:r>
          </a:p>
          <a:p>
            <a:pPr lvl="1"/>
            <a:r>
              <a:rPr lang="en-US" sz="3600" dirty="0" err="1"/>
              <a:t>Koine</a:t>
            </a:r>
            <a:r>
              <a:rPr lang="en-US" sz="3600" dirty="0"/>
              <a:t> (common)</a:t>
            </a:r>
          </a:p>
        </p:txBody>
      </p:sp>
    </p:spTree>
  </p:cSld>
  <p:clrMapOvr>
    <a:masterClrMapping/>
  </p:clrMapOvr>
  <p:transition spd="med">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Types</a:t>
            </a:r>
          </a:p>
        </p:txBody>
      </p:sp>
      <p:sp>
        <p:nvSpPr>
          <p:cNvPr id="3" name="Content Placeholder 2"/>
          <p:cNvSpPr>
            <a:spLocks noGrp="1"/>
          </p:cNvSpPr>
          <p:nvPr>
            <p:ph idx="1"/>
          </p:nvPr>
        </p:nvSpPr>
        <p:spPr>
          <a:xfrm>
            <a:off x="457200" y="838200"/>
            <a:ext cx="8229600" cy="5715000"/>
          </a:xfrm>
        </p:spPr>
        <p:txBody>
          <a:bodyPr/>
          <a:lstStyle/>
          <a:p>
            <a:r>
              <a:rPr lang="en-US" sz="4000" dirty="0"/>
              <a:t>Autographs</a:t>
            </a:r>
          </a:p>
          <a:p>
            <a:pPr lvl="1"/>
            <a:r>
              <a:rPr lang="en-US" sz="3600" dirty="0"/>
              <a:t>Originals from the author</a:t>
            </a:r>
          </a:p>
          <a:p>
            <a:r>
              <a:rPr lang="en-US" sz="4000" dirty="0"/>
              <a:t>Manuscripts</a:t>
            </a:r>
          </a:p>
          <a:p>
            <a:pPr lvl="1"/>
            <a:r>
              <a:rPr lang="en-US" sz="3600" dirty="0"/>
              <a:t>Copies in original language</a:t>
            </a:r>
          </a:p>
          <a:p>
            <a:r>
              <a:rPr lang="en-US" sz="4000" dirty="0"/>
              <a:t>Versions</a:t>
            </a:r>
          </a:p>
          <a:p>
            <a:pPr lvl="1"/>
            <a:r>
              <a:rPr lang="en-US" sz="3600" dirty="0"/>
              <a:t>Translations</a:t>
            </a:r>
          </a:p>
          <a:p>
            <a:r>
              <a:rPr lang="en-US" sz="4000" dirty="0"/>
              <a:t>Writings</a:t>
            </a:r>
          </a:p>
          <a:p>
            <a:pPr lvl="1"/>
            <a:r>
              <a:rPr lang="en-US" sz="3600" dirty="0"/>
              <a:t>Commentaries, Sermons, etc.</a:t>
            </a:r>
          </a:p>
        </p:txBody>
      </p:sp>
    </p:spTree>
  </p:cSld>
  <p:clrMapOvr>
    <a:masterClrMapping/>
  </p:clrMapOvr>
  <p:transition spd="med">
    <p:wipe dir="d"/>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descr="john_papyrus2.bmp"/>
          <p:cNvPicPr>
            <a:picLocks noChangeAspect="1"/>
          </p:cNvPicPr>
          <p:nvPr/>
        </p:nvPicPr>
        <p:blipFill>
          <a:blip r:embed="rId2" cstate="print"/>
          <a:stretch>
            <a:fillRect/>
          </a:stretch>
        </p:blipFill>
        <p:spPr>
          <a:xfrm>
            <a:off x="2457450" y="-4762"/>
            <a:ext cx="4229100" cy="6867525"/>
          </a:xfrm>
          <a:prstGeom prst="rect">
            <a:avLst/>
          </a:prstGeom>
        </p:spPr>
      </p:pic>
      <p:sp>
        <p:nvSpPr>
          <p:cNvPr id="5" name="Rectangular Callout 4"/>
          <p:cNvSpPr/>
          <p:nvPr/>
        </p:nvSpPr>
        <p:spPr bwMode="auto">
          <a:xfrm>
            <a:off x="228600" y="2362200"/>
            <a:ext cx="2117887" cy="1569660"/>
          </a:xfrm>
          <a:prstGeom prst="wedgeRectCallout">
            <a:avLst>
              <a:gd name="adj1" fmla="val 78613"/>
              <a:gd name="adj2" fmla="val 10841"/>
            </a:avLst>
          </a:prstGeom>
          <a:solidFill>
            <a:schemeClr val="bg2"/>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tabLst/>
            </a:pPr>
            <a:r>
              <a:rPr kumimoji="0" lang="en-US" sz="3200" b="1" i="0" u="sng" strike="noStrike" cap="none" normalizeH="0" baseline="0" dirty="0">
                <a:ln>
                  <a:noFill/>
                </a:ln>
                <a:solidFill>
                  <a:schemeClr val="tx1"/>
                </a:solidFill>
                <a:effectLst/>
                <a:latin typeface="Arial" charset="0"/>
              </a:rPr>
              <a:t>Original</a:t>
            </a:r>
          </a:p>
          <a:p>
            <a:pPr marL="0" marR="0" indent="0" algn="l" defTabSz="914400" rtl="0" eaLnBrk="1" fontAlgn="base" latinLnBrk="0" hangingPunct="1">
              <a:lnSpc>
                <a:spcPct val="100000"/>
              </a:lnSpc>
              <a:spcBef>
                <a:spcPct val="0"/>
              </a:spcBef>
              <a:spcAft>
                <a:spcPct val="0"/>
              </a:spcAft>
              <a:buClrTx/>
              <a:buSzTx/>
              <a:tabLst/>
            </a:pPr>
            <a:r>
              <a:rPr lang="en-US" sz="3200" b="1" u="sng" dirty="0">
                <a:latin typeface="Arial" charset="0"/>
              </a:rPr>
              <a:t>Language</a:t>
            </a:r>
          </a:p>
          <a:p>
            <a:pPr marL="0" marR="0" indent="0" algn="l" defTabSz="914400" rtl="0" eaLnBrk="1" fontAlgn="base" latinLnBrk="0" hangingPunct="1">
              <a:lnSpc>
                <a:spcPct val="100000"/>
              </a:lnSpc>
              <a:spcBef>
                <a:spcPct val="0"/>
              </a:spcBef>
              <a:spcAft>
                <a:spcPct val="0"/>
              </a:spcAft>
              <a:buClrTx/>
              <a:buSzTx/>
              <a:tabLst/>
            </a:pPr>
            <a:r>
              <a:rPr kumimoji="0" lang="en-US" sz="3200" b="1" i="0" u="sng" strike="noStrike" cap="none" normalizeH="0" baseline="0" dirty="0">
                <a:ln>
                  <a:noFill/>
                </a:ln>
                <a:solidFill>
                  <a:schemeClr val="tx1"/>
                </a:solidFill>
                <a:effectLst/>
                <a:latin typeface="Arial" charset="0"/>
              </a:rPr>
              <a:t>Copies</a:t>
            </a:r>
          </a:p>
        </p:txBody>
      </p:sp>
      <p:sp>
        <p:nvSpPr>
          <p:cNvPr id="6" name="Rectangular Callout 5"/>
          <p:cNvSpPr/>
          <p:nvPr/>
        </p:nvSpPr>
        <p:spPr bwMode="auto">
          <a:xfrm>
            <a:off x="228600" y="762000"/>
            <a:ext cx="1733167" cy="1077218"/>
          </a:xfrm>
          <a:prstGeom prst="wedgeRectCallout">
            <a:avLst>
              <a:gd name="adj1" fmla="val 101970"/>
              <a:gd name="adj2" fmla="val 45221"/>
            </a:avLst>
          </a:prstGeom>
          <a:solidFill>
            <a:schemeClr val="bg2"/>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tabLst/>
            </a:pPr>
            <a:r>
              <a:rPr kumimoji="0" lang="en-US" sz="3200" b="1" i="0" u="sng" strike="noStrike" cap="none" normalizeH="0" baseline="0" dirty="0">
                <a:ln>
                  <a:noFill/>
                </a:ln>
                <a:solidFill>
                  <a:schemeClr val="tx1"/>
                </a:solidFill>
                <a:effectLst/>
                <a:latin typeface="Arial" charset="0"/>
              </a:rPr>
              <a:t>Earth</a:t>
            </a:r>
          </a:p>
          <a:p>
            <a:pPr marL="0" marR="0" indent="0" algn="l" defTabSz="914400" rtl="0" eaLnBrk="1" fontAlgn="base" latinLnBrk="0" hangingPunct="1">
              <a:lnSpc>
                <a:spcPct val="100000"/>
              </a:lnSpc>
              <a:spcBef>
                <a:spcPct val="0"/>
              </a:spcBef>
              <a:spcAft>
                <a:spcPct val="0"/>
              </a:spcAft>
              <a:buClrTx/>
              <a:buSzTx/>
              <a:tabLst/>
            </a:pPr>
            <a:r>
              <a:rPr kumimoji="0" lang="en-US" sz="3200" b="1" i="0" u="sng" strike="noStrike" cap="none" normalizeH="0" baseline="0" dirty="0">
                <a:ln>
                  <a:noFill/>
                </a:ln>
                <a:solidFill>
                  <a:schemeClr val="tx1"/>
                </a:solidFill>
                <a:effectLst/>
                <a:latin typeface="Arial" charset="0"/>
              </a:rPr>
              <a:t>Original</a:t>
            </a:r>
          </a:p>
        </p:txBody>
      </p:sp>
      <p:sp>
        <p:nvSpPr>
          <p:cNvPr id="7" name="Rectangular Callout 6"/>
          <p:cNvSpPr/>
          <p:nvPr/>
        </p:nvSpPr>
        <p:spPr bwMode="auto">
          <a:xfrm>
            <a:off x="152400" y="4267200"/>
            <a:ext cx="2369367" cy="1077218"/>
          </a:xfrm>
          <a:prstGeom prst="wedgeRectCallout">
            <a:avLst>
              <a:gd name="adj1" fmla="val 66541"/>
              <a:gd name="adj2" fmla="val 34088"/>
            </a:avLst>
          </a:prstGeom>
          <a:solidFill>
            <a:schemeClr val="bg2"/>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tabLst/>
            </a:pPr>
            <a:r>
              <a:rPr kumimoji="0" lang="en-US" sz="3200" b="1" i="0" u="sng" strike="noStrike" cap="none" normalizeH="0" baseline="0" dirty="0">
                <a:ln>
                  <a:noFill/>
                </a:ln>
                <a:solidFill>
                  <a:schemeClr val="tx1"/>
                </a:solidFill>
                <a:effectLst/>
                <a:latin typeface="Arial" charset="0"/>
              </a:rPr>
              <a:t>Language</a:t>
            </a:r>
          </a:p>
          <a:p>
            <a:pPr marL="0" marR="0" indent="0" algn="l" defTabSz="914400" rtl="0" eaLnBrk="1" fontAlgn="base" latinLnBrk="0" hangingPunct="1">
              <a:lnSpc>
                <a:spcPct val="100000"/>
              </a:lnSpc>
              <a:spcBef>
                <a:spcPct val="0"/>
              </a:spcBef>
              <a:spcAft>
                <a:spcPct val="0"/>
              </a:spcAft>
              <a:buClrTx/>
              <a:buSzTx/>
              <a:tabLst/>
            </a:pPr>
            <a:r>
              <a:rPr lang="en-US" sz="3200" b="1" u="sng" dirty="0">
                <a:latin typeface="Arial" charset="0"/>
              </a:rPr>
              <a:t>Translation</a:t>
            </a:r>
            <a:endParaRPr kumimoji="0" lang="en-US" sz="3200" b="1" i="0" u="sng" strike="noStrike" cap="none" normalizeH="0" baseline="0" dirty="0">
              <a:ln>
                <a:noFill/>
              </a:ln>
              <a:solidFill>
                <a:schemeClr val="tx1"/>
              </a:solidFill>
              <a:effectLst/>
              <a:latin typeface="Arial" charset="0"/>
            </a:endParaRPr>
          </a:p>
        </p:txBody>
      </p:sp>
    </p:spTree>
  </p:cSld>
  <p:clrMapOvr>
    <a:masterClrMapping/>
  </p:clrMapOvr>
  <p:transition spd="med">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err="1"/>
              <a:t>Unicals</a:t>
            </a:r>
            <a:endParaRPr lang="en-US" sz="5400" dirty="0"/>
          </a:p>
        </p:txBody>
      </p:sp>
      <p:sp>
        <p:nvSpPr>
          <p:cNvPr id="3" name="Content Placeholder 2"/>
          <p:cNvSpPr>
            <a:spLocks noGrp="1"/>
          </p:cNvSpPr>
          <p:nvPr>
            <p:ph idx="1"/>
          </p:nvPr>
        </p:nvSpPr>
        <p:spPr>
          <a:xfrm>
            <a:off x="457200" y="1143000"/>
            <a:ext cx="8229600" cy="5410200"/>
          </a:xfrm>
        </p:spPr>
        <p:txBody>
          <a:bodyPr/>
          <a:lstStyle/>
          <a:p>
            <a:r>
              <a:rPr lang="en-US" sz="4000" dirty="0"/>
              <a:t>UNICALS</a:t>
            </a:r>
          </a:p>
          <a:p>
            <a:pPr lvl="1"/>
            <a:r>
              <a:rPr lang="en-US" sz="3600" dirty="0"/>
              <a:t>all caps no spaces</a:t>
            </a:r>
          </a:p>
          <a:p>
            <a:pPr lvl="1"/>
            <a:r>
              <a:rPr lang="en-US" sz="3600" dirty="0"/>
              <a:t>~650</a:t>
            </a:r>
          </a:p>
          <a:p>
            <a:pPr lvl="2"/>
            <a:r>
              <a:rPr lang="en-US" sz="3200" dirty="0"/>
              <a:t>95 papyri</a:t>
            </a:r>
          </a:p>
          <a:p>
            <a:pPr lvl="2"/>
            <a:r>
              <a:rPr lang="en-US" sz="3200" dirty="0"/>
              <a:t>270 lectionaries (for public readings)</a:t>
            </a:r>
          </a:p>
          <a:p>
            <a:pPr lvl="2"/>
            <a:r>
              <a:rPr lang="en-US" sz="3200" dirty="0"/>
              <a:t>280 parchment</a:t>
            </a:r>
            <a:endParaRPr lang="en-US" sz="3600" dirty="0"/>
          </a:p>
        </p:txBody>
      </p:sp>
    </p:spTree>
  </p:cSld>
  <p:clrMapOvr>
    <a:masterClrMapping/>
  </p:clrMapOvr>
  <p:transition spd="med">
    <p:wipe dir="d"/>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Example</a:t>
            </a:r>
          </a:p>
        </p:txBody>
      </p:sp>
      <p:sp>
        <p:nvSpPr>
          <p:cNvPr id="3" name="Content Placeholder 2"/>
          <p:cNvSpPr>
            <a:spLocks noGrp="1"/>
          </p:cNvSpPr>
          <p:nvPr>
            <p:ph idx="1"/>
          </p:nvPr>
        </p:nvSpPr>
        <p:spPr>
          <a:xfrm>
            <a:off x="914400" y="1143000"/>
            <a:ext cx="7315200" cy="5410200"/>
          </a:xfrm>
        </p:spPr>
        <p:txBody>
          <a:bodyPr anchor="ctr"/>
          <a:lstStyle/>
          <a:p>
            <a:pPr marL="0" indent="0">
              <a:spcBef>
                <a:spcPts val="0"/>
              </a:spcBef>
              <a:buNone/>
            </a:pPr>
            <a:r>
              <a:rPr lang="en-US" sz="4400" dirty="0">
                <a:latin typeface="Power BibleCD Greek" pitchFamily="2" charset="0"/>
              </a:rPr>
              <a:t>PAULASERVANTOFJESUSCHRISTCALLEDTOBEANAPOSTLESETAPARTFORTHEGOSPELOFGODWHICHHEPROMISEDBEFOREHANDTHROUGHHISP</a:t>
            </a:r>
          </a:p>
        </p:txBody>
      </p:sp>
    </p:spTree>
  </p:cSld>
  <p:clrMapOvr>
    <a:masterClrMapping/>
  </p:clrMapOvr>
  <p:transition spd="med">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0997"/>
          </a:xfrm>
        </p:spPr>
        <p:txBody>
          <a:bodyPr lIns="0" tIns="0" rIns="0" bIns="0">
            <a:spAutoFit/>
          </a:bodyPr>
          <a:lstStyle/>
          <a:p>
            <a:r>
              <a:rPr lang="en-US" sz="5400" dirty="0"/>
              <a:t>Example</a:t>
            </a:r>
          </a:p>
        </p:txBody>
      </p:sp>
      <p:sp>
        <p:nvSpPr>
          <p:cNvPr id="3" name="Content Placeholder 2"/>
          <p:cNvSpPr>
            <a:spLocks noGrp="1"/>
          </p:cNvSpPr>
          <p:nvPr>
            <p:ph idx="1"/>
          </p:nvPr>
        </p:nvSpPr>
        <p:spPr>
          <a:xfrm>
            <a:off x="800100" y="1143000"/>
            <a:ext cx="7543800" cy="5410200"/>
          </a:xfrm>
        </p:spPr>
        <p:txBody>
          <a:bodyPr anchor="ctr"/>
          <a:lstStyle/>
          <a:p>
            <a:pPr marL="0" indent="0">
              <a:spcBef>
                <a:spcPts val="0"/>
              </a:spcBef>
              <a:buNone/>
            </a:pPr>
            <a:r>
              <a:rPr lang="en-US" sz="4400" dirty="0">
                <a:latin typeface="Courier New" pitchFamily="49" charset="0"/>
                <a:cs typeface="Courier New" pitchFamily="49" charset="0"/>
              </a:rPr>
              <a:t>PAULASERVANTOFJESUSCHRISTCALLEDTOBEANAPOSTLESETAPARTFORTHEGOSPELOFGODWHICHHEPROMISEDBEFOREHANDTHROUGHHISP</a:t>
            </a:r>
          </a:p>
        </p:txBody>
      </p:sp>
    </p:spTree>
  </p:cSld>
  <p:clrMapOvr>
    <a:masterClrMapping/>
  </p:clrMapOvr>
  <p:transition spd="med">
    <p:wipe dir="d"/>
  </p:transition>
</p:sld>
</file>

<file path=ppt/theme/theme1.xml><?xml version="1.0" encoding="utf-8"?>
<a:theme xmlns:a="http://schemas.openxmlformats.org/drawingml/2006/main" name="Bible2">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Char char="•"/>
          <a:tabLst/>
          <a:defRPr kumimoji="0" lang="en-US" sz="1800" b="1"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Char char="•"/>
          <a:tabLst/>
          <a:defRPr kumimoji="0" lang="en-US" sz="1800" b="1" i="0" u="sng"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Bible2</Template>
  <TotalTime>608</TotalTime>
  <Words>1229</Words>
  <Application>Microsoft Office PowerPoint</Application>
  <PresentationFormat>On-screen Show (4:3)</PresentationFormat>
  <Paragraphs>225</Paragraphs>
  <Slides>26</Slides>
  <Notes>24</Notes>
  <HiddenSlides>4</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Courier New</vt:lpstr>
      <vt:lpstr>Power BibleCD Greek</vt:lpstr>
      <vt:lpstr>Wingdings</vt:lpstr>
      <vt:lpstr>Bible2</vt:lpstr>
      <vt:lpstr>Our Bibles</vt:lpstr>
      <vt:lpstr>Material</vt:lpstr>
      <vt:lpstr>Arrangement</vt:lpstr>
      <vt:lpstr>Languages</vt:lpstr>
      <vt:lpstr>Types</vt:lpstr>
      <vt:lpstr>PowerPoint Presentation</vt:lpstr>
      <vt:lpstr>Unicals</vt:lpstr>
      <vt:lpstr>Example</vt:lpstr>
      <vt:lpstr>Example</vt:lpstr>
      <vt:lpstr>PowerPoint Presentation</vt:lpstr>
      <vt:lpstr>PowerPoint Presentation</vt:lpstr>
      <vt:lpstr>PowerPoint Presentation</vt:lpstr>
      <vt:lpstr>PowerPoint Presentation</vt:lpstr>
      <vt:lpstr>PowerPoint Presentation</vt:lpstr>
      <vt:lpstr>Variants</vt:lpstr>
      <vt:lpstr>Variants</vt:lpstr>
      <vt:lpstr>KJV 1 John 5:6-8 ESV</vt:lpstr>
      <vt:lpstr>KJV 1 John 5:6-8 ASV</vt:lpstr>
      <vt:lpstr>Types</vt:lpstr>
      <vt:lpstr>Order of Importance</vt:lpstr>
      <vt:lpstr>Most Valuable</vt:lpstr>
      <vt:lpstr>Beginning of Common</vt:lpstr>
      <vt:lpstr>English Versions</vt:lpstr>
      <vt:lpstr>Current Versions</vt:lpstr>
      <vt:lpstr>Tyndale/KJV</vt:lpstr>
      <vt:lpstr>Which 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200,000 Errors</dc:title>
  <dc:creator>dleehend</dc:creator>
  <cp:lastModifiedBy>Dan Henderson</cp:lastModifiedBy>
  <cp:revision>60</cp:revision>
  <dcterms:created xsi:type="dcterms:W3CDTF">2009-03-01T21:57:50Z</dcterms:created>
  <dcterms:modified xsi:type="dcterms:W3CDTF">2018-01-14T20:06:04Z</dcterms:modified>
</cp:coreProperties>
</file>