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8" r:id="rId2"/>
    <p:sldId id="285" r:id="rId3"/>
    <p:sldId id="259" r:id="rId4"/>
    <p:sldId id="280" r:id="rId5"/>
    <p:sldId id="277" r:id="rId6"/>
    <p:sldId id="261" r:id="rId7"/>
    <p:sldId id="286" r:id="rId8"/>
    <p:sldId id="287" r:id="rId9"/>
    <p:sldId id="264" r:id="rId10"/>
    <p:sldId id="266" r:id="rId11"/>
    <p:sldId id="282" r:id="rId12"/>
    <p:sldId id="267" r:id="rId13"/>
    <p:sldId id="283" r:id="rId14"/>
    <p:sldId id="284" r:id="rId15"/>
    <p:sldId id="268" r:id="rId16"/>
    <p:sldId id="269" r:id="rId17"/>
    <p:sldId id="270" r:id="rId18"/>
    <p:sldId id="271" r:id="rId19"/>
    <p:sldId id="272" r:id="rId20"/>
    <p:sldId id="273"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7" d="100"/>
          <a:sy n="97" d="100"/>
        </p:scale>
        <p:origin x="516" y="306"/>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baseline="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7B9B1AEB-E7E5-4B77-894B-390275849BC3}" type="datetimeFigureOut">
              <a:rPr lang="en-US" smtClean="0"/>
              <a:pPr/>
              <a:t>5/28/2025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CB1158-7A8D-4363-8999-0FEB1EFEA06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B9B1AEB-E7E5-4B77-894B-390275849BC3}" type="datetimeFigureOut">
              <a:rPr lang="en-US" smtClean="0"/>
              <a:pPr/>
              <a:t>5/28/2025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CB1158-7A8D-4363-8999-0FEB1EFEA06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B9B1AEB-E7E5-4B77-894B-390275849BC3}" type="datetimeFigureOut">
              <a:rPr lang="en-US" smtClean="0"/>
              <a:pPr/>
              <a:t>5/28/2025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CB1158-7A8D-4363-8999-0FEB1EFEA06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B9B1AEB-E7E5-4B77-894B-390275849BC3}" type="datetimeFigureOut">
              <a:rPr lang="en-US" smtClean="0"/>
              <a:pPr/>
              <a:t>5/28/2025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CB1158-7A8D-4363-8999-0FEB1EFEA06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9B1AEB-E7E5-4B77-894B-390275849BC3}" type="datetimeFigureOut">
              <a:rPr lang="en-US" smtClean="0"/>
              <a:pPr/>
              <a:t>5/28/2025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CB1158-7A8D-4363-8999-0FEB1EFEA06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B9B1AEB-E7E5-4B77-894B-390275849BC3}" type="datetimeFigureOut">
              <a:rPr lang="en-US" smtClean="0"/>
              <a:pPr/>
              <a:t>5/28/2025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CB1158-7A8D-4363-8999-0FEB1EFEA06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B9B1AEB-E7E5-4B77-894B-390275849BC3}" type="datetimeFigureOut">
              <a:rPr lang="en-US" smtClean="0"/>
              <a:pPr/>
              <a:t>5/28/2025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CB1158-7A8D-4363-8999-0FEB1EFEA06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B9B1AEB-E7E5-4B77-894B-390275849BC3}" type="datetimeFigureOut">
              <a:rPr lang="en-US" smtClean="0"/>
              <a:pPr/>
              <a:t>5/28/2025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CB1158-7A8D-4363-8999-0FEB1EFEA06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9B1AEB-E7E5-4B77-894B-390275849BC3}" type="datetimeFigureOut">
              <a:rPr lang="en-US" smtClean="0"/>
              <a:pPr/>
              <a:t>5/28/2025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CB1158-7A8D-4363-8999-0FEB1EFEA06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B9B1AEB-E7E5-4B77-894B-390275849BC3}" type="datetimeFigureOut">
              <a:rPr lang="en-US" smtClean="0"/>
              <a:pPr/>
              <a:t>5/28/2025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CB1158-7A8D-4363-8999-0FEB1EFEA06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B9B1AEB-E7E5-4B77-894B-390275849BC3}" type="datetimeFigureOut">
              <a:rPr lang="en-US" smtClean="0"/>
              <a:pPr/>
              <a:t>5/28/2025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CB1158-7A8D-4363-8999-0FEB1EFEA06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9B1AEB-E7E5-4B77-894B-390275849BC3}" type="datetimeFigureOut">
              <a:rPr lang="en-US" smtClean="0"/>
              <a:pPr/>
              <a:t>5/28/2025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CB1158-7A8D-4363-8999-0FEB1EFEA06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C0919E6-C613-305C-6920-EB6693A96366}"/>
              </a:ext>
            </a:extLst>
          </p:cNvPr>
          <p:cNvSpPr>
            <a:spLocks noGrp="1"/>
          </p:cNvSpPr>
          <p:nvPr>
            <p:ph type="ctrTitle"/>
          </p:nvPr>
        </p:nvSpPr>
        <p:spPr/>
        <p:txBody>
          <a:bodyPr/>
          <a:lstStyle/>
          <a:p>
            <a:endParaRPr lang="en-US"/>
          </a:p>
        </p:txBody>
      </p:sp>
      <p:sp>
        <p:nvSpPr>
          <p:cNvPr id="8" name="Subtitle 7">
            <a:extLst>
              <a:ext uri="{FF2B5EF4-FFF2-40B4-BE49-F238E27FC236}">
                <a16:creationId xmlns:a16="http://schemas.microsoft.com/office/drawing/2014/main" id="{41F50321-EF03-288F-885B-884C8DDC73E5}"/>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7558732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AA60F9E-065B-DD3D-B9A5-FCC26A7D8188}"/>
              </a:ext>
            </a:extLst>
          </p:cNvPr>
          <p:cNvSpPr/>
          <p:nvPr/>
        </p:nvSpPr>
        <p:spPr>
          <a:xfrm>
            <a:off x="0" y="0"/>
            <a:ext cx="12192000" cy="6858000"/>
          </a:xfrm>
          <a:prstGeom prst="rect">
            <a:avLst/>
          </a:prstGeom>
          <a:blipFill dpi="0" rotWithShape="1">
            <a:blip r:embed="rId2">
              <a:alphaModFix amt="32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2514600"/>
            <a:ext cx="12192000" cy="4419600"/>
          </a:xfrm>
        </p:spPr>
        <p:txBody>
          <a:bodyPr>
            <a:normAutofit/>
          </a:bodyPr>
          <a:lstStyle/>
          <a:p>
            <a:r>
              <a:rPr lang="en-US" sz="3600" u="sng" dirty="0"/>
              <a:t>How do I battle and beat bitterness?</a:t>
            </a:r>
          </a:p>
          <a:p>
            <a:r>
              <a:rPr lang="en-US" sz="3600" dirty="0"/>
              <a:t>Forgive your offender</a:t>
            </a:r>
          </a:p>
          <a:p>
            <a:endParaRPr lang="en-US" sz="3600" dirty="0"/>
          </a:p>
          <a:p>
            <a:r>
              <a:rPr lang="en-US" sz="3600" dirty="0"/>
              <a:t>Ephesians 4:32 – Be kind to one another, tenderhearted, </a:t>
            </a:r>
            <a:r>
              <a:rPr lang="en-US" sz="3600" u="sng" dirty="0"/>
              <a:t>forgiving one another</a:t>
            </a:r>
            <a:r>
              <a:rPr lang="en-US" sz="3600" dirty="0"/>
              <a:t>, as God in Christ forgave you.</a:t>
            </a:r>
          </a:p>
        </p:txBody>
      </p:sp>
      <p:sp>
        <p:nvSpPr>
          <p:cNvPr id="8" name="Title 1">
            <a:extLst>
              <a:ext uri="{FF2B5EF4-FFF2-40B4-BE49-F238E27FC236}">
                <a16:creationId xmlns:a16="http://schemas.microsoft.com/office/drawing/2014/main" id="{C0C2E988-EFE2-B04D-7043-017D9C459061}"/>
              </a:ext>
            </a:extLst>
          </p:cNvPr>
          <p:cNvSpPr txBox="1">
            <a:spLocks/>
          </p:cNvSpPr>
          <p:nvPr/>
        </p:nvSpPr>
        <p:spPr>
          <a:xfrm>
            <a:off x="1524000" y="228601"/>
            <a:ext cx="91440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baseline="0">
                <a:solidFill>
                  <a:schemeClr val="bg1"/>
                </a:solidFill>
                <a:latin typeface="+mj-lt"/>
                <a:ea typeface="+mj-ea"/>
                <a:cs typeface="+mj-cs"/>
              </a:defRPr>
            </a:lvl1pPr>
          </a:lstStyle>
          <a:p>
            <a:r>
              <a:rPr lang="en-US" sz="7200">
                <a:solidFill>
                  <a:prstClr val="white"/>
                </a:solidFill>
              </a:rPr>
              <a:t>Battling Bitterness</a:t>
            </a:r>
            <a:endParaRPr lang="en-US" sz="7200" dirty="0"/>
          </a:p>
        </p:txBody>
      </p:sp>
    </p:spTree>
    <p:extLst>
      <p:ext uri="{BB962C8B-B14F-4D97-AF65-F5344CB8AC3E}">
        <p14:creationId xmlns:p14="http://schemas.microsoft.com/office/powerpoint/2010/main" val="287602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AA60F9E-065B-DD3D-B9A5-FCC26A7D8188}"/>
              </a:ext>
            </a:extLst>
          </p:cNvPr>
          <p:cNvSpPr/>
          <p:nvPr/>
        </p:nvSpPr>
        <p:spPr>
          <a:xfrm>
            <a:off x="0" y="0"/>
            <a:ext cx="12192000" cy="6858000"/>
          </a:xfrm>
          <a:prstGeom prst="rect">
            <a:avLst/>
          </a:prstGeom>
          <a:blipFill dpi="0" rotWithShape="1">
            <a:blip r:embed="rId2">
              <a:alphaModFix amt="32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2514600"/>
            <a:ext cx="12192000" cy="4419600"/>
          </a:xfrm>
        </p:spPr>
        <p:txBody>
          <a:bodyPr>
            <a:normAutofit/>
          </a:bodyPr>
          <a:lstStyle/>
          <a:p>
            <a:r>
              <a:rPr lang="en-US" sz="3600" u="sng" dirty="0"/>
              <a:t>How do I battle and beat bitterness?</a:t>
            </a:r>
          </a:p>
          <a:p>
            <a:r>
              <a:rPr lang="en-US" sz="3600" dirty="0"/>
              <a:t>Forgive your offender</a:t>
            </a:r>
          </a:p>
          <a:p>
            <a:endParaRPr lang="en-US" sz="3600" dirty="0"/>
          </a:p>
          <a:p>
            <a:r>
              <a:rPr lang="en-US" sz="3600" dirty="0"/>
              <a:t>Understand that forgiveness does </a:t>
            </a:r>
            <a:br>
              <a:rPr lang="en-US" sz="3600" dirty="0"/>
            </a:br>
            <a:r>
              <a:rPr lang="en-US" sz="3600" dirty="0"/>
              <a:t>not require an apology or repentance.</a:t>
            </a:r>
          </a:p>
        </p:txBody>
      </p:sp>
      <p:sp>
        <p:nvSpPr>
          <p:cNvPr id="8" name="Title 1">
            <a:extLst>
              <a:ext uri="{FF2B5EF4-FFF2-40B4-BE49-F238E27FC236}">
                <a16:creationId xmlns:a16="http://schemas.microsoft.com/office/drawing/2014/main" id="{C0C2E988-EFE2-B04D-7043-017D9C459061}"/>
              </a:ext>
            </a:extLst>
          </p:cNvPr>
          <p:cNvSpPr txBox="1">
            <a:spLocks/>
          </p:cNvSpPr>
          <p:nvPr/>
        </p:nvSpPr>
        <p:spPr>
          <a:xfrm>
            <a:off x="1524000" y="228601"/>
            <a:ext cx="91440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baseline="0">
                <a:solidFill>
                  <a:schemeClr val="bg1"/>
                </a:solidFill>
                <a:latin typeface="+mj-lt"/>
                <a:ea typeface="+mj-ea"/>
                <a:cs typeface="+mj-cs"/>
              </a:defRPr>
            </a:lvl1pPr>
          </a:lstStyle>
          <a:p>
            <a:r>
              <a:rPr lang="en-US" sz="7200">
                <a:solidFill>
                  <a:prstClr val="white"/>
                </a:solidFill>
              </a:rPr>
              <a:t>Battling Bitterness</a:t>
            </a:r>
            <a:endParaRPr lang="en-US" sz="7200" dirty="0"/>
          </a:p>
        </p:txBody>
      </p:sp>
    </p:spTree>
    <p:extLst>
      <p:ext uri="{BB962C8B-B14F-4D97-AF65-F5344CB8AC3E}">
        <p14:creationId xmlns:p14="http://schemas.microsoft.com/office/powerpoint/2010/main" val="281825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FDF731F-01D5-7315-74EB-98F20E4086B0}"/>
              </a:ext>
            </a:extLst>
          </p:cNvPr>
          <p:cNvSpPr/>
          <p:nvPr/>
        </p:nvSpPr>
        <p:spPr>
          <a:xfrm>
            <a:off x="0" y="0"/>
            <a:ext cx="12192000" cy="6858000"/>
          </a:xfrm>
          <a:prstGeom prst="rect">
            <a:avLst/>
          </a:prstGeom>
          <a:blipFill dpi="0" rotWithShape="1">
            <a:blip r:embed="rId2">
              <a:alphaModFix amt="32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2514600"/>
            <a:ext cx="12192000" cy="4419600"/>
          </a:xfrm>
        </p:spPr>
        <p:txBody>
          <a:bodyPr>
            <a:normAutofit/>
          </a:bodyPr>
          <a:lstStyle/>
          <a:p>
            <a:r>
              <a:rPr lang="en-US" sz="3600" u="sng" dirty="0"/>
              <a:t>How do I battle and beat bitterness?</a:t>
            </a:r>
          </a:p>
          <a:p>
            <a:r>
              <a:rPr lang="en-US" sz="3600" dirty="0"/>
              <a:t>Forgive your offender</a:t>
            </a:r>
          </a:p>
          <a:p>
            <a:endParaRPr lang="en-US" sz="3600" dirty="0"/>
          </a:p>
          <a:p>
            <a:r>
              <a:rPr lang="en-US" sz="3600" dirty="0"/>
              <a:t>1 John 1:9 – “If we confess our sins, he is </a:t>
            </a:r>
            <a:br>
              <a:rPr lang="en-US" sz="3600" dirty="0"/>
            </a:br>
            <a:r>
              <a:rPr lang="en-US" sz="3600" dirty="0"/>
              <a:t>faithful and just to forgive us our sins </a:t>
            </a:r>
            <a:br>
              <a:rPr lang="en-US" sz="3600" dirty="0"/>
            </a:br>
            <a:r>
              <a:rPr lang="en-US" sz="3600" dirty="0"/>
              <a:t>and to cleanse us from all unrighteousness.”</a:t>
            </a:r>
          </a:p>
        </p:txBody>
      </p:sp>
      <p:sp>
        <p:nvSpPr>
          <p:cNvPr id="8" name="Title 1">
            <a:extLst>
              <a:ext uri="{FF2B5EF4-FFF2-40B4-BE49-F238E27FC236}">
                <a16:creationId xmlns:a16="http://schemas.microsoft.com/office/drawing/2014/main" id="{C0CDF8CB-8FC6-EBEC-8A69-82D301D70AD3}"/>
              </a:ext>
            </a:extLst>
          </p:cNvPr>
          <p:cNvSpPr txBox="1">
            <a:spLocks/>
          </p:cNvSpPr>
          <p:nvPr/>
        </p:nvSpPr>
        <p:spPr>
          <a:xfrm>
            <a:off x="1524000" y="228601"/>
            <a:ext cx="91440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baseline="0">
                <a:solidFill>
                  <a:schemeClr val="bg1"/>
                </a:solidFill>
                <a:latin typeface="+mj-lt"/>
                <a:ea typeface="+mj-ea"/>
                <a:cs typeface="+mj-cs"/>
              </a:defRPr>
            </a:lvl1pPr>
          </a:lstStyle>
          <a:p>
            <a:r>
              <a:rPr lang="en-US" sz="7200">
                <a:solidFill>
                  <a:prstClr val="white"/>
                </a:solidFill>
              </a:rPr>
              <a:t>Battling Bitterness</a:t>
            </a:r>
            <a:endParaRPr lang="en-US" sz="7200" dirty="0"/>
          </a:p>
        </p:txBody>
      </p:sp>
    </p:spTree>
    <p:extLst>
      <p:ext uri="{BB962C8B-B14F-4D97-AF65-F5344CB8AC3E}">
        <p14:creationId xmlns:p14="http://schemas.microsoft.com/office/powerpoint/2010/main" val="3399034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AA60F9E-065B-DD3D-B9A5-FCC26A7D8188}"/>
              </a:ext>
            </a:extLst>
          </p:cNvPr>
          <p:cNvSpPr/>
          <p:nvPr/>
        </p:nvSpPr>
        <p:spPr>
          <a:xfrm>
            <a:off x="0" y="0"/>
            <a:ext cx="12192000" cy="6858000"/>
          </a:xfrm>
          <a:prstGeom prst="rect">
            <a:avLst/>
          </a:prstGeom>
          <a:blipFill dpi="0" rotWithShape="1">
            <a:blip r:embed="rId2">
              <a:alphaModFix amt="32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2514600"/>
            <a:ext cx="12192000" cy="4419600"/>
          </a:xfrm>
        </p:spPr>
        <p:txBody>
          <a:bodyPr>
            <a:normAutofit/>
          </a:bodyPr>
          <a:lstStyle/>
          <a:p>
            <a:r>
              <a:rPr lang="en-US" sz="3600" u="sng" dirty="0"/>
              <a:t>How do I battle and beat bitterness?</a:t>
            </a:r>
          </a:p>
          <a:p>
            <a:r>
              <a:rPr lang="en-US" sz="3600" dirty="0"/>
              <a:t>Forgive your offender</a:t>
            </a:r>
          </a:p>
          <a:p>
            <a:endParaRPr lang="en-US" sz="3600" dirty="0"/>
          </a:p>
          <a:p>
            <a:r>
              <a:rPr lang="en-US" sz="3600" dirty="0"/>
              <a:t>Forgiveness is letting go of the wrong.</a:t>
            </a:r>
          </a:p>
          <a:p>
            <a:r>
              <a:rPr lang="en-US" sz="3600" dirty="0"/>
              <a:t>Reconciliation is restoring the relationship.</a:t>
            </a:r>
          </a:p>
        </p:txBody>
      </p:sp>
      <p:sp>
        <p:nvSpPr>
          <p:cNvPr id="8" name="Title 1">
            <a:extLst>
              <a:ext uri="{FF2B5EF4-FFF2-40B4-BE49-F238E27FC236}">
                <a16:creationId xmlns:a16="http://schemas.microsoft.com/office/drawing/2014/main" id="{C0C2E988-EFE2-B04D-7043-017D9C459061}"/>
              </a:ext>
            </a:extLst>
          </p:cNvPr>
          <p:cNvSpPr txBox="1">
            <a:spLocks/>
          </p:cNvSpPr>
          <p:nvPr/>
        </p:nvSpPr>
        <p:spPr>
          <a:xfrm>
            <a:off x="1524000" y="228601"/>
            <a:ext cx="91440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baseline="0">
                <a:solidFill>
                  <a:schemeClr val="bg1"/>
                </a:solidFill>
                <a:latin typeface="+mj-lt"/>
                <a:ea typeface="+mj-ea"/>
                <a:cs typeface="+mj-cs"/>
              </a:defRPr>
            </a:lvl1pPr>
          </a:lstStyle>
          <a:p>
            <a:r>
              <a:rPr lang="en-US" sz="7200">
                <a:solidFill>
                  <a:prstClr val="white"/>
                </a:solidFill>
              </a:rPr>
              <a:t>Battling Bitterness</a:t>
            </a:r>
            <a:endParaRPr lang="en-US" sz="7200" dirty="0"/>
          </a:p>
        </p:txBody>
      </p:sp>
    </p:spTree>
    <p:extLst>
      <p:ext uri="{BB962C8B-B14F-4D97-AF65-F5344CB8AC3E}">
        <p14:creationId xmlns:p14="http://schemas.microsoft.com/office/powerpoint/2010/main" val="2577989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arn(inVertical)">
                                      <p:cBhvr>
                                        <p:cTn id="7" dur="500"/>
                                        <p:tgtEl>
                                          <p:spTgt spid="3">
                                            <p:txEl>
                                              <p:pRg st="3" end="3"/>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barn(inVertical)">
                                      <p:cBhvr>
                                        <p:cTn id="1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AA60F9E-065B-DD3D-B9A5-FCC26A7D8188}"/>
              </a:ext>
            </a:extLst>
          </p:cNvPr>
          <p:cNvSpPr/>
          <p:nvPr/>
        </p:nvSpPr>
        <p:spPr>
          <a:xfrm>
            <a:off x="0" y="0"/>
            <a:ext cx="12192000" cy="6858000"/>
          </a:xfrm>
          <a:prstGeom prst="rect">
            <a:avLst/>
          </a:prstGeom>
          <a:blipFill dpi="0" rotWithShape="1">
            <a:blip r:embed="rId2">
              <a:alphaModFix amt="32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2514600"/>
            <a:ext cx="12192000" cy="4419600"/>
          </a:xfrm>
        </p:spPr>
        <p:txBody>
          <a:bodyPr>
            <a:normAutofit/>
          </a:bodyPr>
          <a:lstStyle/>
          <a:p>
            <a:r>
              <a:rPr lang="en-US" sz="3600" u="sng" dirty="0"/>
              <a:t>How do I battle and beat bitterness?</a:t>
            </a:r>
          </a:p>
          <a:p>
            <a:r>
              <a:rPr lang="en-US" sz="3600" dirty="0"/>
              <a:t>Forgive your offender</a:t>
            </a:r>
          </a:p>
          <a:p>
            <a:endParaRPr lang="en-US" sz="3600" dirty="0"/>
          </a:p>
          <a:p>
            <a:r>
              <a:rPr lang="en-US" sz="3600" dirty="0"/>
              <a:t>Luke 23:34</a:t>
            </a:r>
          </a:p>
          <a:p>
            <a:r>
              <a:rPr lang="en-US" sz="3600" dirty="0"/>
              <a:t>Acts 7:60</a:t>
            </a:r>
          </a:p>
        </p:txBody>
      </p:sp>
      <p:sp>
        <p:nvSpPr>
          <p:cNvPr id="8" name="Title 1">
            <a:extLst>
              <a:ext uri="{FF2B5EF4-FFF2-40B4-BE49-F238E27FC236}">
                <a16:creationId xmlns:a16="http://schemas.microsoft.com/office/drawing/2014/main" id="{C0C2E988-EFE2-B04D-7043-017D9C459061}"/>
              </a:ext>
            </a:extLst>
          </p:cNvPr>
          <p:cNvSpPr txBox="1">
            <a:spLocks/>
          </p:cNvSpPr>
          <p:nvPr/>
        </p:nvSpPr>
        <p:spPr>
          <a:xfrm>
            <a:off x="1524000" y="228601"/>
            <a:ext cx="91440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baseline="0">
                <a:solidFill>
                  <a:schemeClr val="bg1"/>
                </a:solidFill>
                <a:latin typeface="+mj-lt"/>
                <a:ea typeface="+mj-ea"/>
                <a:cs typeface="+mj-cs"/>
              </a:defRPr>
            </a:lvl1pPr>
          </a:lstStyle>
          <a:p>
            <a:r>
              <a:rPr lang="en-US" sz="7200">
                <a:solidFill>
                  <a:prstClr val="white"/>
                </a:solidFill>
              </a:rPr>
              <a:t>Battling Bitterness</a:t>
            </a:r>
            <a:endParaRPr lang="en-US" sz="7200" dirty="0"/>
          </a:p>
        </p:txBody>
      </p:sp>
    </p:spTree>
    <p:extLst>
      <p:ext uri="{BB962C8B-B14F-4D97-AF65-F5344CB8AC3E}">
        <p14:creationId xmlns:p14="http://schemas.microsoft.com/office/powerpoint/2010/main" val="1148220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arn(inVertical)">
                                      <p:cBhvr>
                                        <p:cTn id="7" dur="500"/>
                                        <p:tgtEl>
                                          <p:spTgt spid="3">
                                            <p:txEl>
                                              <p:pRg st="3" end="3"/>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barn(inVertical)">
                                      <p:cBhvr>
                                        <p:cTn id="1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AA125923-45E1-FC91-7655-640259EF6FF8}"/>
              </a:ext>
            </a:extLst>
          </p:cNvPr>
          <p:cNvSpPr/>
          <p:nvPr/>
        </p:nvSpPr>
        <p:spPr>
          <a:xfrm>
            <a:off x="0" y="0"/>
            <a:ext cx="12192000" cy="6858000"/>
          </a:xfrm>
          <a:prstGeom prst="rect">
            <a:avLst/>
          </a:prstGeom>
          <a:blipFill dpi="0" rotWithShape="1">
            <a:blip r:embed="rId2">
              <a:alphaModFix amt="32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2514600"/>
            <a:ext cx="12192000" cy="4419600"/>
          </a:xfrm>
        </p:spPr>
        <p:txBody>
          <a:bodyPr>
            <a:normAutofit/>
          </a:bodyPr>
          <a:lstStyle/>
          <a:p>
            <a:r>
              <a:rPr lang="en-US" sz="3600" u="sng" dirty="0"/>
              <a:t>How do I battle and beat bitterness?</a:t>
            </a:r>
          </a:p>
          <a:p>
            <a:r>
              <a:rPr lang="en-US" sz="3600" dirty="0"/>
              <a:t>Pray (for your enemy)</a:t>
            </a:r>
          </a:p>
          <a:p>
            <a:endParaRPr lang="en-US" sz="3600" dirty="0"/>
          </a:p>
          <a:p>
            <a:r>
              <a:rPr lang="en-US" sz="3600" dirty="0"/>
              <a:t>Matthew 5:44 – “But I say to you, love </a:t>
            </a:r>
            <a:br>
              <a:rPr lang="en-US" sz="3600" dirty="0"/>
            </a:br>
            <a:r>
              <a:rPr lang="en-US" sz="3600" dirty="0"/>
              <a:t>your enemies and pray for those who </a:t>
            </a:r>
            <a:br>
              <a:rPr lang="en-US" sz="3600" dirty="0"/>
            </a:br>
            <a:r>
              <a:rPr lang="en-US" sz="3600" dirty="0"/>
              <a:t>persecute you…”</a:t>
            </a:r>
          </a:p>
        </p:txBody>
      </p:sp>
      <p:sp>
        <p:nvSpPr>
          <p:cNvPr id="8" name="Title 1">
            <a:extLst>
              <a:ext uri="{FF2B5EF4-FFF2-40B4-BE49-F238E27FC236}">
                <a16:creationId xmlns:a16="http://schemas.microsoft.com/office/drawing/2014/main" id="{F88E29AC-0B96-7D0C-75F8-1310EAC50649}"/>
              </a:ext>
            </a:extLst>
          </p:cNvPr>
          <p:cNvSpPr txBox="1">
            <a:spLocks/>
          </p:cNvSpPr>
          <p:nvPr/>
        </p:nvSpPr>
        <p:spPr>
          <a:xfrm>
            <a:off x="1524000" y="228601"/>
            <a:ext cx="91440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baseline="0">
                <a:solidFill>
                  <a:schemeClr val="bg1"/>
                </a:solidFill>
                <a:latin typeface="+mj-lt"/>
                <a:ea typeface="+mj-ea"/>
                <a:cs typeface="+mj-cs"/>
              </a:defRPr>
            </a:lvl1pPr>
          </a:lstStyle>
          <a:p>
            <a:r>
              <a:rPr lang="en-US" sz="7200">
                <a:solidFill>
                  <a:prstClr val="white"/>
                </a:solidFill>
              </a:rPr>
              <a:t>Battling Bitterness</a:t>
            </a:r>
            <a:endParaRPr lang="en-US" sz="7200" dirty="0"/>
          </a:p>
        </p:txBody>
      </p:sp>
    </p:spTree>
    <p:extLst>
      <p:ext uri="{BB962C8B-B14F-4D97-AF65-F5344CB8AC3E}">
        <p14:creationId xmlns:p14="http://schemas.microsoft.com/office/powerpoint/2010/main" val="1468699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2F3905D-C86C-381C-B20E-906E0706F7BC}"/>
              </a:ext>
            </a:extLst>
          </p:cNvPr>
          <p:cNvSpPr/>
          <p:nvPr/>
        </p:nvSpPr>
        <p:spPr>
          <a:xfrm>
            <a:off x="0" y="0"/>
            <a:ext cx="12192000" cy="6858000"/>
          </a:xfrm>
          <a:prstGeom prst="rect">
            <a:avLst/>
          </a:prstGeom>
          <a:blipFill dpi="0" rotWithShape="1">
            <a:blip r:embed="rId2">
              <a:alphaModFix amt="32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2514600"/>
            <a:ext cx="12192000" cy="4419600"/>
          </a:xfrm>
        </p:spPr>
        <p:txBody>
          <a:bodyPr>
            <a:normAutofit/>
          </a:bodyPr>
          <a:lstStyle/>
          <a:p>
            <a:r>
              <a:rPr lang="en-US" sz="3600" u="sng" dirty="0"/>
              <a:t>How do I battle and beat bitterness?</a:t>
            </a:r>
          </a:p>
          <a:p>
            <a:r>
              <a:rPr lang="en-US" sz="3600" dirty="0"/>
              <a:t>Pray (for yourself)</a:t>
            </a:r>
          </a:p>
          <a:p>
            <a:endParaRPr lang="en-US" sz="3600" dirty="0"/>
          </a:p>
          <a:p>
            <a:endParaRPr lang="en-US" sz="3600" dirty="0"/>
          </a:p>
        </p:txBody>
      </p:sp>
      <p:sp>
        <p:nvSpPr>
          <p:cNvPr id="8" name="Title 1">
            <a:extLst>
              <a:ext uri="{FF2B5EF4-FFF2-40B4-BE49-F238E27FC236}">
                <a16:creationId xmlns:a16="http://schemas.microsoft.com/office/drawing/2014/main" id="{594AC350-FC3A-4F06-2071-FA81B6659A63}"/>
              </a:ext>
            </a:extLst>
          </p:cNvPr>
          <p:cNvSpPr txBox="1">
            <a:spLocks/>
          </p:cNvSpPr>
          <p:nvPr/>
        </p:nvSpPr>
        <p:spPr>
          <a:xfrm>
            <a:off x="1524000" y="228601"/>
            <a:ext cx="91440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baseline="0">
                <a:solidFill>
                  <a:schemeClr val="bg1"/>
                </a:solidFill>
                <a:latin typeface="+mj-lt"/>
                <a:ea typeface="+mj-ea"/>
                <a:cs typeface="+mj-cs"/>
              </a:defRPr>
            </a:lvl1pPr>
          </a:lstStyle>
          <a:p>
            <a:r>
              <a:rPr lang="en-US" sz="7200">
                <a:solidFill>
                  <a:prstClr val="white"/>
                </a:solidFill>
              </a:rPr>
              <a:t>Battling Bitterness</a:t>
            </a:r>
            <a:endParaRPr lang="en-US" sz="7200" dirty="0"/>
          </a:p>
        </p:txBody>
      </p:sp>
    </p:spTree>
    <p:extLst>
      <p:ext uri="{BB962C8B-B14F-4D97-AF65-F5344CB8AC3E}">
        <p14:creationId xmlns:p14="http://schemas.microsoft.com/office/powerpoint/2010/main" val="1484261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0288D973-48B6-07C3-06F3-3AF6B94723F6}"/>
              </a:ext>
            </a:extLst>
          </p:cNvPr>
          <p:cNvSpPr/>
          <p:nvPr/>
        </p:nvSpPr>
        <p:spPr>
          <a:xfrm>
            <a:off x="0" y="0"/>
            <a:ext cx="12192000" cy="6858000"/>
          </a:xfrm>
          <a:prstGeom prst="rect">
            <a:avLst/>
          </a:prstGeom>
          <a:blipFill dpi="0" rotWithShape="1">
            <a:blip r:embed="rId2">
              <a:alphaModFix amt="32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2514600"/>
            <a:ext cx="12192000" cy="4419600"/>
          </a:xfrm>
        </p:spPr>
        <p:txBody>
          <a:bodyPr>
            <a:normAutofit/>
          </a:bodyPr>
          <a:lstStyle/>
          <a:p>
            <a:r>
              <a:rPr lang="en-US" sz="3600" u="sng" dirty="0"/>
              <a:t>How do I battle and beat bitterness?</a:t>
            </a:r>
          </a:p>
          <a:p>
            <a:r>
              <a:rPr lang="en-US" sz="3600" dirty="0"/>
              <a:t>Trust yourself to God’s sovereign goodness.</a:t>
            </a:r>
          </a:p>
          <a:p>
            <a:endParaRPr lang="en-US" sz="3600" dirty="0"/>
          </a:p>
          <a:p>
            <a:r>
              <a:rPr lang="en-US" sz="3600" dirty="0"/>
              <a:t>Romans 8:28 – “And we know that for those who love </a:t>
            </a:r>
            <a:br>
              <a:rPr lang="en-US" sz="3600" dirty="0"/>
            </a:br>
            <a:r>
              <a:rPr lang="en-US" sz="3600" dirty="0"/>
              <a:t>God all things work together for good, for those </a:t>
            </a:r>
            <a:br>
              <a:rPr lang="en-US" sz="3600" dirty="0"/>
            </a:br>
            <a:r>
              <a:rPr lang="en-US" sz="3600" dirty="0"/>
              <a:t>who are called according to his purpose.:”</a:t>
            </a:r>
          </a:p>
          <a:p>
            <a:endParaRPr lang="en-US" sz="3600" dirty="0"/>
          </a:p>
          <a:p>
            <a:endParaRPr lang="en-US" sz="3600" dirty="0"/>
          </a:p>
        </p:txBody>
      </p:sp>
      <p:sp>
        <p:nvSpPr>
          <p:cNvPr id="8" name="Title 1">
            <a:extLst>
              <a:ext uri="{FF2B5EF4-FFF2-40B4-BE49-F238E27FC236}">
                <a16:creationId xmlns:a16="http://schemas.microsoft.com/office/drawing/2014/main" id="{AC496E71-0B8F-A2BC-1068-EFE6A2F86AD3}"/>
              </a:ext>
            </a:extLst>
          </p:cNvPr>
          <p:cNvSpPr txBox="1">
            <a:spLocks/>
          </p:cNvSpPr>
          <p:nvPr/>
        </p:nvSpPr>
        <p:spPr>
          <a:xfrm>
            <a:off x="1524000" y="228601"/>
            <a:ext cx="91440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baseline="0">
                <a:solidFill>
                  <a:schemeClr val="bg1"/>
                </a:solidFill>
                <a:latin typeface="+mj-lt"/>
                <a:ea typeface="+mj-ea"/>
                <a:cs typeface="+mj-cs"/>
              </a:defRPr>
            </a:lvl1pPr>
          </a:lstStyle>
          <a:p>
            <a:r>
              <a:rPr lang="en-US" sz="7200">
                <a:solidFill>
                  <a:prstClr val="white"/>
                </a:solidFill>
              </a:rPr>
              <a:t>Battling Bitterness</a:t>
            </a:r>
            <a:endParaRPr lang="en-US" sz="7200" dirty="0"/>
          </a:p>
        </p:txBody>
      </p:sp>
    </p:spTree>
    <p:extLst>
      <p:ext uri="{BB962C8B-B14F-4D97-AF65-F5344CB8AC3E}">
        <p14:creationId xmlns:p14="http://schemas.microsoft.com/office/powerpoint/2010/main" val="27854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CE16AB3-791A-1B4B-957D-A5942BDD9521}"/>
              </a:ext>
            </a:extLst>
          </p:cNvPr>
          <p:cNvSpPr/>
          <p:nvPr/>
        </p:nvSpPr>
        <p:spPr>
          <a:xfrm>
            <a:off x="0" y="0"/>
            <a:ext cx="12192000" cy="6858000"/>
          </a:xfrm>
          <a:prstGeom prst="rect">
            <a:avLst/>
          </a:prstGeom>
          <a:blipFill dpi="0" rotWithShape="1">
            <a:blip r:embed="rId2">
              <a:alphaModFix amt="32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2514600"/>
            <a:ext cx="12192000" cy="4419600"/>
          </a:xfrm>
        </p:spPr>
        <p:txBody>
          <a:bodyPr>
            <a:normAutofit/>
          </a:bodyPr>
          <a:lstStyle/>
          <a:p>
            <a:r>
              <a:rPr lang="en-US" sz="3600" u="sng" dirty="0"/>
              <a:t>How do I battle and beat bitterness?</a:t>
            </a:r>
          </a:p>
          <a:p>
            <a:r>
              <a:rPr lang="en-US" sz="3600" dirty="0"/>
              <a:t>Trust yourself to God’s sovereign goodness.</a:t>
            </a:r>
          </a:p>
          <a:p>
            <a:endParaRPr lang="en-US" sz="3600" dirty="0"/>
          </a:p>
          <a:p>
            <a:r>
              <a:rPr lang="en-US" sz="3600" dirty="0"/>
              <a:t>Genesis 50:20 – “As for you, you meant evil against me, but God meant it for good, to bring it about that many people should be kept alive, as they are today.”</a:t>
            </a:r>
          </a:p>
          <a:p>
            <a:endParaRPr lang="en-US" sz="3600" dirty="0"/>
          </a:p>
        </p:txBody>
      </p:sp>
      <p:sp>
        <p:nvSpPr>
          <p:cNvPr id="8" name="Title 1">
            <a:extLst>
              <a:ext uri="{FF2B5EF4-FFF2-40B4-BE49-F238E27FC236}">
                <a16:creationId xmlns:a16="http://schemas.microsoft.com/office/drawing/2014/main" id="{365CBA8E-385B-D990-214C-C85269D72419}"/>
              </a:ext>
            </a:extLst>
          </p:cNvPr>
          <p:cNvSpPr txBox="1">
            <a:spLocks/>
          </p:cNvSpPr>
          <p:nvPr/>
        </p:nvSpPr>
        <p:spPr>
          <a:xfrm>
            <a:off x="1524000" y="228601"/>
            <a:ext cx="91440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baseline="0">
                <a:solidFill>
                  <a:schemeClr val="bg1"/>
                </a:solidFill>
                <a:latin typeface="+mj-lt"/>
                <a:ea typeface="+mj-ea"/>
                <a:cs typeface="+mj-cs"/>
              </a:defRPr>
            </a:lvl1pPr>
          </a:lstStyle>
          <a:p>
            <a:r>
              <a:rPr lang="en-US" sz="7200">
                <a:solidFill>
                  <a:prstClr val="white"/>
                </a:solidFill>
              </a:rPr>
              <a:t>Battling Bitterness</a:t>
            </a:r>
            <a:endParaRPr lang="en-US" sz="7200" dirty="0"/>
          </a:p>
        </p:txBody>
      </p:sp>
    </p:spTree>
    <p:extLst>
      <p:ext uri="{BB962C8B-B14F-4D97-AF65-F5344CB8AC3E}">
        <p14:creationId xmlns:p14="http://schemas.microsoft.com/office/powerpoint/2010/main" val="3090944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9E603EA-A6B2-6CAD-E0F0-9D3806B809BE}"/>
              </a:ext>
            </a:extLst>
          </p:cNvPr>
          <p:cNvSpPr/>
          <p:nvPr/>
        </p:nvSpPr>
        <p:spPr>
          <a:xfrm>
            <a:off x="0" y="0"/>
            <a:ext cx="12192000" cy="6858000"/>
          </a:xfrm>
          <a:prstGeom prst="rect">
            <a:avLst/>
          </a:prstGeom>
          <a:blipFill dpi="0" rotWithShape="1">
            <a:blip r:embed="rId2">
              <a:alphaModFix amt="32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2514600"/>
            <a:ext cx="12192000" cy="4419600"/>
          </a:xfrm>
        </p:spPr>
        <p:txBody>
          <a:bodyPr>
            <a:normAutofit/>
          </a:bodyPr>
          <a:lstStyle/>
          <a:p>
            <a:r>
              <a:rPr lang="en-US" sz="3600" u="sng" dirty="0"/>
              <a:t>How do I battle and beat bitterness?</a:t>
            </a:r>
          </a:p>
          <a:p>
            <a:r>
              <a:rPr lang="en-US" sz="3600" dirty="0"/>
              <a:t>Trust yourself to God’s sovereign justice.</a:t>
            </a:r>
          </a:p>
          <a:p>
            <a:endParaRPr lang="en-US" sz="3600" dirty="0"/>
          </a:p>
          <a:p>
            <a:r>
              <a:rPr lang="en-US" sz="3600" dirty="0"/>
              <a:t>Romans 12:19 – “Beloved, never avenge yourselves, but leave it to the wrath of God, for it is written, “Vengeance is mine, I will repay, says the Lord.”</a:t>
            </a:r>
          </a:p>
        </p:txBody>
      </p:sp>
      <p:sp>
        <p:nvSpPr>
          <p:cNvPr id="8" name="Title 1">
            <a:extLst>
              <a:ext uri="{FF2B5EF4-FFF2-40B4-BE49-F238E27FC236}">
                <a16:creationId xmlns:a16="http://schemas.microsoft.com/office/drawing/2014/main" id="{DF3DD84B-AE07-28A9-20CA-1FB24380C27B}"/>
              </a:ext>
            </a:extLst>
          </p:cNvPr>
          <p:cNvSpPr txBox="1">
            <a:spLocks/>
          </p:cNvSpPr>
          <p:nvPr/>
        </p:nvSpPr>
        <p:spPr>
          <a:xfrm>
            <a:off x="1524000" y="228601"/>
            <a:ext cx="91440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baseline="0">
                <a:solidFill>
                  <a:schemeClr val="bg1"/>
                </a:solidFill>
                <a:latin typeface="+mj-lt"/>
                <a:ea typeface="+mj-ea"/>
                <a:cs typeface="+mj-cs"/>
              </a:defRPr>
            </a:lvl1pPr>
          </a:lstStyle>
          <a:p>
            <a:r>
              <a:rPr lang="en-US" sz="7200">
                <a:solidFill>
                  <a:prstClr val="white"/>
                </a:solidFill>
              </a:rPr>
              <a:t>Battling Bitterness</a:t>
            </a:r>
            <a:endParaRPr lang="en-US" sz="7200" dirty="0"/>
          </a:p>
        </p:txBody>
      </p:sp>
    </p:spTree>
    <p:extLst>
      <p:ext uri="{BB962C8B-B14F-4D97-AF65-F5344CB8AC3E}">
        <p14:creationId xmlns:p14="http://schemas.microsoft.com/office/powerpoint/2010/main" val="2275597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BB89C85-3EF9-F520-F1FA-040265009DA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54C6405-F377-FF91-0AB9-45DADBD40BAF}"/>
              </a:ext>
            </a:extLst>
          </p:cNvPr>
          <p:cNvSpPr/>
          <p:nvPr/>
        </p:nvSpPr>
        <p:spPr>
          <a:xfrm>
            <a:off x="0" y="0"/>
            <a:ext cx="12192000" cy="6858000"/>
          </a:xfrm>
          <a:prstGeom prst="rect">
            <a:avLst/>
          </a:prstGeom>
          <a:blipFill dpi="0" rotWithShape="1">
            <a:blip r:embed="rId2">
              <a:alphaModFix amt="32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7D3008C-8879-F59C-FCDD-5851FF775641}"/>
              </a:ext>
            </a:extLst>
          </p:cNvPr>
          <p:cNvSpPr>
            <a:spLocks noGrp="1"/>
          </p:cNvSpPr>
          <p:nvPr>
            <p:ph type="ctrTitle"/>
          </p:nvPr>
        </p:nvSpPr>
        <p:spPr>
          <a:xfrm>
            <a:off x="1524000" y="228601"/>
            <a:ext cx="9144000" cy="1470025"/>
          </a:xfrm>
        </p:spPr>
        <p:txBody>
          <a:bodyPr>
            <a:normAutofit/>
          </a:bodyPr>
          <a:lstStyle/>
          <a:p>
            <a:r>
              <a:rPr lang="en-US" sz="7200" dirty="0">
                <a:solidFill>
                  <a:prstClr val="white"/>
                </a:solidFill>
              </a:rPr>
              <a:t>Battling Bitterness</a:t>
            </a:r>
            <a:endParaRPr lang="en-US" sz="7200" dirty="0"/>
          </a:p>
        </p:txBody>
      </p:sp>
    </p:spTree>
    <p:extLst>
      <p:ext uri="{BB962C8B-B14F-4D97-AF65-F5344CB8AC3E}">
        <p14:creationId xmlns:p14="http://schemas.microsoft.com/office/powerpoint/2010/main" val="3007484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B76052A5-C68A-426D-4270-6582473DC855}"/>
              </a:ext>
            </a:extLst>
          </p:cNvPr>
          <p:cNvSpPr/>
          <p:nvPr/>
        </p:nvSpPr>
        <p:spPr>
          <a:xfrm>
            <a:off x="0" y="0"/>
            <a:ext cx="12192000" cy="6858000"/>
          </a:xfrm>
          <a:prstGeom prst="rect">
            <a:avLst/>
          </a:prstGeom>
          <a:blipFill dpi="0" rotWithShape="1">
            <a:blip r:embed="rId2">
              <a:alphaModFix amt="32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2514600"/>
            <a:ext cx="12192000" cy="4419600"/>
          </a:xfrm>
        </p:spPr>
        <p:txBody>
          <a:bodyPr>
            <a:normAutofit/>
          </a:bodyPr>
          <a:lstStyle/>
          <a:p>
            <a:r>
              <a:rPr lang="en-US" sz="3600" u="sng" dirty="0"/>
              <a:t>How do I battle and beat bitterness?</a:t>
            </a:r>
          </a:p>
          <a:p>
            <a:r>
              <a:rPr lang="en-US" sz="3600" dirty="0"/>
              <a:t>Trust yourself to God’s sovereign justice.</a:t>
            </a:r>
          </a:p>
          <a:p>
            <a:endParaRPr lang="en-US" sz="3600" dirty="0"/>
          </a:p>
          <a:p>
            <a:r>
              <a:rPr lang="en-US" sz="3600" dirty="0"/>
              <a:t>Romans 12:14 – “Bless those who persecute </a:t>
            </a:r>
            <a:br>
              <a:rPr lang="en-US" sz="3600" dirty="0"/>
            </a:br>
            <a:r>
              <a:rPr lang="en-US" sz="3600" dirty="0"/>
              <a:t>you; bless and do not curse them.”</a:t>
            </a:r>
          </a:p>
        </p:txBody>
      </p:sp>
      <p:sp>
        <p:nvSpPr>
          <p:cNvPr id="9" name="Title 1">
            <a:extLst>
              <a:ext uri="{FF2B5EF4-FFF2-40B4-BE49-F238E27FC236}">
                <a16:creationId xmlns:a16="http://schemas.microsoft.com/office/drawing/2014/main" id="{6FFF84B4-9FD8-CF19-8DA5-8F30B8B9CC77}"/>
              </a:ext>
            </a:extLst>
          </p:cNvPr>
          <p:cNvSpPr txBox="1">
            <a:spLocks/>
          </p:cNvSpPr>
          <p:nvPr/>
        </p:nvSpPr>
        <p:spPr>
          <a:xfrm>
            <a:off x="1524000" y="228601"/>
            <a:ext cx="91440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baseline="0">
                <a:solidFill>
                  <a:schemeClr val="bg1"/>
                </a:solidFill>
                <a:latin typeface="+mj-lt"/>
                <a:ea typeface="+mj-ea"/>
                <a:cs typeface="+mj-cs"/>
              </a:defRPr>
            </a:lvl1pPr>
          </a:lstStyle>
          <a:p>
            <a:r>
              <a:rPr lang="en-US" sz="7200">
                <a:solidFill>
                  <a:prstClr val="white"/>
                </a:solidFill>
              </a:rPr>
              <a:t>Battling Bitterness</a:t>
            </a:r>
            <a:endParaRPr lang="en-US" sz="7200" dirty="0"/>
          </a:p>
        </p:txBody>
      </p:sp>
    </p:spTree>
    <p:extLst>
      <p:ext uri="{BB962C8B-B14F-4D97-AF65-F5344CB8AC3E}">
        <p14:creationId xmlns:p14="http://schemas.microsoft.com/office/powerpoint/2010/main" val="3708178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783ADF1-B3A6-D349-733E-14342084D0B0}"/>
              </a:ext>
            </a:extLst>
          </p:cNvPr>
          <p:cNvSpPr/>
          <p:nvPr/>
        </p:nvSpPr>
        <p:spPr>
          <a:xfrm>
            <a:off x="0" y="0"/>
            <a:ext cx="12192000" cy="6858000"/>
          </a:xfrm>
          <a:prstGeom prst="rect">
            <a:avLst/>
          </a:prstGeom>
          <a:blipFill dpi="0" rotWithShape="1">
            <a:blip r:embed="rId2">
              <a:alphaModFix amt="32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2514600"/>
            <a:ext cx="12192000" cy="4419600"/>
          </a:xfrm>
        </p:spPr>
        <p:txBody>
          <a:bodyPr>
            <a:normAutofit/>
          </a:bodyPr>
          <a:lstStyle/>
          <a:p>
            <a:r>
              <a:rPr lang="en-US" sz="3600" u="sng" dirty="0"/>
              <a:t>How do I battle and beat bitterness?</a:t>
            </a:r>
          </a:p>
          <a:p>
            <a:r>
              <a:rPr lang="en-US" sz="3600" dirty="0"/>
              <a:t>Trust yourself to God’s sovereign justice.</a:t>
            </a:r>
          </a:p>
          <a:p>
            <a:endParaRPr lang="en-US" sz="3600" dirty="0"/>
          </a:p>
          <a:p>
            <a:r>
              <a:rPr lang="en-US" sz="3600" dirty="0"/>
              <a:t> Romans 12:20 – “To the contrary, “if </a:t>
            </a:r>
            <a:br>
              <a:rPr lang="en-US" sz="3600" dirty="0"/>
            </a:br>
            <a:r>
              <a:rPr lang="en-US" sz="3600" dirty="0"/>
              <a:t>your enemy is hungry, feed him; if </a:t>
            </a:r>
            <a:br>
              <a:rPr lang="en-US" sz="3600" dirty="0"/>
            </a:br>
            <a:r>
              <a:rPr lang="en-US" sz="3600" dirty="0"/>
              <a:t>he is thirsty, give him something to drink…”</a:t>
            </a:r>
          </a:p>
        </p:txBody>
      </p:sp>
      <p:sp>
        <p:nvSpPr>
          <p:cNvPr id="8" name="Title 1">
            <a:extLst>
              <a:ext uri="{FF2B5EF4-FFF2-40B4-BE49-F238E27FC236}">
                <a16:creationId xmlns:a16="http://schemas.microsoft.com/office/drawing/2014/main" id="{066C77FE-47D3-3BBB-F40F-DC5F89528FCC}"/>
              </a:ext>
            </a:extLst>
          </p:cNvPr>
          <p:cNvSpPr txBox="1">
            <a:spLocks/>
          </p:cNvSpPr>
          <p:nvPr/>
        </p:nvSpPr>
        <p:spPr>
          <a:xfrm>
            <a:off x="1524000" y="228601"/>
            <a:ext cx="91440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baseline="0">
                <a:solidFill>
                  <a:schemeClr val="bg1"/>
                </a:solidFill>
                <a:latin typeface="+mj-lt"/>
                <a:ea typeface="+mj-ea"/>
                <a:cs typeface="+mj-cs"/>
              </a:defRPr>
            </a:lvl1pPr>
          </a:lstStyle>
          <a:p>
            <a:r>
              <a:rPr lang="en-US" sz="7200">
                <a:solidFill>
                  <a:prstClr val="white"/>
                </a:solidFill>
              </a:rPr>
              <a:t>Battling Bitterness</a:t>
            </a:r>
            <a:endParaRPr lang="en-US" sz="7200" dirty="0"/>
          </a:p>
        </p:txBody>
      </p:sp>
    </p:spTree>
    <p:extLst>
      <p:ext uri="{BB962C8B-B14F-4D97-AF65-F5344CB8AC3E}">
        <p14:creationId xmlns:p14="http://schemas.microsoft.com/office/powerpoint/2010/main" val="916703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B59644C-F5FE-FDA1-98D2-7A9435C24003}"/>
              </a:ext>
            </a:extLst>
          </p:cNvPr>
          <p:cNvSpPr/>
          <p:nvPr/>
        </p:nvSpPr>
        <p:spPr>
          <a:xfrm>
            <a:off x="0" y="0"/>
            <a:ext cx="12192000" cy="6858000"/>
          </a:xfrm>
          <a:prstGeom prst="rect">
            <a:avLst/>
          </a:prstGeom>
          <a:blipFill dpi="0" rotWithShape="1">
            <a:blip r:embed="rId2">
              <a:alphaModFix amt="32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2514600"/>
            <a:ext cx="12192000" cy="4419600"/>
          </a:xfrm>
        </p:spPr>
        <p:txBody>
          <a:bodyPr>
            <a:normAutofit/>
          </a:bodyPr>
          <a:lstStyle/>
          <a:p>
            <a:r>
              <a:rPr lang="en-US" sz="3600" u="sng" dirty="0"/>
              <a:t>How do I battle and beat bitterness?</a:t>
            </a:r>
          </a:p>
          <a:p>
            <a:r>
              <a:rPr lang="en-US" sz="3600" dirty="0"/>
              <a:t>Trust yourself to God’s sovereign justice.</a:t>
            </a:r>
          </a:p>
          <a:p>
            <a:br>
              <a:rPr lang="en-US" sz="2800" dirty="0"/>
            </a:br>
            <a:r>
              <a:rPr lang="en-US" dirty="0"/>
              <a:t>1 Peter 2:21-23- “For to this you have been called, because Christ also suffered for you, leaving you an example... When he was reviled, he did not revile in return; when he suffered, he did not threaten, but continued entrusting himself to him who judges justly.”</a:t>
            </a:r>
          </a:p>
        </p:txBody>
      </p:sp>
      <p:sp>
        <p:nvSpPr>
          <p:cNvPr id="8" name="Title 1">
            <a:extLst>
              <a:ext uri="{FF2B5EF4-FFF2-40B4-BE49-F238E27FC236}">
                <a16:creationId xmlns:a16="http://schemas.microsoft.com/office/drawing/2014/main" id="{C185A3BA-0C6D-F6A2-05B7-959CD42CF5BB}"/>
              </a:ext>
            </a:extLst>
          </p:cNvPr>
          <p:cNvSpPr txBox="1">
            <a:spLocks/>
          </p:cNvSpPr>
          <p:nvPr/>
        </p:nvSpPr>
        <p:spPr>
          <a:xfrm>
            <a:off x="1524000" y="228601"/>
            <a:ext cx="91440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baseline="0">
                <a:solidFill>
                  <a:schemeClr val="bg1"/>
                </a:solidFill>
                <a:latin typeface="+mj-lt"/>
                <a:ea typeface="+mj-ea"/>
                <a:cs typeface="+mj-cs"/>
              </a:defRPr>
            </a:lvl1pPr>
          </a:lstStyle>
          <a:p>
            <a:r>
              <a:rPr lang="en-US" sz="7200">
                <a:solidFill>
                  <a:prstClr val="white"/>
                </a:solidFill>
              </a:rPr>
              <a:t>Battling Bitterness</a:t>
            </a:r>
            <a:endParaRPr lang="en-US" sz="7200" dirty="0"/>
          </a:p>
        </p:txBody>
      </p:sp>
    </p:spTree>
    <p:extLst>
      <p:ext uri="{BB962C8B-B14F-4D97-AF65-F5344CB8AC3E}">
        <p14:creationId xmlns:p14="http://schemas.microsoft.com/office/powerpoint/2010/main" val="3130115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B2709C3D-47F1-2CDE-BEAE-80F54C69A346}"/>
              </a:ext>
            </a:extLst>
          </p:cNvPr>
          <p:cNvSpPr/>
          <p:nvPr/>
        </p:nvSpPr>
        <p:spPr>
          <a:xfrm>
            <a:off x="0" y="0"/>
            <a:ext cx="12192000" cy="6858000"/>
          </a:xfrm>
          <a:prstGeom prst="rect">
            <a:avLst/>
          </a:prstGeom>
          <a:blipFill dpi="0" rotWithShape="1">
            <a:blip r:embed="rId2">
              <a:alphaModFix amt="32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762000"/>
            <a:ext cx="12192000" cy="6096000"/>
          </a:xfrm>
        </p:spPr>
        <p:txBody>
          <a:bodyPr>
            <a:normAutofit/>
          </a:bodyPr>
          <a:lstStyle/>
          <a:p>
            <a:r>
              <a:rPr lang="en-US" sz="4000" u="sng" dirty="0"/>
              <a:t>How do I battle and beat bitterness?</a:t>
            </a:r>
          </a:p>
          <a:p>
            <a:endParaRPr lang="en-US" sz="4000" u="sng" dirty="0"/>
          </a:p>
          <a:p>
            <a:pPr marL="457200" indent="-457200">
              <a:buFont typeface="Arial" panose="020B0604020202020204" pitchFamily="34" charset="0"/>
              <a:buChar char="•"/>
            </a:pPr>
            <a:r>
              <a:rPr lang="en-US" sz="4000" dirty="0"/>
              <a:t>Starve bitterness out.</a:t>
            </a:r>
          </a:p>
          <a:p>
            <a:pPr marL="457200" indent="-457200">
              <a:buFont typeface="Arial" panose="020B0604020202020204" pitchFamily="34" charset="0"/>
              <a:buChar char="•"/>
            </a:pPr>
            <a:r>
              <a:rPr lang="en-US" sz="4000" dirty="0"/>
              <a:t>Cherish your own forgiveness.</a:t>
            </a:r>
          </a:p>
          <a:p>
            <a:pPr marL="457200" indent="-457200">
              <a:buFont typeface="Arial" panose="020B0604020202020204" pitchFamily="34" charset="0"/>
              <a:buChar char="•"/>
            </a:pPr>
            <a:r>
              <a:rPr lang="en-US" sz="4000" dirty="0"/>
              <a:t>Forgive your offender.</a:t>
            </a:r>
          </a:p>
          <a:p>
            <a:pPr marL="457200" indent="-457200">
              <a:buFont typeface="Arial" panose="020B0604020202020204" pitchFamily="34" charset="0"/>
              <a:buChar char="•"/>
            </a:pPr>
            <a:r>
              <a:rPr lang="en-US" sz="4000" dirty="0"/>
              <a:t>Pray for yourself and for the one who has sinned against you.</a:t>
            </a:r>
          </a:p>
          <a:p>
            <a:pPr marL="457200" indent="-457200">
              <a:buFont typeface="Arial" panose="020B0604020202020204" pitchFamily="34" charset="0"/>
              <a:buChar char="•"/>
            </a:pPr>
            <a:r>
              <a:rPr lang="en-US" sz="4000" dirty="0"/>
              <a:t>Trust in the sovereignty of God.</a:t>
            </a:r>
          </a:p>
        </p:txBody>
      </p:sp>
    </p:spTree>
    <p:extLst>
      <p:ext uri="{BB962C8B-B14F-4D97-AF65-F5344CB8AC3E}">
        <p14:creationId xmlns:p14="http://schemas.microsoft.com/office/powerpoint/2010/main" val="491451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100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barn(inVertical)">
                                      <p:cBhvr>
                                        <p:cTn id="10" dur="1000"/>
                                        <p:tgtEl>
                                          <p:spTgt spid="3">
                                            <p:txEl>
                                              <p:pRg st="2" end="2"/>
                                            </p:txEl>
                                          </p:spTgt>
                                        </p:tgtEl>
                                      </p:cBhvr>
                                    </p:animEffect>
                                  </p:childTnLst>
                                </p:cTn>
                              </p:par>
                              <p:par>
                                <p:cTn id="11" presetID="16" presetClass="entr" presetSubtype="21" fill="hold" nodeType="withEffect">
                                  <p:stCondLst>
                                    <p:cond delay="250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barn(inVertical)">
                                      <p:cBhvr>
                                        <p:cTn id="13" dur="1000"/>
                                        <p:tgtEl>
                                          <p:spTgt spid="3">
                                            <p:txEl>
                                              <p:pRg st="3" end="3"/>
                                            </p:txEl>
                                          </p:spTgt>
                                        </p:tgtEl>
                                      </p:cBhvr>
                                    </p:animEffect>
                                  </p:childTnLst>
                                </p:cTn>
                              </p:par>
                              <p:par>
                                <p:cTn id="14" presetID="16" presetClass="entr" presetSubtype="21" fill="hold" nodeType="withEffect">
                                  <p:stCondLst>
                                    <p:cond delay="400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barn(inVertical)">
                                      <p:cBhvr>
                                        <p:cTn id="16" dur="1000"/>
                                        <p:tgtEl>
                                          <p:spTgt spid="3">
                                            <p:txEl>
                                              <p:pRg st="4" end="4"/>
                                            </p:txEl>
                                          </p:spTgt>
                                        </p:tgtEl>
                                      </p:cBhvr>
                                    </p:animEffect>
                                  </p:childTnLst>
                                </p:cTn>
                              </p:par>
                              <p:par>
                                <p:cTn id="17" presetID="16" presetClass="entr" presetSubtype="21" fill="hold" nodeType="withEffect">
                                  <p:stCondLst>
                                    <p:cond delay="550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barn(inVertical)">
                                      <p:cBhvr>
                                        <p:cTn id="19" dur="1000"/>
                                        <p:tgtEl>
                                          <p:spTgt spid="3">
                                            <p:txEl>
                                              <p:pRg st="5" end="5"/>
                                            </p:txEl>
                                          </p:spTgt>
                                        </p:tgtEl>
                                      </p:cBhvr>
                                    </p:animEffect>
                                  </p:childTnLst>
                                </p:cTn>
                              </p:par>
                              <p:par>
                                <p:cTn id="20" presetID="16" presetClass="entr" presetSubtype="21" fill="hold" nodeType="withEffect">
                                  <p:stCondLst>
                                    <p:cond delay="700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arn(inVertical)">
                                      <p:cBhvr>
                                        <p:cTn id="22"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B9F54A38-FC6B-A1DD-16A2-5A14D2287EFD}"/>
              </a:ext>
            </a:extLst>
          </p:cNvPr>
          <p:cNvSpPr/>
          <p:nvPr/>
        </p:nvSpPr>
        <p:spPr>
          <a:xfrm>
            <a:off x="0" y="0"/>
            <a:ext cx="12192000" cy="6858000"/>
          </a:xfrm>
          <a:prstGeom prst="rect">
            <a:avLst/>
          </a:prstGeom>
          <a:blipFill dpi="0" rotWithShape="1">
            <a:blip r:embed="rId2">
              <a:alphaModFix amt="32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2514600"/>
            <a:ext cx="12192000" cy="4419600"/>
          </a:xfrm>
        </p:spPr>
        <p:txBody>
          <a:bodyPr>
            <a:normAutofit/>
          </a:bodyPr>
          <a:lstStyle/>
          <a:p>
            <a:r>
              <a:rPr lang="en-US" sz="3600" u="sng" dirty="0"/>
              <a:t>The source of bitterness:</a:t>
            </a:r>
          </a:p>
          <a:p>
            <a:endParaRPr lang="en-US" sz="3600" dirty="0"/>
          </a:p>
          <a:p>
            <a:r>
              <a:rPr lang="en-US" sz="3600" dirty="0"/>
              <a:t>Small or large wrongs.</a:t>
            </a:r>
          </a:p>
          <a:p>
            <a:r>
              <a:rPr lang="en-US" sz="3600" dirty="0"/>
              <a:t>Intentional and unintentional actions</a:t>
            </a:r>
          </a:p>
          <a:p>
            <a:r>
              <a:rPr lang="en-US" sz="3600" dirty="0"/>
              <a:t>An innocent misunderstanding</a:t>
            </a:r>
          </a:p>
        </p:txBody>
      </p:sp>
      <p:sp>
        <p:nvSpPr>
          <p:cNvPr id="16" name="Title 1">
            <a:extLst>
              <a:ext uri="{FF2B5EF4-FFF2-40B4-BE49-F238E27FC236}">
                <a16:creationId xmlns:a16="http://schemas.microsoft.com/office/drawing/2014/main" id="{AC439C83-AED4-D31F-AADC-0A31756A372D}"/>
              </a:ext>
            </a:extLst>
          </p:cNvPr>
          <p:cNvSpPr>
            <a:spLocks noGrp="1"/>
          </p:cNvSpPr>
          <p:nvPr>
            <p:ph type="ctrTitle"/>
          </p:nvPr>
        </p:nvSpPr>
        <p:spPr>
          <a:xfrm>
            <a:off x="1524000" y="228601"/>
            <a:ext cx="9144000" cy="1470025"/>
          </a:xfrm>
        </p:spPr>
        <p:txBody>
          <a:bodyPr>
            <a:normAutofit/>
          </a:bodyPr>
          <a:lstStyle/>
          <a:p>
            <a:r>
              <a:rPr lang="en-US" sz="7200" dirty="0">
                <a:solidFill>
                  <a:prstClr val="white"/>
                </a:solidFill>
              </a:rPr>
              <a:t>Battling Bitterness</a:t>
            </a:r>
            <a:endParaRPr lang="en-US" sz="7200" dirty="0"/>
          </a:p>
        </p:txBody>
      </p:sp>
    </p:spTree>
    <p:extLst>
      <p:ext uri="{BB962C8B-B14F-4D97-AF65-F5344CB8AC3E}">
        <p14:creationId xmlns:p14="http://schemas.microsoft.com/office/powerpoint/2010/main" val="4282607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arn(inVertic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arn(inVertical)">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B9F54A38-FC6B-A1DD-16A2-5A14D2287EFD}"/>
              </a:ext>
            </a:extLst>
          </p:cNvPr>
          <p:cNvSpPr/>
          <p:nvPr/>
        </p:nvSpPr>
        <p:spPr>
          <a:xfrm>
            <a:off x="0" y="0"/>
            <a:ext cx="12192000" cy="6858000"/>
          </a:xfrm>
          <a:prstGeom prst="rect">
            <a:avLst/>
          </a:prstGeom>
          <a:blipFill dpi="0" rotWithShape="1">
            <a:blip r:embed="rId2">
              <a:alphaModFix amt="32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2514600"/>
            <a:ext cx="12192000" cy="4419600"/>
          </a:xfrm>
        </p:spPr>
        <p:txBody>
          <a:bodyPr>
            <a:normAutofit/>
          </a:bodyPr>
          <a:lstStyle/>
          <a:p>
            <a:r>
              <a:rPr lang="en-US" sz="3600" u="sng" dirty="0"/>
              <a:t>The source of bitterness:</a:t>
            </a:r>
          </a:p>
          <a:p>
            <a:endParaRPr lang="en-US" sz="3600" dirty="0"/>
          </a:p>
          <a:p>
            <a:r>
              <a:rPr lang="en-US" sz="3600" dirty="0"/>
              <a:t>Matthew 5:23-24 – “So if you are offering your gift at the altar and there remember that your brother has something against you, 24 leave your gift there before the altar and go. First be reconciled to your brother, and then come and offer your gift.”</a:t>
            </a:r>
          </a:p>
        </p:txBody>
      </p:sp>
      <p:sp>
        <p:nvSpPr>
          <p:cNvPr id="16" name="Title 1">
            <a:extLst>
              <a:ext uri="{FF2B5EF4-FFF2-40B4-BE49-F238E27FC236}">
                <a16:creationId xmlns:a16="http://schemas.microsoft.com/office/drawing/2014/main" id="{AC439C83-AED4-D31F-AADC-0A31756A372D}"/>
              </a:ext>
            </a:extLst>
          </p:cNvPr>
          <p:cNvSpPr>
            <a:spLocks noGrp="1"/>
          </p:cNvSpPr>
          <p:nvPr>
            <p:ph type="ctrTitle"/>
          </p:nvPr>
        </p:nvSpPr>
        <p:spPr>
          <a:xfrm>
            <a:off x="1524000" y="228601"/>
            <a:ext cx="9144000" cy="1470025"/>
          </a:xfrm>
        </p:spPr>
        <p:txBody>
          <a:bodyPr>
            <a:normAutofit/>
          </a:bodyPr>
          <a:lstStyle/>
          <a:p>
            <a:r>
              <a:rPr lang="en-US" sz="7200" dirty="0">
                <a:solidFill>
                  <a:prstClr val="white"/>
                </a:solidFill>
              </a:rPr>
              <a:t>Battling Bitterness</a:t>
            </a:r>
            <a:endParaRPr lang="en-US" sz="7200" dirty="0"/>
          </a:p>
        </p:txBody>
      </p:sp>
    </p:spTree>
    <p:extLst>
      <p:ext uri="{BB962C8B-B14F-4D97-AF65-F5344CB8AC3E}">
        <p14:creationId xmlns:p14="http://schemas.microsoft.com/office/powerpoint/2010/main" val="1515193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arn(inVertical)">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BA33EF5-7C2B-0F58-B36E-3A127F124B6A}"/>
              </a:ext>
            </a:extLst>
          </p:cNvPr>
          <p:cNvSpPr/>
          <p:nvPr/>
        </p:nvSpPr>
        <p:spPr>
          <a:xfrm>
            <a:off x="0" y="0"/>
            <a:ext cx="12192000" cy="6858000"/>
          </a:xfrm>
          <a:prstGeom prst="rect">
            <a:avLst/>
          </a:prstGeom>
          <a:blipFill dpi="0" rotWithShape="1">
            <a:blip r:embed="rId2">
              <a:alphaModFix amt="32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2514600"/>
            <a:ext cx="12192000" cy="4419600"/>
          </a:xfrm>
        </p:spPr>
        <p:txBody>
          <a:bodyPr>
            <a:normAutofit/>
          </a:bodyPr>
          <a:lstStyle/>
          <a:p>
            <a:r>
              <a:rPr lang="en-US" sz="3600" u="sng" dirty="0"/>
              <a:t>The danger of bitterness:</a:t>
            </a:r>
          </a:p>
          <a:p>
            <a:r>
              <a:rPr lang="en-US" sz="3600" dirty="0"/>
              <a:t>Bitterness distorts your ability to see reality (Ruth 1:20, 21)</a:t>
            </a:r>
          </a:p>
          <a:p>
            <a:endParaRPr lang="en-US" sz="3600" dirty="0"/>
          </a:p>
          <a:p>
            <a:r>
              <a:rPr lang="en-US" sz="3600" dirty="0"/>
              <a:t>Bitterness can consume your life. (Genesis 4:7)</a:t>
            </a:r>
          </a:p>
          <a:p>
            <a:endParaRPr lang="en-US" sz="3600" dirty="0"/>
          </a:p>
          <a:p>
            <a:r>
              <a:rPr lang="en-US" sz="3600" dirty="0"/>
              <a:t>Bitterness hinders your forgiveness. (Matthew 6:14-15)</a:t>
            </a:r>
          </a:p>
        </p:txBody>
      </p:sp>
      <p:sp>
        <p:nvSpPr>
          <p:cNvPr id="8" name="Title 1">
            <a:extLst>
              <a:ext uri="{FF2B5EF4-FFF2-40B4-BE49-F238E27FC236}">
                <a16:creationId xmlns:a16="http://schemas.microsoft.com/office/drawing/2014/main" id="{5D3EFC3B-B832-791E-91AA-58E412B66E51}"/>
              </a:ext>
            </a:extLst>
          </p:cNvPr>
          <p:cNvSpPr txBox="1">
            <a:spLocks/>
          </p:cNvSpPr>
          <p:nvPr/>
        </p:nvSpPr>
        <p:spPr>
          <a:xfrm>
            <a:off x="1524000" y="228601"/>
            <a:ext cx="91440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baseline="0">
                <a:solidFill>
                  <a:schemeClr val="bg1"/>
                </a:solidFill>
                <a:latin typeface="+mj-lt"/>
                <a:ea typeface="+mj-ea"/>
                <a:cs typeface="+mj-cs"/>
              </a:defRPr>
            </a:lvl1pPr>
          </a:lstStyle>
          <a:p>
            <a:r>
              <a:rPr lang="en-US" sz="7200">
                <a:solidFill>
                  <a:prstClr val="white"/>
                </a:solidFill>
              </a:rPr>
              <a:t>Battling Bitterness</a:t>
            </a:r>
            <a:endParaRPr lang="en-US" sz="7200" dirty="0"/>
          </a:p>
        </p:txBody>
      </p:sp>
    </p:spTree>
    <p:extLst>
      <p:ext uri="{BB962C8B-B14F-4D97-AF65-F5344CB8AC3E}">
        <p14:creationId xmlns:p14="http://schemas.microsoft.com/office/powerpoint/2010/main" val="1319656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arn(inVertic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arn(inVertical)">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30BAB81-1809-8B27-05A3-1ABBB395795A}"/>
              </a:ext>
            </a:extLst>
          </p:cNvPr>
          <p:cNvSpPr/>
          <p:nvPr/>
        </p:nvSpPr>
        <p:spPr>
          <a:xfrm>
            <a:off x="0" y="0"/>
            <a:ext cx="12192000" cy="6858000"/>
          </a:xfrm>
          <a:prstGeom prst="rect">
            <a:avLst/>
          </a:prstGeom>
          <a:blipFill dpi="0" rotWithShape="1">
            <a:blip r:embed="rId2">
              <a:alphaModFix amt="32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2514600"/>
            <a:ext cx="12192000" cy="4419600"/>
          </a:xfrm>
        </p:spPr>
        <p:txBody>
          <a:bodyPr>
            <a:normAutofit/>
          </a:bodyPr>
          <a:lstStyle/>
          <a:p>
            <a:r>
              <a:rPr lang="en-US" sz="3600" u="sng" dirty="0"/>
              <a:t>How do I battle and beat bitterness?</a:t>
            </a:r>
          </a:p>
          <a:p>
            <a:r>
              <a:rPr lang="en-US" sz="3600" dirty="0"/>
              <a:t>Starve it out</a:t>
            </a:r>
          </a:p>
          <a:p>
            <a:endParaRPr lang="en-US" sz="3600" dirty="0"/>
          </a:p>
          <a:p>
            <a:r>
              <a:rPr lang="en-US" sz="3600" dirty="0"/>
              <a:t>Proverbs 17:9 – “Whoever covers an offense seeks love, </a:t>
            </a:r>
            <a:br>
              <a:rPr lang="en-US" sz="3600" dirty="0"/>
            </a:br>
            <a:r>
              <a:rPr lang="en-US" sz="3600" dirty="0"/>
              <a:t>but he who repeats a matter separates close friends.”</a:t>
            </a:r>
          </a:p>
        </p:txBody>
      </p:sp>
      <p:sp>
        <p:nvSpPr>
          <p:cNvPr id="8" name="Title 1">
            <a:extLst>
              <a:ext uri="{FF2B5EF4-FFF2-40B4-BE49-F238E27FC236}">
                <a16:creationId xmlns:a16="http://schemas.microsoft.com/office/drawing/2014/main" id="{3089991C-3DD9-43A3-528A-65761630414E}"/>
              </a:ext>
            </a:extLst>
          </p:cNvPr>
          <p:cNvSpPr txBox="1">
            <a:spLocks/>
          </p:cNvSpPr>
          <p:nvPr/>
        </p:nvSpPr>
        <p:spPr>
          <a:xfrm>
            <a:off x="1524000" y="228601"/>
            <a:ext cx="91440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baseline="0">
                <a:solidFill>
                  <a:schemeClr val="bg1"/>
                </a:solidFill>
                <a:latin typeface="+mj-lt"/>
                <a:ea typeface="+mj-ea"/>
                <a:cs typeface="+mj-cs"/>
              </a:defRPr>
            </a:lvl1pPr>
          </a:lstStyle>
          <a:p>
            <a:r>
              <a:rPr lang="en-US" sz="7200">
                <a:solidFill>
                  <a:prstClr val="white"/>
                </a:solidFill>
              </a:rPr>
              <a:t>Battling Bitterness</a:t>
            </a:r>
            <a:endParaRPr lang="en-US" sz="7200" dirty="0"/>
          </a:p>
        </p:txBody>
      </p:sp>
    </p:spTree>
    <p:extLst>
      <p:ext uri="{BB962C8B-B14F-4D97-AF65-F5344CB8AC3E}">
        <p14:creationId xmlns:p14="http://schemas.microsoft.com/office/powerpoint/2010/main" val="534301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charRg st="52" end="162"/>
                                            </p:txEl>
                                          </p:spTgt>
                                        </p:tgtEl>
                                        <p:attrNameLst>
                                          <p:attrName>style.visibility</p:attrName>
                                        </p:attrNameLst>
                                      </p:cBhvr>
                                      <p:to>
                                        <p:strVal val="visible"/>
                                      </p:to>
                                    </p:set>
                                    <p:animEffect transition="in" filter="fade">
                                      <p:cBhvr>
                                        <p:cTn id="17" dur="500"/>
                                        <p:tgtEl>
                                          <p:spTgt spid="3">
                                            <p:txEl>
                                              <p:charRg st="52" end="16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E48306E-A5D6-E476-1003-9BA144B228F7}"/>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E094B043-6983-C76A-FAB3-9E277ED0800C}"/>
              </a:ext>
            </a:extLst>
          </p:cNvPr>
          <p:cNvSpPr/>
          <p:nvPr/>
        </p:nvSpPr>
        <p:spPr>
          <a:xfrm>
            <a:off x="0" y="0"/>
            <a:ext cx="12192000" cy="6858000"/>
          </a:xfrm>
          <a:prstGeom prst="rect">
            <a:avLst/>
          </a:prstGeom>
          <a:blipFill dpi="0" rotWithShape="1">
            <a:blip r:embed="rId2">
              <a:alphaModFix amt="32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0D662572-3EE8-9C45-5FFB-4D5D411E73EF}"/>
              </a:ext>
            </a:extLst>
          </p:cNvPr>
          <p:cNvSpPr>
            <a:spLocks noGrp="1"/>
          </p:cNvSpPr>
          <p:nvPr>
            <p:ph type="subTitle" idx="1"/>
          </p:nvPr>
        </p:nvSpPr>
        <p:spPr>
          <a:xfrm>
            <a:off x="0" y="2514600"/>
            <a:ext cx="12192000" cy="4343400"/>
          </a:xfrm>
        </p:spPr>
        <p:txBody>
          <a:bodyPr>
            <a:normAutofit/>
          </a:bodyPr>
          <a:lstStyle/>
          <a:p>
            <a:r>
              <a:rPr lang="en-US" sz="3600" u="sng" dirty="0"/>
              <a:t>How do I battle and beat bitterness?</a:t>
            </a:r>
          </a:p>
          <a:p>
            <a:r>
              <a:rPr lang="en-US" sz="3600" dirty="0"/>
              <a:t>Starve it out</a:t>
            </a:r>
          </a:p>
          <a:p>
            <a:endParaRPr lang="en-US" sz="3600" dirty="0"/>
          </a:p>
          <a:p>
            <a:r>
              <a:rPr lang="en-US" sz="3600" dirty="0"/>
              <a:t>Repeating the matter to ourselves.</a:t>
            </a:r>
          </a:p>
          <a:p>
            <a:r>
              <a:rPr lang="en-US" sz="3600" dirty="0"/>
              <a:t>Repeating the matter to our offender.</a:t>
            </a:r>
          </a:p>
          <a:p>
            <a:r>
              <a:rPr lang="en-US" sz="3600" dirty="0"/>
              <a:t>Repeating the matter to someone else.</a:t>
            </a:r>
          </a:p>
        </p:txBody>
      </p:sp>
      <p:sp>
        <p:nvSpPr>
          <p:cNvPr id="8" name="Title 1">
            <a:extLst>
              <a:ext uri="{FF2B5EF4-FFF2-40B4-BE49-F238E27FC236}">
                <a16:creationId xmlns:a16="http://schemas.microsoft.com/office/drawing/2014/main" id="{739CB07C-57E6-4A1D-C95C-BD9E433A2F54}"/>
              </a:ext>
            </a:extLst>
          </p:cNvPr>
          <p:cNvSpPr txBox="1">
            <a:spLocks/>
          </p:cNvSpPr>
          <p:nvPr/>
        </p:nvSpPr>
        <p:spPr>
          <a:xfrm>
            <a:off x="1524000" y="228601"/>
            <a:ext cx="91440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baseline="0">
                <a:solidFill>
                  <a:schemeClr val="bg1"/>
                </a:solidFill>
                <a:latin typeface="+mj-lt"/>
                <a:ea typeface="+mj-ea"/>
                <a:cs typeface="+mj-cs"/>
              </a:defRPr>
            </a:lvl1pPr>
          </a:lstStyle>
          <a:p>
            <a:r>
              <a:rPr lang="en-US" sz="7200">
                <a:solidFill>
                  <a:prstClr val="white"/>
                </a:solidFill>
              </a:rPr>
              <a:t>Battling Bitterness</a:t>
            </a:r>
            <a:endParaRPr lang="en-US" sz="7200" dirty="0"/>
          </a:p>
        </p:txBody>
      </p:sp>
    </p:spTree>
    <p:extLst>
      <p:ext uri="{BB962C8B-B14F-4D97-AF65-F5344CB8AC3E}">
        <p14:creationId xmlns:p14="http://schemas.microsoft.com/office/powerpoint/2010/main" val="2361006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arn(inVertical)">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barn(inVertical)">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barn(inVertical)">
                                      <p:cBhvr>
                                        <p:cTn id="1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0A05074-1BAA-8D19-A0F2-243698F7B6A7}"/>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8F5A6F65-F960-3C7F-A720-29FD41CE3768}"/>
              </a:ext>
            </a:extLst>
          </p:cNvPr>
          <p:cNvSpPr/>
          <p:nvPr/>
        </p:nvSpPr>
        <p:spPr>
          <a:xfrm>
            <a:off x="0" y="0"/>
            <a:ext cx="12192000" cy="6858000"/>
          </a:xfrm>
          <a:prstGeom prst="rect">
            <a:avLst/>
          </a:prstGeom>
          <a:blipFill dpi="0" rotWithShape="1">
            <a:blip r:embed="rId2">
              <a:alphaModFix amt="32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7A616AF0-234F-CDF3-63F7-8E52FCD9D2E5}"/>
              </a:ext>
            </a:extLst>
          </p:cNvPr>
          <p:cNvSpPr>
            <a:spLocks noGrp="1"/>
          </p:cNvSpPr>
          <p:nvPr>
            <p:ph type="subTitle" idx="1"/>
          </p:nvPr>
        </p:nvSpPr>
        <p:spPr>
          <a:xfrm>
            <a:off x="0" y="2514600"/>
            <a:ext cx="12192000" cy="4343400"/>
          </a:xfrm>
        </p:spPr>
        <p:txBody>
          <a:bodyPr>
            <a:normAutofit/>
          </a:bodyPr>
          <a:lstStyle/>
          <a:p>
            <a:r>
              <a:rPr lang="en-US" sz="3600" u="sng" dirty="0"/>
              <a:t>How do I battle and beat bitterness?</a:t>
            </a:r>
          </a:p>
          <a:p>
            <a:r>
              <a:rPr lang="en-US" sz="3600" dirty="0"/>
              <a:t>Starve it out</a:t>
            </a:r>
          </a:p>
          <a:p>
            <a:endParaRPr lang="en-US" sz="3600" dirty="0"/>
          </a:p>
          <a:p>
            <a:r>
              <a:rPr lang="en-US" sz="3600" dirty="0"/>
              <a:t>Refuse to dwell on it.</a:t>
            </a:r>
          </a:p>
          <a:p>
            <a:r>
              <a:rPr lang="en-US" sz="3600" dirty="0"/>
              <a:t>Refuse to throw it in face of your offender.</a:t>
            </a:r>
          </a:p>
          <a:p>
            <a:r>
              <a:rPr lang="en-US" sz="3600" dirty="0"/>
              <a:t>Refuse to repeat it to someone.</a:t>
            </a:r>
          </a:p>
        </p:txBody>
      </p:sp>
      <p:sp>
        <p:nvSpPr>
          <p:cNvPr id="8" name="Title 1">
            <a:extLst>
              <a:ext uri="{FF2B5EF4-FFF2-40B4-BE49-F238E27FC236}">
                <a16:creationId xmlns:a16="http://schemas.microsoft.com/office/drawing/2014/main" id="{6D798990-6EF5-6E52-1872-9EFF596E5050}"/>
              </a:ext>
            </a:extLst>
          </p:cNvPr>
          <p:cNvSpPr txBox="1">
            <a:spLocks/>
          </p:cNvSpPr>
          <p:nvPr/>
        </p:nvSpPr>
        <p:spPr>
          <a:xfrm>
            <a:off x="1524000" y="228601"/>
            <a:ext cx="91440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baseline="0">
                <a:solidFill>
                  <a:schemeClr val="bg1"/>
                </a:solidFill>
                <a:latin typeface="+mj-lt"/>
                <a:ea typeface="+mj-ea"/>
                <a:cs typeface="+mj-cs"/>
              </a:defRPr>
            </a:lvl1pPr>
          </a:lstStyle>
          <a:p>
            <a:r>
              <a:rPr lang="en-US" sz="7200">
                <a:solidFill>
                  <a:prstClr val="white"/>
                </a:solidFill>
              </a:rPr>
              <a:t>Battling Bitterness</a:t>
            </a:r>
            <a:endParaRPr lang="en-US" sz="7200" dirty="0"/>
          </a:p>
        </p:txBody>
      </p:sp>
    </p:spTree>
    <p:extLst>
      <p:ext uri="{BB962C8B-B14F-4D97-AF65-F5344CB8AC3E}">
        <p14:creationId xmlns:p14="http://schemas.microsoft.com/office/powerpoint/2010/main" val="1534119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arn(inVertical)">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barn(inVertical)">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barn(inVertical)">
                                      <p:cBhvr>
                                        <p:cTn id="1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69A8FFF-A678-7FD4-45CB-9A6C43EAB1BA}"/>
              </a:ext>
            </a:extLst>
          </p:cNvPr>
          <p:cNvSpPr/>
          <p:nvPr/>
        </p:nvSpPr>
        <p:spPr>
          <a:xfrm>
            <a:off x="0" y="-14748"/>
            <a:ext cx="12192000" cy="6858000"/>
          </a:xfrm>
          <a:prstGeom prst="rect">
            <a:avLst/>
          </a:prstGeom>
          <a:blipFill dpi="0" rotWithShape="1">
            <a:blip r:embed="rId2">
              <a:alphaModFix amt="32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2514600"/>
            <a:ext cx="12192000" cy="4419600"/>
          </a:xfrm>
        </p:spPr>
        <p:txBody>
          <a:bodyPr>
            <a:normAutofit/>
          </a:bodyPr>
          <a:lstStyle/>
          <a:p>
            <a:r>
              <a:rPr lang="en-US" sz="3600" u="sng" dirty="0"/>
              <a:t>How do I battle and beat bitterness?</a:t>
            </a:r>
          </a:p>
          <a:p>
            <a:r>
              <a:rPr lang="en-US" sz="3600" dirty="0"/>
              <a:t>Cherish your own forgiveness.</a:t>
            </a:r>
          </a:p>
          <a:p>
            <a:endParaRPr lang="en-US" sz="3600" dirty="0"/>
          </a:p>
          <a:p>
            <a:r>
              <a:rPr lang="en-US" sz="3600" dirty="0"/>
              <a:t>Ephesians 4:32 – “Be kind to one another, tenderhearted, forgiving one another, </a:t>
            </a:r>
            <a:r>
              <a:rPr lang="en-US" sz="3600" u="sng" dirty="0"/>
              <a:t>as God in Christ forgave you</a:t>
            </a:r>
            <a:r>
              <a:rPr lang="en-US" sz="3600" dirty="0"/>
              <a:t>.”</a:t>
            </a:r>
          </a:p>
        </p:txBody>
      </p:sp>
      <p:sp>
        <p:nvSpPr>
          <p:cNvPr id="9" name="Title 1">
            <a:extLst>
              <a:ext uri="{FF2B5EF4-FFF2-40B4-BE49-F238E27FC236}">
                <a16:creationId xmlns:a16="http://schemas.microsoft.com/office/drawing/2014/main" id="{F9AD3CF2-39D8-0361-2AD0-0B1DE548B4DA}"/>
              </a:ext>
            </a:extLst>
          </p:cNvPr>
          <p:cNvSpPr txBox="1">
            <a:spLocks/>
          </p:cNvSpPr>
          <p:nvPr/>
        </p:nvSpPr>
        <p:spPr>
          <a:xfrm>
            <a:off x="1524000" y="228601"/>
            <a:ext cx="91440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baseline="0">
                <a:solidFill>
                  <a:schemeClr val="bg1"/>
                </a:solidFill>
                <a:latin typeface="+mj-lt"/>
                <a:ea typeface="+mj-ea"/>
                <a:cs typeface="+mj-cs"/>
              </a:defRPr>
            </a:lvl1pPr>
          </a:lstStyle>
          <a:p>
            <a:r>
              <a:rPr lang="en-US" sz="7200">
                <a:solidFill>
                  <a:prstClr val="white"/>
                </a:solidFill>
              </a:rPr>
              <a:t>Battling Bitterness</a:t>
            </a:r>
            <a:endParaRPr lang="en-US" sz="7200" dirty="0"/>
          </a:p>
        </p:txBody>
      </p:sp>
    </p:spTree>
    <p:extLst>
      <p:ext uri="{BB962C8B-B14F-4D97-AF65-F5344CB8AC3E}">
        <p14:creationId xmlns:p14="http://schemas.microsoft.com/office/powerpoint/2010/main" val="3142101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roken/Kertayasa">
      <a:majorFont>
        <a:latin typeface="Kertayasa"/>
        <a:ea typeface=""/>
        <a:cs typeface=""/>
      </a:majorFont>
      <a:minorFont>
        <a:latin typeface="Packard Antiqu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415</TotalTime>
  <Words>818</Words>
  <Application>Microsoft Office PowerPoint</Application>
  <PresentationFormat>Widescreen</PresentationFormat>
  <Paragraphs>113</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Kertayasa</vt:lpstr>
      <vt:lpstr>Packard Antique</vt:lpstr>
      <vt:lpstr>Office Theme</vt:lpstr>
      <vt:lpstr>PowerPoint Presentation</vt:lpstr>
      <vt:lpstr>Battling Bitterness</vt:lpstr>
      <vt:lpstr>Battling Bitterness</vt:lpstr>
      <vt:lpstr>Battling Bitterness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Big L</dc:creator>
  <cp:lastModifiedBy>Z. Redmon</cp:lastModifiedBy>
  <cp:revision>19</cp:revision>
  <dcterms:created xsi:type="dcterms:W3CDTF">2016-09-02T19:40:10Z</dcterms:created>
  <dcterms:modified xsi:type="dcterms:W3CDTF">2025-05-28T19:44:44Z</dcterms:modified>
</cp:coreProperties>
</file>