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3" r:id="rId5"/>
    <p:sldId id="262" r:id="rId6"/>
    <p:sldId id="264" r:id="rId7"/>
    <p:sldId id="265" r:id="rId8"/>
    <p:sldId id="266" r:id="rId9"/>
    <p:sldId id="267" r:id="rId10"/>
    <p:sldId id="268" r:id="rId11"/>
    <p:sldId id="274" r:id="rId12"/>
    <p:sldId id="273" r:id="rId13"/>
    <p:sldId id="272" r:id="rId14"/>
    <p:sldId id="271" r:id="rId15"/>
    <p:sldId id="270" r:id="rId16"/>
    <p:sldId id="258" r:id="rId17"/>
    <p:sldId id="259" r:id="rId18"/>
    <p:sldId id="275" r:id="rId19"/>
    <p:sldId id="276" r:id="rId20"/>
    <p:sldId id="277" r:id="rId21"/>
    <p:sldId id="278" r:id="rId22"/>
    <p:sldId id="279" r:id="rId23"/>
    <p:sldId id="280" r:id="rId24"/>
    <p:sldId id="281" r:id="rId25"/>
    <p:sldId id="282" r:id="rId26"/>
    <p:sldId id="302" r:id="rId27"/>
    <p:sldId id="283" r:id="rId28"/>
    <p:sldId id="303" r:id="rId29"/>
    <p:sldId id="284" r:id="rId30"/>
    <p:sldId id="285" r:id="rId31"/>
    <p:sldId id="286" r:id="rId32"/>
    <p:sldId id="287" r:id="rId33"/>
    <p:sldId id="288" r:id="rId34"/>
    <p:sldId id="289" r:id="rId35"/>
    <p:sldId id="290" r:id="rId36"/>
    <p:sldId id="291" r:id="rId37"/>
    <p:sldId id="292" r:id="rId38"/>
    <p:sldId id="294" r:id="rId39"/>
    <p:sldId id="301" r:id="rId40"/>
    <p:sldId id="295" r:id="rId41"/>
    <p:sldId id="296" r:id="rId42"/>
    <p:sldId id="297" r:id="rId43"/>
    <p:sldId id="298" r:id="rId44"/>
    <p:sldId id="299" r:id="rId45"/>
    <p:sldId id="300" r:id="rId46"/>
    <p:sldId id="257"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516" y="30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aseline="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B9B1AEB-E7E5-4B77-894B-390275849BC3}"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9B1AEB-E7E5-4B77-894B-390275849BC3}"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9B1AEB-E7E5-4B77-894B-390275849BC3}"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9B1AEB-E7E5-4B77-894B-390275849BC3}" type="datetimeFigureOut">
              <a:rPr lang="en-US" smtClean="0"/>
              <a:pPr/>
              <a:t>7/27/2025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9B1AEB-E7E5-4B77-894B-390275849BC3}" type="datetimeFigureOut">
              <a:rPr lang="en-US" smtClean="0"/>
              <a:pPr/>
              <a:t>7/27/2025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9B1AEB-E7E5-4B77-894B-390275849BC3}" type="datetimeFigureOut">
              <a:rPr lang="en-US" smtClean="0"/>
              <a:pPr/>
              <a:t>7/27/2025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B1AEB-E7E5-4B77-894B-390275849BC3}" type="datetimeFigureOut">
              <a:rPr lang="en-US" smtClean="0"/>
              <a:pPr/>
              <a:t>7/27/2025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B1158-7A8D-4363-8999-0FEB1EFEA0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EC8D842-5F5F-59B7-5B8E-43158B46A1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5854E15-478F-C734-A17A-0B6E5F7D87E6}"/>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383F9207-C17F-7DE7-292E-403ED4863BEF}"/>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AEB3AF2B-0768-EA02-4A81-9D2095703785}"/>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160AFF00-A7CB-CECB-9931-896992723C7F}"/>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41931237-1EA5-4BBF-62A6-4623FD45EC9F}"/>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14" name="Subtitle 2">
            <a:extLst>
              <a:ext uri="{FF2B5EF4-FFF2-40B4-BE49-F238E27FC236}">
                <a16:creationId xmlns:a16="http://schemas.microsoft.com/office/drawing/2014/main" id="{A0DC8490-0DB7-1F45-2ACF-2869A7A1A8AE}"/>
              </a:ext>
            </a:extLst>
          </p:cNvPr>
          <p:cNvSpPr txBox="1">
            <a:spLocks/>
          </p:cNvSpPr>
          <p:nvPr/>
        </p:nvSpPr>
        <p:spPr>
          <a:xfrm>
            <a:off x="38100" y="19665"/>
            <a:ext cx="12153900" cy="19615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Scripture is understood through authoritative tradition. Confessions and creeds equally or in some cases are more authoritative than scripture itself.</a:t>
            </a:r>
            <a:endParaRPr lang="en-US" sz="4000" dirty="0"/>
          </a:p>
        </p:txBody>
      </p:sp>
      <p:sp>
        <p:nvSpPr>
          <p:cNvPr id="2" name="Subtitle 2">
            <a:extLst>
              <a:ext uri="{FF2B5EF4-FFF2-40B4-BE49-F238E27FC236}">
                <a16:creationId xmlns:a16="http://schemas.microsoft.com/office/drawing/2014/main" id="{39AB37CB-F182-1CB0-7631-B66E003A399F}"/>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cxnSp>
        <p:nvCxnSpPr>
          <p:cNvPr id="5" name="Straight Arrow Connector 4">
            <a:extLst>
              <a:ext uri="{FF2B5EF4-FFF2-40B4-BE49-F238E27FC236}">
                <a16:creationId xmlns:a16="http://schemas.microsoft.com/office/drawing/2014/main" id="{2201AB71-367D-2916-B9F0-D010C5CAF2A8}"/>
              </a:ext>
            </a:extLst>
          </p:cNvPr>
          <p:cNvCxnSpPr>
            <a:cxnSpLocks/>
          </p:cNvCxnSpPr>
          <p:nvPr/>
        </p:nvCxnSpPr>
        <p:spPr>
          <a:xfrm>
            <a:off x="2590800" y="1544894"/>
            <a:ext cx="2057400" cy="1112581"/>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BB39919-8E3B-B7B9-E2EF-912B1DEF8D7B}"/>
              </a:ext>
            </a:extLst>
          </p:cNvPr>
          <p:cNvCxnSpPr>
            <a:cxnSpLocks/>
          </p:cNvCxnSpPr>
          <p:nvPr/>
        </p:nvCxnSpPr>
        <p:spPr>
          <a:xfrm flipH="1">
            <a:off x="7620000" y="1377438"/>
            <a:ext cx="2590800" cy="1280037"/>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Subtitle 2">
            <a:extLst>
              <a:ext uri="{FF2B5EF4-FFF2-40B4-BE49-F238E27FC236}">
                <a16:creationId xmlns:a16="http://schemas.microsoft.com/office/drawing/2014/main" id="{046BE95F-B7C7-9196-C465-3A0102E3881F}"/>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78547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6C0AD3E-1DB7-636D-3FB5-831E67F44C8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56B1108-F7B2-DBBC-F735-B943C78D275E}"/>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2AFAFC72-A079-6061-F044-E3030D5C650A}"/>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8DE8997B-5FB3-F517-CDAF-7F683721E306}"/>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27327D96-BB85-07B9-5D90-5FE73EE608ED}"/>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EE7E21D5-DE64-AF57-E557-96414B778F4B}"/>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2" name="Subtitle 2">
            <a:extLst>
              <a:ext uri="{FF2B5EF4-FFF2-40B4-BE49-F238E27FC236}">
                <a16:creationId xmlns:a16="http://schemas.microsoft.com/office/drawing/2014/main" id="{9F6365BE-43B0-567B-1453-9978296FA5E4}"/>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sp>
        <p:nvSpPr>
          <p:cNvPr id="8" name="Rectangle 7">
            <a:extLst>
              <a:ext uri="{FF2B5EF4-FFF2-40B4-BE49-F238E27FC236}">
                <a16:creationId xmlns:a16="http://schemas.microsoft.com/office/drawing/2014/main" id="{15D48C89-1322-A2AC-14AF-24A592A5A4B1}"/>
              </a:ext>
            </a:extLst>
          </p:cNvPr>
          <p:cNvSpPr/>
          <p:nvPr/>
        </p:nvSpPr>
        <p:spPr>
          <a:xfrm>
            <a:off x="76201" y="4857750"/>
            <a:ext cx="1524000" cy="62865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a:extLst>
              <a:ext uri="{FF2B5EF4-FFF2-40B4-BE49-F238E27FC236}">
                <a16:creationId xmlns:a16="http://schemas.microsoft.com/office/drawing/2014/main" id="{40D3B482-27E2-791B-BE31-B01BFE7A2F01}"/>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267835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BACDF6-3E62-A124-4D2A-90259566748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58EF810-D9F3-AD46-66E3-2563092BDD15}"/>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1680CEE7-DB90-63C0-8C89-A29D80EE8662}"/>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191EEB00-DEF3-48B1-462B-374ADA5C1F68}"/>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4161A3DA-DF5B-F05D-D0B9-5408B21DA64F}"/>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F2541EBF-66E5-5F01-3A3E-DEDCF5B941DE}"/>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2" name="Subtitle 2">
            <a:extLst>
              <a:ext uri="{FF2B5EF4-FFF2-40B4-BE49-F238E27FC236}">
                <a16:creationId xmlns:a16="http://schemas.microsoft.com/office/drawing/2014/main" id="{A00D92C3-1492-904A-F35E-55511F39C557}"/>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sp>
        <p:nvSpPr>
          <p:cNvPr id="5" name="Rectangle 4">
            <a:extLst>
              <a:ext uri="{FF2B5EF4-FFF2-40B4-BE49-F238E27FC236}">
                <a16:creationId xmlns:a16="http://schemas.microsoft.com/office/drawing/2014/main" id="{5B1713D6-DA07-7000-7282-1A00C3B34893}"/>
              </a:ext>
            </a:extLst>
          </p:cNvPr>
          <p:cNvSpPr/>
          <p:nvPr/>
        </p:nvSpPr>
        <p:spPr>
          <a:xfrm>
            <a:off x="9088693" y="4809203"/>
            <a:ext cx="3048000" cy="76200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2">
            <a:extLst>
              <a:ext uri="{FF2B5EF4-FFF2-40B4-BE49-F238E27FC236}">
                <a16:creationId xmlns:a16="http://schemas.microsoft.com/office/drawing/2014/main" id="{9515C856-28C1-8F66-97A2-758E3F283AE3}"/>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135464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DCCEC7C-A913-12C6-DD1F-018905C8D7B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3E164C-1BA3-11DD-84DB-D0825A366D46}"/>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F5B26D6D-4B9E-00E4-9103-4BD6E739FE19}"/>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593D9C1D-AA06-915E-F583-C3DE6C1C518F}"/>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B90874F7-891A-AB94-27DC-1B97BC43AC53}"/>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6E36E752-5BCB-E306-CB29-D7BB2F955C57}"/>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2" name="Subtitle 2">
            <a:extLst>
              <a:ext uri="{FF2B5EF4-FFF2-40B4-BE49-F238E27FC236}">
                <a16:creationId xmlns:a16="http://schemas.microsoft.com/office/drawing/2014/main" id="{522E5F79-41EE-4A8A-6952-896AE322B5FC}"/>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sp>
        <p:nvSpPr>
          <p:cNvPr id="5" name="Rectangle 4">
            <a:extLst>
              <a:ext uri="{FF2B5EF4-FFF2-40B4-BE49-F238E27FC236}">
                <a16:creationId xmlns:a16="http://schemas.microsoft.com/office/drawing/2014/main" id="{5D6C295B-A539-AB5C-F3FD-BB2A25DED8FB}"/>
              </a:ext>
            </a:extLst>
          </p:cNvPr>
          <p:cNvSpPr/>
          <p:nvPr/>
        </p:nvSpPr>
        <p:spPr>
          <a:xfrm>
            <a:off x="2556387" y="4795684"/>
            <a:ext cx="3048000" cy="76200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2">
            <a:extLst>
              <a:ext uri="{FF2B5EF4-FFF2-40B4-BE49-F238E27FC236}">
                <a16:creationId xmlns:a16="http://schemas.microsoft.com/office/drawing/2014/main" id="{92DED5DE-57DC-B97A-A151-8ED6BB6AC20D}"/>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47456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AF8ADE-489E-9946-49F6-F4A7812D3E1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550B92C-32BE-38B8-0BF5-08CAFFF1113A}"/>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A9B94F5A-3A22-A51F-39B0-2BCEC86E7511}"/>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DD737E50-7E40-FE44-A9C3-6D28F9748426}"/>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71ABD90C-892A-5BFE-AAAA-3ADBF8DDDB7D}"/>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24BB60CC-8427-FB71-2E74-58C630B099B4}"/>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2" name="Subtitle 2">
            <a:extLst>
              <a:ext uri="{FF2B5EF4-FFF2-40B4-BE49-F238E27FC236}">
                <a16:creationId xmlns:a16="http://schemas.microsoft.com/office/drawing/2014/main" id="{729783BB-7FC1-DC0E-4C3E-0E20A08EAC71}"/>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sp>
        <p:nvSpPr>
          <p:cNvPr id="6" name="Rectangle 5">
            <a:extLst>
              <a:ext uri="{FF2B5EF4-FFF2-40B4-BE49-F238E27FC236}">
                <a16:creationId xmlns:a16="http://schemas.microsoft.com/office/drawing/2014/main" id="{FE72E97E-7456-B80B-D6F3-712A01D87A6E}"/>
              </a:ext>
            </a:extLst>
          </p:cNvPr>
          <p:cNvSpPr/>
          <p:nvPr/>
        </p:nvSpPr>
        <p:spPr>
          <a:xfrm>
            <a:off x="6172200" y="4876800"/>
            <a:ext cx="2438400" cy="64770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EE2A6068-2F57-21F5-5CA8-35CE9ABB0DA0}"/>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3877303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92E871-B0C8-2C57-0960-1D63F0B2F56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20DE3A4-5F03-C0DF-2C62-602781B3A046}"/>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5FFF3CAC-8BCE-2C76-E697-0F0002FBE3FE}"/>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3BF03F74-A36B-306E-A2B2-C27F708B8FC4}"/>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93C38133-A823-5661-BA6A-50A27E782621}"/>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4D25B6E1-869F-DE1E-212A-9EC45A31FF57}"/>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2" name="Subtitle 2">
            <a:extLst>
              <a:ext uri="{FF2B5EF4-FFF2-40B4-BE49-F238E27FC236}">
                <a16:creationId xmlns:a16="http://schemas.microsoft.com/office/drawing/2014/main" id="{C81E43C4-8C78-C201-7866-A0C98F9CD462}"/>
              </a:ext>
            </a:extLst>
          </p:cNvPr>
          <p:cNvSpPr txBox="1">
            <a:spLocks/>
          </p:cNvSpPr>
          <p:nvPr/>
        </p:nvSpPr>
        <p:spPr>
          <a:xfrm>
            <a:off x="0" y="2514600"/>
            <a:ext cx="12192000"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Traditionalist</a:t>
            </a:r>
          </a:p>
        </p:txBody>
      </p:sp>
      <p:sp>
        <p:nvSpPr>
          <p:cNvPr id="6" name="Rectangle 5">
            <a:extLst>
              <a:ext uri="{FF2B5EF4-FFF2-40B4-BE49-F238E27FC236}">
                <a16:creationId xmlns:a16="http://schemas.microsoft.com/office/drawing/2014/main" id="{C19EC9EF-983F-103D-0BC4-CDE8081126AF}"/>
              </a:ext>
            </a:extLst>
          </p:cNvPr>
          <p:cNvSpPr/>
          <p:nvPr/>
        </p:nvSpPr>
        <p:spPr>
          <a:xfrm>
            <a:off x="4572000" y="2476500"/>
            <a:ext cx="3048000" cy="76200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A951B882-2106-5068-A6FB-F5B231EB902A}"/>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3570884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5E081F-648B-472C-95AE-03261A646EED}"/>
              </a:ext>
            </a:extLst>
          </p:cNvPr>
          <p:cNvSpPr/>
          <p:nvPr/>
        </p:nvSpPr>
        <p:spPr>
          <a:xfrm>
            <a:off x="0" y="0"/>
            <a:ext cx="12192000" cy="68580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D153DE14-DE48-8D2F-D0ED-DCC53C96CCC1}"/>
              </a:ext>
            </a:extLst>
          </p:cNvPr>
          <p:cNvSpPr>
            <a:spLocks noGrp="1"/>
          </p:cNvSpPr>
          <p:nvPr>
            <p:ph type="ctrTitle"/>
          </p:nvPr>
        </p:nvSpPr>
        <p:spPr/>
        <p:txBody>
          <a:bodyPr/>
          <a:lstStyle/>
          <a:p>
            <a:endParaRPr lang="en-US" dirty="0"/>
          </a:p>
        </p:txBody>
      </p:sp>
      <p:sp>
        <p:nvSpPr>
          <p:cNvPr id="8" name="Subtitle 7">
            <a:extLst>
              <a:ext uri="{FF2B5EF4-FFF2-40B4-BE49-F238E27FC236}">
                <a16:creationId xmlns:a16="http://schemas.microsoft.com/office/drawing/2014/main" id="{C4F81C31-144B-92B4-ED5D-D03463F2A96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48796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D664C6-D69F-516D-C08B-F66871362C3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B6ADBC-CE84-A7AA-FF54-BFD8033D303B}"/>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A863B8-4DE5-670C-7E82-1A1E36FC4816}"/>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FAF9122D-FC83-7C5A-4F4D-57B7F9F3728A}"/>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inspired by God.</a:t>
            </a:r>
          </a:p>
          <a:p>
            <a:endParaRPr lang="en-US" sz="3600" u="sng" dirty="0"/>
          </a:p>
          <a:p>
            <a:r>
              <a:rPr lang="en-US" sz="3600" dirty="0"/>
              <a:t>2 Peter 1:20-21 – “…knowing this first of all, that no prophecy of Scripture comes from someone's own interpretation. For no prophecy was ever produced by the will of man, but men spoke from God as they were carried along by the Holy Spirit.”</a:t>
            </a:r>
          </a:p>
        </p:txBody>
      </p:sp>
    </p:spTree>
    <p:extLst>
      <p:ext uri="{BB962C8B-B14F-4D97-AF65-F5344CB8AC3E}">
        <p14:creationId xmlns:p14="http://schemas.microsoft.com/office/powerpoint/2010/main" val="57643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inVertical)">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02AD2FC-A6CA-D0AF-8DDF-ADEB6131BD4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4CD980-71F8-1403-F20D-55BC866E7AB0}"/>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950E2B-34B0-60E1-FF6C-86822A88ACB6}"/>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06C7B524-5905-C55A-7BE6-0510868B0762}"/>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inspired by God.</a:t>
            </a:r>
          </a:p>
          <a:p>
            <a:endParaRPr lang="en-US" sz="3600" u="sng" dirty="0"/>
          </a:p>
          <a:p>
            <a:r>
              <a:rPr lang="en-US" sz="3600" dirty="0"/>
              <a:t>Mark 12:35, 36 – “And as Jesus taught in the temple, he said, “How can the scribes say that the Christ is the son of David? David himself, in the Holy Spirit, declared, “‘The Lord said to my Lord, “Sit at my right hand, until I put your enemies under your feet.”’</a:t>
            </a:r>
          </a:p>
        </p:txBody>
      </p:sp>
    </p:spTree>
    <p:extLst>
      <p:ext uri="{BB962C8B-B14F-4D97-AF65-F5344CB8AC3E}">
        <p14:creationId xmlns:p14="http://schemas.microsoft.com/office/powerpoint/2010/main" val="218550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C6FB056-0170-7A04-4311-E9BA9519BDE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DE9072-404D-974D-A713-9206428B84C1}"/>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D8926A-D3CC-E812-7935-08624C7B73DB}"/>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D9C04A3E-CAF0-C690-3886-CC066A428532}"/>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inspired by God.</a:t>
            </a:r>
          </a:p>
          <a:p>
            <a:endParaRPr lang="en-US" sz="3600" u="sng" dirty="0"/>
          </a:p>
          <a:p>
            <a:r>
              <a:rPr lang="en-US" sz="3600" dirty="0"/>
              <a:t>Mark 12:35, 36 – “And as Jesus taught in the temple, he said, “How can the scribes say that the Christ is the son of David? </a:t>
            </a:r>
            <a:r>
              <a:rPr lang="en-US" sz="3600" u="sng" dirty="0"/>
              <a:t>David himself, in the Holy Spirit</a:t>
            </a:r>
            <a:r>
              <a:rPr lang="en-US" sz="3600" dirty="0"/>
              <a:t>, declared, “‘The Lord said to my Lord, “Sit at my right hand, until I put your enemies under your feet.”’</a:t>
            </a:r>
          </a:p>
        </p:txBody>
      </p:sp>
    </p:spTree>
    <p:extLst>
      <p:ext uri="{BB962C8B-B14F-4D97-AF65-F5344CB8AC3E}">
        <p14:creationId xmlns:p14="http://schemas.microsoft.com/office/powerpoint/2010/main" val="4053186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43641B-9768-A7C4-2626-47A8FF565EB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037901E-717B-436E-CC62-3287E6936297}"/>
              </a:ext>
            </a:extLst>
          </p:cNvPr>
          <p:cNvSpPr>
            <a:spLocks noGrp="1"/>
          </p:cNvSpPr>
          <p:nvPr>
            <p:ph type="subTitle" idx="1"/>
          </p:nvPr>
        </p:nvSpPr>
        <p:spPr>
          <a:xfrm>
            <a:off x="609600" y="2438400"/>
            <a:ext cx="11049000" cy="3505200"/>
          </a:xfrm>
        </p:spPr>
        <p:txBody>
          <a:bodyPr>
            <a:normAutofit/>
          </a:bodyPr>
          <a:lstStyle/>
          <a:p>
            <a:r>
              <a:rPr lang="en-US" sz="3600" dirty="0"/>
              <a:t>2 Timothy 3:16-17 – “All Scripture is breathed out by God and profitable for teaching, for reproof, for correction, and for training in righteousness, 17 that the man of God may be complete, equipped for every good work.”</a:t>
            </a:r>
          </a:p>
        </p:txBody>
      </p:sp>
    </p:spTree>
    <p:extLst>
      <p:ext uri="{BB962C8B-B14F-4D97-AF65-F5344CB8AC3E}">
        <p14:creationId xmlns:p14="http://schemas.microsoft.com/office/powerpoint/2010/main" val="49068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ACDCA1F-AB78-5162-68C3-F465738C7C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BF1566-818E-01F6-FFE4-7D95247F5C50}"/>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304FD3-A18A-BECB-9638-A042BEAE4D48}"/>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16398C92-E507-21F7-2DBD-639157EB1189}"/>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inspired by God.</a:t>
            </a:r>
          </a:p>
          <a:p>
            <a:endParaRPr lang="en-US" sz="3600" u="sng" dirty="0"/>
          </a:p>
          <a:p>
            <a:r>
              <a:rPr lang="en-US" sz="3600" dirty="0"/>
              <a:t>Matthew 19:4-5 – “He answered, “Have you not read that he who created them from the beginning made them male and female, 5 and said, ‘Therefore a man shall leave his father and his mother and hold fast to his wife, and the two shall become one flesh’?”</a:t>
            </a:r>
          </a:p>
        </p:txBody>
      </p:sp>
    </p:spTree>
    <p:extLst>
      <p:ext uri="{BB962C8B-B14F-4D97-AF65-F5344CB8AC3E}">
        <p14:creationId xmlns:p14="http://schemas.microsoft.com/office/powerpoint/2010/main" val="1634321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2B18B8-30BC-A7CB-28BD-B735BF2B3A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D5A9C0E-47DD-D3CE-509F-4C51ADB1B8E0}"/>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80C4E1-8065-626C-2B0F-48B34A8B34CD}"/>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CD90F3E8-6140-093C-18C9-3BB5F931F7D6}"/>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a:p>
            <a:r>
              <a:rPr lang="en-US" dirty="0"/>
              <a:t>John 10:34-36 – “Jesus answered them, “Is it not written in your Law, ‘I said, you are gods’? 35 If he called them gods to whom the word of God came—and Scripture cannot be broken— 36 do you say of him whom the Father consecrated and sent into the world, ‘You are blaspheming,’ because I said, ‘I am the Son of God’?”</a:t>
            </a:r>
          </a:p>
        </p:txBody>
      </p:sp>
    </p:spTree>
    <p:extLst>
      <p:ext uri="{BB962C8B-B14F-4D97-AF65-F5344CB8AC3E}">
        <p14:creationId xmlns:p14="http://schemas.microsoft.com/office/powerpoint/2010/main" val="2944233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82C6A91-19D6-7BAA-9E2B-7B379C9275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3E9F5C3-AC31-2C6A-D091-EDF305D4E9CE}"/>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489893-5FD1-744D-C2F5-C4F326EAA43E}"/>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B0039EAE-8ABE-53B9-7C9B-87310610C6DB}"/>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a:p>
            <a:r>
              <a:rPr lang="en-US" dirty="0"/>
              <a:t>John 10:34-36 – “Jesus answered them, “Is it not written in your Law, ‘I said, you are gods’? 35 If he called them gods to whom the word of God came—and </a:t>
            </a:r>
            <a:r>
              <a:rPr lang="en-US" u="sng" dirty="0"/>
              <a:t>Scripture cannot be broken</a:t>
            </a:r>
            <a:r>
              <a:rPr lang="en-US" dirty="0"/>
              <a:t>— 36 do you say of him whom the Father consecrated and sent into the world, ‘You are blaspheming,’ because I said, ‘I am the Son of God’?”</a:t>
            </a:r>
          </a:p>
        </p:txBody>
      </p:sp>
    </p:spTree>
    <p:extLst>
      <p:ext uri="{BB962C8B-B14F-4D97-AF65-F5344CB8AC3E}">
        <p14:creationId xmlns:p14="http://schemas.microsoft.com/office/powerpoint/2010/main" val="1741984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D0F761-5A50-9748-F890-675B5D3741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866D969-89D1-8FC8-E204-C0B6F90C2510}"/>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FBE0D6-E087-917A-C2E5-D751A56BC44A}"/>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74DFD20F-7FAD-0AE3-513D-0865B86D8091}"/>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a:p>
            <a:r>
              <a:rPr lang="en-US" sz="3600" dirty="0"/>
              <a:t>Matthew 5:17-18 – “Do not think that I have come to abolish the Law or the Prophets; I have not come to abolish them but to fulfill them. 18 For truly, I say to you, until heaven and earth pass away, not an iota, not a dot, will pass from the Law until all is accomplished.”</a:t>
            </a:r>
          </a:p>
        </p:txBody>
      </p:sp>
    </p:spTree>
    <p:extLst>
      <p:ext uri="{BB962C8B-B14F-4D97-AF65-F5344CB8AC3E}">
        <p14:creationId xmlns:p14="http://schemas.microsoft.com/office/powerpoint/2010/main" val="2782227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355914C-9D02-4D83-CD45-FD5C5B53F3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F7B8855-DBF5-21BF-1EBE-0364EAD27D63}"/>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1A8AA4-1662-2780-4A6B-50F8393504D7}"/>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8B770B57-1E06-F22A-36DA-4A8AABDB4FD9}"/>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p:txBody>
      </p:sp>
      <p:pic>
        <p:nvPicPr>
          <p:cNvPr id="6" name="Picture 5">
            <a:extLst>
              <a:ext uri="{FF2B5EF4-FFF2-40B4-BE49-F238E27FC236}">
                <a16:creationId xmlns:a16="http://schemas.microsoft.com/office/drawing/2014/main" id="{5059AF0E-6987-EDEA-909A-645B71ACC9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3429000"/>
            <a:ext cx="1066800" cy="1665246"/>
          </a:xfrm>
          <a:prstGeom prst="rect">
            <a:avLst/>
          </a:prstGeom>
        </p:spPr>
      </p:pic>
    </p:spTree>
    <p:extLst>
      <p:ext uri="{BB962C8B-B14F-4D97-AF65-F5344CB8AC3E}">
        <p14:creationId xmlns:p14="http://schemas.microsoft.com/office/powerpoint/2010/main" val="306167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960FF18-AD17-ABCF-EEAC-23F2F8BECAF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2E23BD4-AC46-5697-8707-13B1B30D2B2C}"/>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063271-0F1A-BA62-2667-C00FE6C69E04}"/>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9B8F40A7-AA6F-1A7F-E340-6A0C7DC30342}"/>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p:txBody>
      </p:sp>
      <p:pic>
        <p:nvPicPr>
          <p:cNvPr id="8" name="Picture 7">
            <a:extLst>
              <a:ext uri="{FF2B5EF4-FFF2-40B4-BE49-F238E27FC236}">
                <a16:creationId xmlns:a16="http://schemas.microsoft.com/office/drawing/2014/main" id="{5AC827AF-78BD-1AB4-0C2E-30EDBD6A9B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3429000"/>
            <a:ext cx="1716833" cy="1828800"/>
          </a:xfrm>
          <a:prstGeom prst="rect">
            <a:avLst/>
          </a:prstGeom>
        </p:spPr>
      </p:pic>
      <p:pic>
        <p:nvPicPr>
          <p:cNvPr id="7" name="Picture 6">
            <a:extLst>
              <a:ext uri="{FF2B5EF4-FFF2-40B4-BE49-F238E27FC236}">
                <a16:creationId xmlns:a16="http://schemas.microsoft.com/office/drawing/2014/main" id="{3D5A2D4E-7CCF-659D-90F2-A63F0A4CF2B9}"/>
              </a:ext>
            </a:extLst>
          </p:cNvPr>
          <p:cNvPicPr>
            <a:picLocks noChangeAspect="1"/>
          </p:cNvPicPr>
          <p:nvPr/>
        </p:nvPicPr>
        <p:blipFill>
          <a:blip r:embed="rId4">
            <a:extLst>
              <a:ext uri="{28A0092B-C50C-407E-A947-70E740481C1C}">
                <a14:useLocalDpi xmlns:a14="http://schemas.microsoft.com/office/drawing/2010/main" val="0"/>
              </a:ext>
            </a:extLst>
          </a:blip>
          <a:srcRect l="10246" r="11204"/>
          <a:stretch>
            <a:fillRect/>
          </a:stretch>
        </p:blipFill>
        <p:spPr>
          <a:xfrm>
            <a:off x="3083766" y="3429000"/>
            <a:ext cx="1716834" cy="1828800"/>
          </a:xfrm>
          <a:prstGeom prst="rect">
            <a:avLst/>
          </a:prstGeom>
        </p:spPr>
      </p:pic>
    </p:spTree>
    <p:extLst>
      <p:ext uri="{BB962C8B-B14F-4D97-AF65-F5344CB8AC3E}">
        <p14:creationId xmlns:p14="http://schemas.microsoft.com/office/powerpoint/2010/main" val="51263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58C070D-D651-B27A-D14F-62F688B698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7BCCC5-50CE-EFFD-E80C-B142168321DF}"/>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1A65D-52A4-F7B2-D4C0-9101C5154EE9}"/>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A7665A00-8C01-5CC6-33E1-B9B421929D89}"/>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inerrant and infallible.</a:t>
            </a:r>
          </a:p>
          <a:p>
            <a:endParaRPr lang="en-US" sz="3600" u="sng" dirty="0"/>
          </a:p>
          <a:p>
            <a:endParaRPr lang="en-US" sz="3600"/>
          </a:p>
          <a:p>
            <a:r>
              <a:rPr lang="en-US" sz="3600"/>
              <a:t>Matthew </a:t>
            </a:r>
            <a:r>
              <a:rPr lang="en-US" sz="3600" dirty="0"/>
              <a:t>22:23-33</a:t>
            </a:r>
          </a:p>
        </p:txBody>
      </p:sp>
    </p:spTree>
    <p:extLst>
      <p:ext uri="{BB962C8B-B14F-4D97-AF65-F5344CB8AC3E}">
        <p14:creationId xmlns:p14="http://schemas.microsoft.com/office/powerpoint/2010/main" val="172273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4915042-DED2-340B-683C-D1AA761D861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59610CD-EE7B-1DBF-FF49-39C9578ABE9D}"/>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5F860D-9E05-89A0-DC39-A26FD949D652}"/>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70FD483F-266D-CB4E-5B43-D59427F24D94}"/>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authoritative.</a:t>
            </a:r>
          </a:p>
          <a:p>
            <a:endParaRPr lang="en-US" sz="3600" u="sng" dirty="0"/>
          </a:p>
          <a:p>
            <a:endParaRPr lang="en-US" sz="3600" u="sng" dirty="0"/>
          </a:p>
          <a:p>
            <a:r>
              <a:rPr lang="en-US" sz="3600" dirty="0"/>
              <a:t>John 17:17 – “Sanctify them in </a:t>
            </a:r>
            <a:br>
              <a:rPr lang="en-US" sz="3600" dirty="0"/>
            </a:br>
            <a:r>
              <a:rPr lang="en-US" sz="3600" dirty="0"/>
              <a:t>the truth. Your Word is truth.”</a:t>
            </a:r>
          </a:p>
        </p:txBody>
      </p:sp>
    </p:spTree>
    <p:extLst>
      <p:ext uri="{BB962C8B-B14F-4D97-AF65-F5344CB8AC3E}">
        <p14:creationId xmlns:p14="http://schemas.microsoft.com/office/powerpoint/2010/main" val="188192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2E34FC9-C619-81AC-67A9-C31A22B5B3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88CE01D-6C45-E7AE-CFDA-8851CB809C03}"/>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3DE90F-9A49-8154-27FC-059C60104CD2}"/>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DAF7C371-147A-6124-F362-2AE78E72B771}"/>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authoritative.</a:t>
            </a:r>
          </a:p>
          <a:p>
            <a:endParaRPr lang="en-US" sz="3600" u="sng" dirty="0"/>
          </a:p>
          <a:p>
            <a:endParaRPr lang="en-US" sz="3600"/>
          </a:p>
          <a:p>
            <a:r>
              <a:rPr lang="en-US" sz="3600"/>
              <a:t>Matthew 4:1-11</a:t>
            </a:r>
            <a:endParaRPr lang="en-US" sz="3600" dirty="0"/>
          </a:p>
        </p:txBody>
      </p:sp>
    </p:spTree>
    <p:extLst>
      <p:ext uri="{BB962C8B-B14F-4D97-AF65-F5344CB8AC3E}">
        <p14:creationId xmlns:p14="http://schemas.microsoft.com/office/powerpoint/2010/main" val="145859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E5B0E8-7D1E-C15D-ED4F-E87DF343F2F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21CE856-379A-D2D2-36DD-B9266BABC038}"/>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58A36F-7A08-8496-92E2-2FE68B12D61F}"/>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C06B8F38-9A23-3E50-4484-42FC00454507}"/>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authoritative.</a:t>
            </a:r>
          </a:p>
          <a:p>
            <a:endParaRPr lang="en-US" sz="3600" u="sng" dirty="0"/>
          </a:p>
          <a:p>
            <a:r>
              <a:rPr lang="en-US" sz="3600" dirty="0"/>
              <a:t>John 5:30 – “I can do nothing on my own. As I hear, I judge, and my judgment is just, because I seek not my own will but the will of him who sent me.”</a:t>
            </a:r>
          </a:p>
        </p:txBody>
      </p:sp>
    </p:spTree>
    <p:extLst>
      <p:ext uri="{BB962C8B-B14F-4D97-AF65-F5344CB8AC3E}">
        <p14:creationId xmlns:p14="http://schemas.microsoft.com/office/powerpoint/2010/main" val="228264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54F72E8-5F50-6093-1F94-A5BA2BFD757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2CD5746-5D29-5548-3EEF-0C4ADC30FF0E}"/>
              </a:ext>
            </a:extLst>
          </p:cNvPr>
          <p:cNvSpPr>
            <a:spLocks noGrp="1"/>
          </p:cNvSpPr>
          <p:nvPr>
            <p:ph type="subTitle" idx="1"/>
          </p:nvPr>
        </p:nvSpPr>
        <p:spPr>
          <a:xfrm>
            <a:off x="609600" y="2438400"/>
            <a:ext cx="11049000" cy="3505200"/>
          </a:xfrm>
        </p:spPr>
        <p:txBody>
          <a:bodyPr>
            <a:normAutofit/>
          </a:bodyPr>
          <a:lstStyle/>
          <a:p>
            <a:r>
              <a:rPr lang="en-US" sz="3600" dirty="0"/>
              <a:t>2 Timothy 3:16-17 – “</a:t>
            </a:r>
            <a:r>
              <a:rPr lang="en-US" sz="3600" u="sng" dirty="0"/>
              <a:t>All Scripture</a:t>
            </a:r>
            <a:r>
              <a:rPr lang="en-US" sz="3600" dirty="0"/>
              <a:t> is breathed out by God and profitable for teaching, for reproof, for correction, and for training in righteousness, 17 that the man of God may be complete, equipped for every good work.”</a:t>
            </a:r>
          </a:p>
        </p:txBody>
      </p:sp>
    </p:spTree>
    <p:extLst>
      <p:ext uri="{BB962C8B-B14F-4D97-AF65-F5344CB8AC3E}">
        <p14:creationId xmlns:p14="http://schemas.microsoft.com/office/powerpoint/2010/main" val="2102392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AC47F27-A089-3F64-FAE8-5B83CE2111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90B212A-3125-CA02-6706-AA9FD2152347}"/>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E8613C-E204-20FA-9CBF-AF5803004604}"/>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ACC1B477-2E8D-FD83-0F63-9AB1BF8CFA5D}"/>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authoritative.</a:t>
            </a:r>
          </a:p>
          <a:p>
            <a:endParaRPr lang="en-US" sz="3600" u="sng" dirty="0"/>
          </a:p>
          <a:p>
            <a:r>
              <a:rPr lang="en-US" sz="3600" dirty="0"/>
              <a:t>John 8:28 – “So Jesus said to them, “When you have lifted up the Son of Man, then you will know that I am he, and that I do nothing on my own authority, but speak just as the Father taught me.”</a:t>
            </a:r>
          </a:p>
        </p:txBody>
      </p:sp>
    </p:spTree>
    <p:extLst>
      <p:ext uri="{BB962C8B-B14F-4D97-AF65-F5344CB8AC3E}">
        <p14:creationId xmlns:p14="http://schemas.microsoft.com/office/powerpoint/2010/main" val="41157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7A4A40E-BF19-C2C2-A43F-2469F84EB40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2680D-5AE5-799A-1CAF-90C8B64B1CA3}"/>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6B06B8-46F1-76C4-91E3-3FF39C76990D}"/>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AEC66D3F-0A71-A7A0-D242-956376C806CD}"/>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was authoritative.</a:t>
            </a:r>
          </a:p>
          <a:p>
            <a:r>
              <a:rPr lang="en-US" sz="3600" dirty="0"/>
              <a:t>Matthew 26:50-54</a:t>
            </a:r>
          </a:p>
        </p:txBody>
      </p:sp>
    </p:spTree>
    <p:extLst>
      <p:ext uri="{BB962C8B-B14F-4D97-AF65-F5344CB8AC3E}">
        <p14:creationId xmlns:p14="http://schemas.microsoft.com/office/powerpoint/2010/main" val="4040809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C51924-6E8C-51E1-DB5D-926C8C79AE1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481DA7-7F2C-61CB-D679-AFC971F67C26}"/>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FF98F1-BADD-CDCB-2829-65AD2F21DB73}"/>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39A47A1E-40A3-5CB4-1EB5-6E9E03EF23FE}"/>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as historically accurate.</a:t>
            </a:r>
          </a:p>
          <a:p>
            <a:r>
              <a:rPr lang="en-US" sz="3600" dirty="0"/>
              <a:t>Creation</a:t>
            </a:r>
          </a:p>
          <a:p>
            <a:endParaRPr lang="en-US" sz="3600" dirty="0"/>
          </a:p>
          <a:p>
            <a:r>
              <a:rPr lang="en-US" sz="3600" dirty="0"/>
              <a:t>Mark 10:6 – “But from the beginning of </a:t>
            </a:r>
            <a:br>
              <a:rPr lang="en-US" sz="3600" dirty="0"/>
            </a:br>
            <a:r>
              <a:rPr lang="en-US" sz="3600" dirty="0"/>
              <a:t>creation, ‘God made them male and female.”</a:t>
            </a:r>
          </a:p>
        </p:txBody>
      </p:sp>
    </p:spTree>
    <p:extLst>
      <p:ext uri="{BB962C8B-B14F-4D97-AF65-F5344CB8AC3E}">
        <p14:creationId xmlns:p14="http://schemas.microsoft.com/office/powerpoint/2010/main" val="248258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D85C297-6E7A-5B85-3CB8-39FD997635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DA8BF86-419B-A3E7-B179-50CC04482DCF}"/>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CB5535-7D96-F10D-9097-01786B48C52D}"/>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27A04E4A-861A-FB0B-3B46-D36DEB9A2854}"/>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as historically accurate.</a:t>
            </a:r>
          </a:p>
          <a:p>
            <a:r>
              <a:rPr lang="en-US" sz="3600" dirty="0"/>
              <a:t>The Flood</a:t>
            </a:r>
          </a:p>
          <a:p>
            <a:endParaRPr lang="en-US" sz="3600" dirty="0"/>
          </a:p>
          <a:p>
            <a:r>
              <a:rPr lang="en-US" dirty="0"/>
              <a:t>Matthew 24:38–39 – “For as in those days before the flood they were eating and drinking, marrying and giving in marriage, until the day when Noah entered the ark, 39 and they were unaware until the flood came and swept them all away, so will be the coming of the Son of Man.”</a:t>
            </a:r>
          </a:p>
        </p:txBody>
      </p:sp>
    </p:spTree>
    <p:extLst>
      <p:ext uri="{BB962C8B-B14F-4D97-AF65-F5344CB8AC3E}">
        <p14:creationId xmlns:p14="http://schemas.microsoft.com/office/powerpoint/2010/main" val="279635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7CA743E-7FBB-CA57-A230-01CC81E41D7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332199-F1C2-362A-794B-A4D353DD61FF}"/>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8ABD3C-82C2-F3C7-0A1D-5B23D0551D20}"/>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57BDC1D7-CCE0-BB0F-1FE5-E79A71B0E493}"/>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as historically accurate.</a:t>
            </a:r>
          </a:p>
          <a:p>
            <a:r>
              <a:rPr lang="en-US" sz="3600" dirty="0"/>
              <a:t>The destruction of Sodom and Gomorrah</a:t>
            </a:r>
          </a:p>
          <a:p>
            <a:endParaRPr lang="en-US" sz="3600" dirty="0"/>
          </a:p>
          <a:p>
            <a:r>
              <a:rPr lang="en-US" sz="3300" dirty="0"/>
              <a:t>Luke 17:28-29 – “Likewise, just as it was in the days of Lot—they were eating and drinking, buying and selling, planting and building, 29 but on the day when Lot went out from Sodom, fire and sulfur rained from heaven and destroyed them all—</a:t>
            </a:r>
          </a:p>
        </p:txBody>
      </p:sp>
    </p:spTree>
    <p:extLst>
      <p:ext uri="{BB962C8B-B14F-4D97-AF65-F5344CB8AC3E}">
        <p14:creationId xmlns:p14="http://schemas.microsoft.com/office/powerpoint/2010/main" val="136467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E0DFFB-DE43-165C-4181-CC192D84BD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7F2C82-79BB-5ACE-9FF2-FF7B98381B24}"/>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92A328-DB8F-3850-CB0E-C58C52C07CAE}"/>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54261E05-3A5E-BC9B-E674-D0BD83B53300}"/>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as historically accurate.</a:t>
            </a:r>
          </a:p>
          <a:p>
            <a:r>
              <a:rPr lang="en-US" sz="3600" dirty="0"/>
              <a:t>Jonah and the Great Fish</a:t>
            </a:r>
          </a:p>
          <a:p>
            <a:endParaRPr lang="en-US" sz="3600" dirty="0"/>
          </a:p>
          <a:p>
            <a:r>
              <a:rPr lang="en-US" sz="3600" dirty="0"/>
              <a:t>Matthew 12:40 – “For just as Jonah was three days and three nights in the belly of the great fish, so will the Son of Man be three days and three nights in the heart of the earth.”</a:t>
            </a:r>
          </a:p>
        </p:txBody>
      </p:sp>
    </p:spTree>
    <p:extLst>
      <p:ext uri="{BB962C8B-B14F-4D97-AF65-F5344CB8AC3E}">
        <p14:creationId xmlns:p14="http://schemas.microsoft.com/office/powerpoint/2010/main" val="2510101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D895CD4-5550-6159-4431-7F2486CF38C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C09436-78C7-A806-E419-1E61BB417E85}"/>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B76943-B810-09BF-BDF6-53B1302A9FD0}"/>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FC8D33C2-3207-3D38-15C2-A95D66FD9A86}"/>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founds its fulfillment in Him.</a:t>
            </a:r>
          </a:p>
          <a:p>
            <a:endParaRPr lang="en-US" sz="3600" dirty="0"/>
          </a:p>
          <a:p>
            <a:r>
              <a:rPr lang="en-US" sz="3600" dirty="0"/>
              <a:t>John 5:39 – “You search the Scriptures because you think that in them you have eternal life; and it is they that bear witness about me…”</a:t>
            </a:r>
          </a:p>
        </p:txBody>
      </p:sp>
    </p:spTree>
    <p:extLst>
      <p:ext uri="{BB962C8B-B14F-4D97-AF65-F5344CB8AC3E}">
        <p14:creationId xmlns:p14="http://schemas.microsoft.com/office/powerpoint/2010/main" val="309600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44C2F3-2972-C293-0122-54E869216E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D653DFC-2E75-3E79-F4B2-DF4176A7900C}"/>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0FBBB7-368B-D51F-5684-DD85377CC97D}"/>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8D1BE140-A6F1-E66B-FEAE-D2614CDC3827}"/>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found its fulfillment in Him.</a:t>
            </a:r>
          </a:p>
          <a:p>
            <a:endParaRPr lang="en-US" sz="3600" dirty="0"/>
          </a:p>
          <a:p>
            <a:r>
              <a:rPr lang="en-US" sz="3600" dirty="0"/>
              <a:t>John 5:46 – “For if you believed Moses, </a:t>
            </a:r>
            <a:br>
              <a:rPr lang="en-US" sz="3600" dirty="0"/>
            </a:br>
            <a:r>
              <a:rPr lang="en-US" sz="3600" dirty="0"/>
              <a:t>you would believe me; for he wrote of me.”</a:t>
            </a:r>
          </a:p>
        </p:txBody>
      </p:sp>
    </p:spTree>
    <p:extLst>
      <p:ext uri="{BB962C8B-B14F-4D97-AF65-F5344CB8AC3E}">
        <p14:creationId xmlns:p14="http://schemas.microsoft.com/office/powerpoint/2010/main" val="364787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51AD0CF-008C-EEF9-9ECF-FF6C9179D2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F168937-5D97-DB95-6D51-B359BA596248}"/>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8A9FD6-EA20-FFE9-3245-E6C49539D085}"/>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7F62A6C4-7DBC-7F1A-B34D-CB20D267D5D8}"/>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found its fulfillment in Him.</a:t>
            </a:r>
          </a:p>
          <a:p>
            <a:endParaRPr lang="en-US" sz="3600" dirty="0"/>
          </a:p>
          <a:p>
            <a:r>
              <a:rPr lang="en-US" sz="3600" dirty="0"/>
              <a:t>Luke 24:44 – “Then he said to them, “These are my words that I spoke to you while I was still with you, that everything written about me in the Law of Moses and the Prophets and the Psalms must be fulfilled.”</a:t>
            </a:r>
          </a:p>
        </p:txBody>
      </p:sp>
    </p:spTree>
    <p:extLst>
      <p:ext uri="{BB962C8B-B14F-4D97-AF65-F5344CB8AC3E}">
        <p14:creationId xmlns:p14="http://schemas.microsoft.com/office/powerpoint/2010/main" val="414489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F074EDF-00F4-3D18-4A41-D2889BD9EB0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E16D26-2FC7-47A1-E2FD-60D19AB67BCB}"/>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107781-A463-864C-F442-9F6AF7C9A8E3}"/>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633174D2-C10A-966E-8363-F272ED7D0B0D}"/>
              </a:ext>
            </a:extLst>
          </p:cNvPr>
          <p:cNvSpPr>
            <a:spLocks noGrp="1"/>
          </p:cNvSpPr>
          <p:nvPr>
            <p:ph type="subTitle" idx="1"/>
          </p:nvPr>
        </p:nvSpPr>
        <p:spPr>
          <a:xfrm>
            <a:off x="762000" y="2209800"/>
            <a:ext cx="10668000" cy="4648200"/>
          </a:xfrm>
        </p:spPr>
        <p:txBody>
          <a:bodyPr>
            <a:normAutofit/>
          </a:bodyPr>
          <a:lstStyle/>
          <a:p>
            <a:r>
              <a:rPr lang="en-US" sz="3600" u="sng" dirty="0"/>
              <a:t>Jesus believed scripture found its fulfillment in Him.</a:t>
            </a:r>
          </a:p>
          <a:p>
            <a:endParaRPr lang="en-US" sz="3600" dirty="0"/>
          </a:p>
          <a:p>
            <a:r>
              <a:rPr lang="en-US" sz="3600" dirty="0"/>
              <a:t>Matthew 5:17 – “Do not think that I have </a:t>
            </a:r>
            <a:br>
              <a:rPr lang="en-US" sz="3600" dirty="0"/>
            </a:br>
            <a:r>
              <a:rPr lang="en-US" sz="3600" dirty="0"/>
              <a:t>come to abolish the Law or the Prophets; I have </a:t>
            </a:r>
            <a:br>
              <a:rPr lang="en-US" sz="3600" dirty="0"/>
            </a:br>
            <a:r>
              <a:rPr lang="en-US" sz="3600" dirty="0"/>
              <a:t>not come to abolish them but to fulfill them.”</a:t>
            </a:r>
          </a:p>
        </p:txBody>
      </p:sp>
    </p:spTree>
    <p:extLst>
      <p:ext uri="{BB962C8B-B14F-4D97-AF65-F5344CB8AC3E}">
        <p14:creationId xmlns:p14="http://schemas.microsoft.com/office/powerpoint/2010/main" val="26293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803C60-5B32-E0AD-4537-E14A4A1FE8D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BC68F09-8A28-56F2-A41E-A75365658CF0}"/>
              </a:ext>
            </a:extLst>
          </p:cNvPr>
          <p:cNvSpPr>
            <a:spLocks noGrp="1"/>
          </p:cNvSpPr>
          <p:nvPr>
            <p:ph type="subTitle" idx="1"/>
          </p:nvPr>
        </p:nvSpPr>
        <p:spPr>
          <a:xfrm>
            <a:off x="609600" y="2438400"/>
            <a:ext cx="11049000" cy="3505200"/>
          </a:xfrm>
        </p:spPr>
        <p:txBody>
          <a:bodyPr>
            <a:normAutofit/>
          </a:bodyPr>
          <a:lstStyle/>
          <a:p>
            <a:r>
              <a:rPr lang="en-US" sz="3600" dirty="0"/>
              <a:t>2 Timothy 3:16-17 – “All Scripture is breathed out by God and </a:t>
            </a:r>
            <a:r>
              <a:rPr lang="en-US" sz="3600" u="sng" dirty="0"/>
              <a:t>profitable for teaching, for reproof, for correction, and for training in righteousness</a:t>
            </a:r>
            <a:r>
              <a:rPr lang="en-US" sz="3600" dirty="0"/>
              <a:t>, 17 that the man of God may be complete, equipped for every good work.”</a:t>
            </a:r>
          </a:p>
        </p:txBody>
      </p:sp>
    </p:spTree>
    <p:extLst>
      <p:ext uri="{BB962C8B-B14F-4D97-AF65-F5344CB8AC3E}">
        <p14:creationId xmlns:p14="http://schemas.microsoft.com/office/powerpoint/2010/main" val="7988548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19AF51-C30D-43E4-3FC6-24BC265F78D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EBEE11F-06AC-5C96-716C-F7195CF40693}"/>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AA0EE5-B7F5-A8D5-EE2A-E20383ED9CA7}"/>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6984A289-B1B0-06B0-CE5C-15ED43DE31CC}"/>
              </a:ext>
            </a:extLst>
          </p:cNvPr>
          <p:cNvSpPr>
            <a:spLocks noGrp="1"/>
          </p:cNvSpPr>
          <p:nvPr>
            <p:ph type="subTitle" idx="1"/>
          </p:nvPr>
        </p:nvSpPr>
        <p:spPr>
          <a:xfrm>
            <a:off x="762000" y="2209800"/>
            <a:ext cx="10668000" cy="4648200"/>
          </a:xfrm>
        </p:spPr>
        <p:txBody>
          <a:bodyPr>
            <a:normAutofit/>
          </a:bodyPr>
          <a:lstStyle/>
          <a:p>
            <a:r>
              <a:rPr lang="en-US" sz="3600" dirty="0"/>
              <a:t>Scripture is inspired by God.</a:t>
            </a:r>
          </a:p>
          <a:p>
            <a:r>
              <a:rPr lang="en-US" sz="3600" dirty="0"/>
              <a:t>Scripture is inerrant and infallible.</a:t>
            </a:r>
          </a:p>
          <a:p>
            <a:r>
              <a:rPr lang="en-US" sz="3600" dirty="0"/>
              <a:t>Scripture is authoritative over life.</a:t>
            </a:r>
          </a:p>
          <a:p>
            <a:r>
              <a:rPr lang="en-US" sz="3600" dirty="0"/>
              <a:t>Scripture is historically accurate.</a:t>
            </a:r>
          </a:p>
          <a:p>
            <a:r>
              <a:rPr lang="en-US" sz="3600" dirty="0"/>
              <a:t>Scripture finds its fulfillment in Jesus.</a:t>
            </a:r>
          </a:p>
        </p:txBody>
      </p:sp>
    </p:spTree>
    <p:extLst>
      <p:ext uri="{BB962C8B-B14F-4D97-AF65-F5344CB8AC3E}">
        <p14:creationId xmlns:p14="http://schemas.microsoft.com/office/powerpoint/2010/main" val="1813536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E0837A9-2186-A10C-218E-56CE6E06BE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3CF582-8C0E-355D-ADB8-FD5099F6571E}"/>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52A703-4F16-57CB-A628-DC1F38A1A52F}"/>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4767DBC0-8246-1DC0-0D3D-F89A97C9F369}"/>
              </a:ext>
            </a:extLst>
          </p:cNvPr>
          <p:cNvSpPr>
            <a:spLocks noGrp="1"/>
          </p:cNvSpPr>
          <p:nvPr>
            <p:ph type="subTitle" idx="1"/>
          </p:nvPr>
        </p:nvSpPr>
        <p:spPr>
          <a:xfrm>
            <a:off x="762000" y="2209800"/>
            <a:ext cx="10668000" cy="4648200"/>
          </a:xfrm>
        </p:spPr>
        <p:txBody>
          <a:bodyPr>
            <a:normAutofit/>
          </a:bodyPr>
          <a:lstStyle/>
          <a:p>
            <a:r>
              <a:rPr lang="en-US" sz="3600" u="sng" dirty="0"/>
              <a:t>Scripture is inspired by God.</a:t>
            </a:r>
          </a:p>
          <a:p>
            <a:r>
              <a:rPr lang="en-US" sz="3600" dirty="0"/>
              <a:t>Scripture is inerrant and infallible.</a:t>
            </a:r>
          </a:p>
          <a:p>
            <a:r>
              <a:rPr lang="en-US" sz="3600" dirty="0"/>
              <a:t>Scripture is authoritative over life.</a:t>
            </a:r>
          </a:p>
          <a:p>
            <a:r>
              <a:rPr lang="en-US" sz="3600" dirty="0"/>
              <a:t>Scripture is historically accurate.</a:t>
            </a:r>
          </a:p>
          <a:p>
            <a:r>
              <a:rPr lang="en-US" sz="3600" dirty="0"/>
              <a:t>Scripture finds its fulfillment in Jesus.</a:t>
            </a:r>
          </a:p>
        </p:txBody>
      </p:sp>
    </p:spTree>
    <p:extLst>
      <p:ext uri="{BB962C8B-B14F-4D97-AF65-F5344CB8AC3E}">
        <p14:creationId xmlns:p14="http://schemas.microsoft.com/office/powerpoint/2010/main" val="6912198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0B25DCD-0262-AE38-57CE-63AD5BC680D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C45373-F321-5E92-FA2D-BA72FC9CC70F}"/>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6C158C-365E-0D27-EFEB-FEF6BEA59BAC}"/>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BB43D16A-0215-C03F-6315-47131C823B55}"/>
              </a:ext>
            </a:extLst>
          </p:cNvPr>
          <p:cNvSpPr>
            <a:spLocks noGrp="1"/>
          </p:cNvSpPr>
          <p:nvPr>
            <p:ph type="subTitle" idx="1"/>
          </p:nvPr>
        </p:nvSpPr>
        <p:spPr>
          <a:xfrm>
            <a:off x="762000" y="2209800"/>
            <a:ext cx="10668000" cy="4648200"/>
          </a:xfrm>
        </p:spPr>
        <p:txBody>
          <a:bodyPr>
            <a:normAutofit/>
          </a:bodyPr>
          <a:lstStyle/>
          <a:p>
            <a:r>
              <a:rPr lang="en-US" sz="3600" dirty="0"/>
              <a:t>Scripture is inspired by God.</a:t>
            </a:r>
          </a:p>
          <a:p>
            <a:r>
              <a:rPr lang="en-US" sz="3600" u="sng" dirty="0"/>
              <a:t>Scripture is inerrant and infallible.</a:t>
            </a:r>
          </a:p>
          <a:p>
            <a:r>
              <a:rPr lang="en-US" sz="3600" dirty="0"/>
              <a:t>Scripture is authoritative over life.</a:t>
            </a:r>
          </a:p>
          <a:p>
            <a:r>
              <a:rPr lang="en-US" sz="3600" dirty="0"/>
              <a:t>Scripture is historically accurate.</a:t>
            </a:r>
          </a:p>
          <a:p>
            <a:r>
              <a:rPr lang="en-US" sz="3600" dirty="0"/>
              <a:t>Scripture finds its fulfillment in Jesus.</a:t>
            </a:r>
          </a:p>
        </p:txBody>
      </p:sp>
    </p:spTree>
    <p:extLst>
      <p:ext uri="{BB962C8B-B14F-4D97-AF65-F5344CB8AC3E}">
        <p14:creationId xmlns:p14="http://schemas.microsoft.com/office/powerpoint/2010/main" val="2957713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2FD364-B11E-133C-B2AD-DFBB98FAE2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616E74-91C0-6C7D-F066-B7C0785FEE76}"/>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136D80-3A54-E44E-CC22-E159E64992F5}"/>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9989EBDE-2E67-CEA2-E9C3-9779A86F9CF3}"/>
              </a:ext>
            </a:extLst>
          </p:cNvPr>
          <p:cNvSpPr>
            <a:spLocks noGrp="1"/>
          </p:cNvSpPr>
          <p:nvPr>
            <p:ph type="subTitle" idx="1"/>
          </p:nvPr>
        </p:nvSpPr>
        <p:spPr>
          <a:xfrm>
            <a:off x="762000" y="2209800"/>
            <a:ext cx="10668000" cy="4648200"/>
          </a:xfrm>
        </p:spPr>
        <p:txBody>
          <a:bodyPr>
            <a:normAutofit/>
          </a:bodyPr>
          <a:lstStyle/>
          <a:p>
            <a:r>
              <a:rPr lang="en-US" sz="3600" dirty="0"/>
              <a:t>Scripture is inspired by God.</a:t>
            </a:r>
          </a:p>
          <a:p>
            <a:r>
              <a:rPr lang="en-US" sz="3600" dirty="0"/>
              <a:t>Scripture is inerrant and infallible.</a:t>
            </a:r>
          </a:p>
          <a:p>
            <a:r>
              <a:rPr lang="en-US" sz="3600" u="sng" dirty="0"/>
              <a:t>Scripture is authoritative over life.</a:t>
            </a:r>
          </a:p>
          <a:p>
            <a:r>
              <a:rPr lang="en-US" sz="3600" dirty="0"/>
              <a:t>Scripture is historically accurate.</a:t>
            </a:r>
          </a:p>
          <a:p>
            <a:r>
              <a:rPr lang="en-US" sz="3600" dirty="0"/>
              <a:t>Scripture finds its fulfillment in Jesus.</a:t>
            </a:r>
          </a:p>
        </p:txBody>
      </p:sp>
    </p:spTree>
    <p:extLst>
      <p:ext uri="{BB962C8B-B14F-4D97-AF65-F5344CB8AC3E}">
        <p14:creationId xmlns:p14="http://schemas.microsoft.com/office/powerpoint/2010/main" val="15612651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AE419B-485E-5A4B-DF11-DAA98636744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96EC2D3-F96E-8BB5-D67F-FF9649321197}"/>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FDCB0C-C5EA-6666-E629-12A4F85E0E5B}"/>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CF8470AC-3247-AE86-3A9B-AF6A83905655}"/>
              </a:ext>
            </a:extLst>
          </p:cNvPr>
          <p:cNvSpPr>
            <a:spLocks noGrp="1"/>
          </p:cNvSpPr>
          <p:nvPr>
            <p:ph type="subTitle" idx="1"/>
          </p:nvPr>
        </p:nvSpPr>
        <p:spPr>
          <a:xfrm>
            <a:off x="762000" y="2209800"/>
            <a:ext cx="10668000" cy="4648200"/>
          </a:xfrm>
        </p:spPr>
        <p:txBody>
          <a:bodyPr>
            <a:normAutofit/>
          </a:bodyPr>
          <a:lstStyle/>
          <a:p>
            <a:r>
              <a:rPr lang="en-US" sz="3600" dirty="0"/>
              <a:t>Scripture is inspired by God.</a:t>
            </a:r>
          </a:p>
          <a:p>
            <a:r>
              <a:rPr lang="en-US" sz="3600" dirty="0"/>
              <a:t>Scripture is inerrant and infallible.</a:t>
            </a:r>
          </a:p>
          <a:p>
            <a:r>
              <a:rPr lang="en-US" sz="3600" dirty="0"/>
              <a:t>Scripture is authoritative over life.</a:t>
            </a:r>
          </a:p>
          <a:p>
            <a:r>
              <a:rPr lang="en-US" sz="3600" u="sng" dirty="0"/>
              <a:t>Scripture is historically accurate.</a:t>
            </a:r>
          </a:p>
          <a:p>
            <a:r>
              <a:rPr lang="en-US" sz="3600" dirty="0"/>
              <a:t>Scripture finds its fulfillment in Jesus.</a:t>
            </a:r>
          </a:p>
        </p:txBody>
      </p:sp>
    </p:spTree>
    <p:extLst>
      <p:ext uri="{BB962C8B-B14F-4D97-AF65-F5344CB8AC3E}">
        <p14:creationId xmlns:p14="http://schemas.microsoft.com/office/powerpoint/2010/main" val="42063082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4E7480A-B6D2-D65C-1509-8A49292B158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ABB9B4-A774-02CB-68D1-D8F05136C1DF}"/>
              </a:ext>
            </a:extLst>
          </p:cNvPr>
          <p:cNvSpPr/>
          <p:nvPr/>
        </p:nvSpPr>
        <p:spPr>
          <a:xfrm>
            <a:off x="0" y="0"/>
            <a:ext cx="12192000" cy="6858000"/>
          </a:xfrm>
          <a:prstGeom prst="rect">
            <a:avLst/>
          </a:prstGeom>
          <a:blipFill dpi="0" rotWithShape="1">
            <a:blip r:embed="rId2">
              <a:alphaModFix amt="4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34CEA3-0EE4-FB72-435A-93946263E290}"/>
              </a:ext>
            </a:extLst>
          </p:cNvPr>
          <p:cNvSpPr>
            <a:spLocks noGrp="1"/>
          </p:cNvSpPr>
          <p:nvPr>
            <p:ph type="ctrTitle"/>
          </p:nvPr>
        </p:nvSpPr>
        <p:spPr>
          <a:xfrm>
            <a:off x="0" y="0"/>
            <a:ext cx="12192000" cy="2057400"/>
          </a:xfrm>
        </p:spPr>
        <p:txBody>
          <a:bodyPr>
            <a:normAutofit fontScale="90000"/>
          </a:bodyPr>
          <a:lstStyle/>
          <a:p>
            <a:r>
              <a:rPr lang="en-US" sz="7200" dirty="0">
                <a:latin typeface="+mn-lt"/>
              </a:rPr>
              <a:t>Viewing the Scriptures Like Jesus</a:t>
            </a:r>
            <a:endParaRPr lang="en-US" sz="3600" dirty="0">
              <a:latin typeface="+mn-lt"/>
            </a:endParaRPr>
          </a:p>
        </p:txBody>
      </p:sp>
      <p:sp>
        <p:nvSpPr>
          <p:cNvPr id="3" name="Subtitle 2">
            <a:extLst>
              <a:ext uri="{FF2B5EF4-FFF2-40B4-BE49-F238E27FC236}">
                <a16:creationId xmlns:a16="http://schemas.microsoft.com/office/drawing/2014/main" id="{7024B793-E493-4624-6992-5CCDB438FECC}"/>
              </a:ext>
            </a:extLst>
          </p:cNvPr>
          <p:cNvSpPr>
            <a:spLocks noGrp="1"/>
          </p:cNvSpPr>
          <p:nvPr>
            <p:ph type="subTitle" idx="1"/>
          </p:nvPr>
        </p:nvSpPr>
        <p:spPr>
          <a:xfrm>
            <a:off x="762000" y="2209800"/>
            <a:ext cx="10668000" cy="4648200"/>
          </a:xfrm>
        </p:spPr>
        <p:txBody>
          <a:bodyPr>
            <a:normAutofit/>
          </a:bodyPr>
          <a:lstStyle/>
          <a:p>
            <a:r>
              <a:rPr lang="en-US" sz="3600" dirty="0"/>
              <a:t>Scripture is inspired by God.</a:t>
            </a:r>
          </a:p>
          <a:p>
            <a:r>
              <a:rPr lang="en-US" sz="3600" dirty="0"/>
              <a:t>Scripture is inerrant and infallible.</a:t>
            </a:r>
          </a:p>
          <a:p>
            <a:r>
              <a:rPr lang="en-US" sz="3600" dirty="0"/>
              <a:t>Scripture is authoritative over life.</a:t>
            </a:r>
          </a:p>
          <a:p>
            <a:r>
              <a:rPr lang="en-US" sz="3600" dirty="0"/>
              <a:t>Scripture is historically accurate.</a:t>
            </a:r>
          </a:p>
          <a:p>
            <a:r>
              <a:rPr lang="en-US" sz="3600" u="sng" dirty="0"/>
              <a:t>Scripture finds its fulfillment in Jesus.</a:t>
            </a:r>
          </a:p>
        </p:txBody>
      </p:sp>
    </p:spTree>
    <p:extLst>
      <p:ext uri="{BB962C8B-B14F-4D97-AF65-F5344CB8AC3E}">
        <p14:creationId xmlns:p14="http://schemas.microsoft.com/office/powerpoint/2010/main" val="2741230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4C4C981-950B-0AE8-25F2-16E9F5FA1F3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9D67150-4A8B-0B3D-3F8E-0B632CDCE8DB}"/>
              </a:ext>
            </a:extLst>
          </p:cNvPr>
          <p:cNvSpPr>
            <a:spLocks noGrp="1"/>
          </p:cNvSpPr>
          <p:nvPr>
            <p:ph type="subTitle" idx="1"/>
          </p:nvPr>
        </p:nvSpPr>
        <p:spPr>
          <a:xfrm>
            <a:off x="609600" y="2438400"/>
            <a:ext cx="11049000" cy="3505200"/>
          </a:xfrm>
        </p:spPr>
        <p:txBody>
          <a:bodyPr>
            <a:normAutofit/>
          </a:bodyPr>
          <a:lstStyle/>
          <a:p>
            <a:r>
              <a:rPr lang="en-US" sz="3600" dirty="0"/>
              <a:t>2 Timothy 3:16-17 – “All Scripture is breathed out by God and profitable for teaching, for reproof, for correction, and for training in righteousness, 17 </a:t>
            </a:r>
            <a:r>
              <a:rPr lang="en-US" sz="3600" u="sng" dirty="0"/>
              <a:t>that the man of God may be complete, equipped for every good work</a:t>
            </a:r>
            <a:r>
              <a:rPr lang="en-US" sz="3600" dirty="0"/>
              <a:t>.”</a:t>
            </a:r>
          </a:p>
        </p:txBody>
      </p:sp>
    </p:spTree>
    <p:extLst>
      <p:ext uri="{BB962C8B-B14F-4D97-AF65-F5344CB8AC3E}">
        <p14:creationId xmlns:p14="http://schemas.microsoft.com/office/powerpoint/2010/main" val="302189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08C6C83-D997-4D0C-676B-D6348DDFAAA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E5A5367-5C30-81F2-4951-F0B4E36FCFF8}"/>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B5F4985D-FED4-6009-740D-8561F36B84BB}"/>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Subtitle 2">
            <a:extLst>
              <a:ext uri="{FF2B5EF4-FFF2-40B4-BE49-F238E27FC236}">
                <a16:creationId xmlns:a16="http://schemas.microsoft.com/office/drawing/2014/main" id="{71810058-1B00-7886-4A65-11158DD92749}"/>
              </a:ext>
            </a:extLst>
          </p:cNvPr>
          <p:cNvSpPr txBox="1">
            <a:spLocks/>
          </p:cNvSpPr>
          <p:nvPr/>
        </p:nvSpPr>
        <p:spPr>
          <a:xfrm>
            <a:off x="0" y="19665"/>
            <a:ext cx="12192000" cy="19615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The Bible is a human product reflecting spiritual insight and moral wisdom but is not divine revelation. The Bible contains myth, legend, and historical inaccuracies. </a:t>
            </a:r>
            <a:endParaRPr lang="en-US" sz="4000" dirty="0"/>
          </a:p>
        </p:txBody>
      </p:sp>
      <p:cxnSp>
        <p:nvCxnSpPr>
          <p:cNvPr id="16" name="Straight Arrow Connector 15">
            <a:extLst>
              <a:ext uri="{FF2B5EF4-FFF2-40B4-BE49-F238E27FC236}">
                <a16:creationId xmlns:a16="http://schemas.microsoft.com/office/drawing/2014/main" id="{163DAC9D-8BA9-8475-1685-60021DBDC91D}"/>
              </a:ext>
            </a:extLst>
          </p:cNvPr>
          <p:cNvCxnSpPr>
            <a:cxnSpLocks/>
          </p:cNvCxnSpPr>
          <p:nvPr/>
        </p:nvCxnSpPr>
        <p:spPr>
          <a:xfrm flipH="1">
            <a:off x="990600" y="1676400"/>
            <a:ext cx="4876800" cy="304800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9" name="Subtitle 2">
            <a:extLst>
              <a:ext uri="{FF2B5EF4-FFF2-40B4-BE49-F238E27FC236}">
                <a16:creationId xmlns:a16="http://schemas.microsoft.com/office/drawing/2014/main" id="{9430B598-3C1C-ABBE-A360-75440250769C}"/>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42971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barn(inVertical)">
                                      <p:cBhvr>
                                        <p:cTn id="7" dur="500"/>
                                        <p:tgtEl>
                                          <p:spTgt spid="1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13DBB6D-617C-A731-E050-F25B897FBA2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7289698-4A02-4B11-D640-3954AC9D5C09}"/>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CDF92015-1E08-1057-0542-6DC8FF53BCB5}"/>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Subtitle 2">
            <a:extLst>
              <a:ext uri="{FF2B5EF4-FFF2-40B4-BE49-F238E27FC236}">
                <a16:creationId xmlns:a16="http://schemas.microsoft.com/office/drawing/2014/main" id="{CEDC05E5-8816-EE10-6BB3-288291BB3CC6}"/>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14" name="Subtitle 2">
            <a:extLst>
              <a:ext uri="{FF2B5EF4-FFF2-40B4-BE49-F238E27FC236}">
                <a16:creationId xmlns:a16="http://schemas.microsoft.com/office/drawing/2014/main" id="{C100191B-9613-B658-F211-0DDCCF1CAC8C}"/>
              </a:ext>
            </a:extLst>
          </p:cNvPr>
          <p:cNvSpPr txBox="1">
            <a:spLocks/>
          </p:cNvSpPr>
          <p:nvPr/>
        </p:nvSpPr>
        <p:spPr>
          <a:xfrm>
            <a:off x="38100" y="19665"/>
            <a:ext cx="12153900" cy="19615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The bible is the inerrant and infallible word of God in all matters – doctrinal, moral, historical, and scientific.</a:t>
            </a:r>
            <a:endParaRPr lang="en-US" sz="4000" dirty="0"/>
          </a:p>
        </p:txBody>
      </p:sp>
      <p:cxnSp>
        <p:nvCxnSpPr>
          <p:cNvPr id="2" name="Straight Arrow Connector 1">
            <a:extLst>
              <a:ext uri="{FF2B5EF4-FFF2-40B4-BE49-F238E27FC236}">
                <a16:creationId xmlns:a16="http://schemas.microsoft.com/office/drawing/2014/main" id="{0157BE21-C6B2-14A3-0BFB-1F77081E4443}"/>
              </a:ext>
            </a:extLst>
          </p:cNvPr>
          <p:cNvCxnSpPr>
            <a:cxnSpLocks/>
          </p:cNvCxnSpPr>
          <p:nvPr/>
        </p:nvCxnSpPr>
        <p:spPr>
          <a:xfrm>
            <a:off x="5715000" y="1181099"/>
            <a:ext cx="4095750" cy="358263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 name="Subtitle 2">
            <a:extLst>
              <a:ext uri="{FF2B5EF4-FFF2-40B4-BE49-F238E27FC236}">
                <a16:creationId xmlns:a16="http://schemas.microsoft.com/office/drawing/2014/main" id="{579FEC4D-82C5-FC13-E58E-3A659E19DE06}"/>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1584756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425389-5538-46D0-FEA4-13FACF81BCC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70577F-9C8D-6B08-E2AC-D86091BB1F2A}"/>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A70B9B84-04AA-AD04-4592-7FC27B24C2BF}"/>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C6422D31-C1F2-7B03-6B6C-E90A326D69C8}"/>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3" name="Subtitle 2">
            <a:extLst>
              <a:ext uri="{FF2B5EF4-FFF2-40B4-BE49-F238E27FC236}">
                <a16:creationId xmlns:a16="http://schemas.microsoft.com/office/drawing/2014/main" id="{60BDD06C-E88D-4A50-0315-6426CCC15A89}"/>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14" name="Subtitle 2">
            <a:extLst>
              <a:ext uri="{FF2B5EF4-FFF2-40B4-BE49-F238E27FC236}">
                <a16:creationId xmlns:a16="http://schemas.microsoft.com/office/drawing/2014/main" id="{8CD3B8BF-A84B-3F8B-FCA3-8DD3084E1481}"/>
              </a:ext>
            </a:extLst>
          </p:cNvPr>
          <p:cNvSpPr txBox="1">
            <a:spLocks/>
          </p:cNvSpPr>
          <p:nvPr/>
        </p:nvSpPr>
        <p:spPr>
          <a:xfrm>
            <a:off x="38100" y="19665"/>
            <a:ext cx="12153900" cy="19615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Neo-orthodoxy sees Jesus, not scripture, as “the word of God” and views the Bible as man’s interpretation of Jesus’ actions.</a:t>
            </a:r>
            <a:endParaRPr lang="en-US" sz="4000" dirty="0"/>
          </a:p>
        </p:txBody>
      </p:sp>
      <p:cxnSp>
        <p:nvCxnSpPr>
          <p:cNvPr id="2" name="Straight Arrow Connector 1">
            <a:extLst>
              <a:ext uri="{FF2B5EF4-FFF2-40B4-BE49-F238E27FC236}">
                <a16:creationId xmlns:a16="http://schemas.microsoft.com/office/drawing/2014/main" id="{1EE420AD-2276-4DEF-21F9-BF1BC5CC37B5}"/>
              </a:ext>
            </a:extLst>
          </p:cNvPr>
          <p:cNvCxnSpPr>
            <a:cxnSpLocks/>
          </p:cNvCxnSpPr>
          <p:nvPr/>
        </p:nvCxnSpPr>
        <p:spPr>
          <a:xfrm flipH="1">
            <a:off x="3983293" y="1181099"/>
            <a:ext cx="1960307" cy="3467101"/>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 name="Subtitle 2">
            <a:extLst>
              <a:ext uri="{FF2B5EF4-FFF2-40B4-BE49-F238E27FC236}">
                <a16:creationId xmlns:a16="http://schemas.microsoft.com/office/drawing/2014/main" id="{16565653-F3F3-C3AF-DA02-4F1C46543DA1}"/>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319712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964E81-5CBE-F32E-3992-8EBD19FE7E9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0E62401-E71E-3CCF-D678-D19B0F2C3848}"/>
              </a:ext>
            </a:extLst>
          </p:cNvPr>
          <p:cNvSpPr>
            <a:spLocks noGrp="1"/>
          </p:cNvSpPr>
          <p:nvPr>
            <p:ph type="subTitle" idx="1"/>
          </p:nvPr>
        </p:nvSpPr>
        <p:spPr>
          <a:xfrm>
            <a:off x="-34413" y="4857750"/>
            <a:ext cx="1752600" cy="762000"/>
          </a:xfrm>
        </p:spPr>
        <p:txBody>
          <a:bodyPr>
            <a:normAutofit/>
          </a:bodyPr>
          <a:lstStyle/>
          <a:p>
            <a:r>
              <a:rPr lang="en-US" sz="3600" dirty="0"/>
              <a:t>Liberal</a:t>
            </a:r>
          </a:p>
        </p:txBody>
      </p:sp>
      <p:cxnSp>
        <p:nvCxnSpPr>
          <p:cNvPr id="4" name="Straight Arrow Connector 3">
            <a:extLst>
              <a:ext uri="{FF2B5EF4-FFF2-40B4-BE49-F238E27FC236}">
                <a16:creationId xmlns:a16="http://schemas.microsoft.com/office/drawing/2014/main" id="{AB358A4D-371B-6380-71D2-55822A14E642}"/>
              </a:ext>
            </a:extLst>
          </p:cNvPr>
          <p:cNvCxnSpPr>
            <a:cxnSpLocks/>
          </p:cNvCxnSpPr>
          <p:nvPr/>
        </p:nvCxnSpPr>
        <p:spPr>
          <a:xfrm>
            <a:off x="0" y="5676900"/>
            <a:ext cx="12192000" cy="0"/>
          </a:xfrm>
          <a:prstGeom prst="straightConnector1">
            <a:avLst/>
          </a:prstGeom>
          <a:ln w="635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A9BF373A-A376-1654-ED34-8DCD5824B537}"/>
              </a:ext>
            </a:extLst>
          </p:cNvPr>
          <p:cNvSpPr txBox="1">
            <a:spLocks/>
          </p:cNvSpPr>
          <p:nvPr/>
        </p:nvSpPr>
        <p:spPr>
          <a:xfrm>
            <a:off x="2403987" y="485775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Neo-orthodox</a:t>
            </a:r>
          </a:p>
        </p:txBody>
      </p:sp>
      <p:sp>
        <p:nvSpPr>
          <p:cNvPr id="10" name="Subtitle 2">
            <a:extLst>
              <a:ext uri="{FF2B5EF4-FFF2-40B4-BE49-F238E27FC236}">
                <a16:creationId xmlns:a16="http://schemas.microsoft.com/office/drawing/2014/main" id="{88B1FDAE-512B-2B49-4417-F37CC9465929}"/>
              </a:ext>
            </a:extLst>
          </p:cNvPr>
          <p:cNvSpPr txBox="1">
            <a:spLocks/>
          </p:cNvSpPr>
          <p:nvPr/>
        </p:nvSpPr>
        <p:spPr>
          <a:xfrm>
            <a:off x="5791200"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Evangelical</a:t>
            </a:r>
          </a:p>
        </p:txBody>
      </p:sp>
      <p:sp>
        <p:nvSpPr>
          <p:cNvPr id="13" name="Subtitle 2">
            <a:extLst>
              <a:ext uri="{FF2B5EF4-FFF2-40B4-BE49-F238E27FC236}">
                <a16:creationId xmlns:a16="http://schemas.microsoft.com/office/drawing/2014/main" id="{139348A2-39FC-B36B-23B5-EEB47DB3DBE7}"/>
              </a:ext>
            </a:extLst>
          </p:cNvPr>
          <p:cNvSpPr txBox="1">
            <a:spLocks/>
          </p:cNvSpPr>
          <p:nvPr/>
        </p:nvSpPr>
        <p:spPr>
          <a:xfrm>
            <a:off x="9033387" y="4876800"/>
            <a:ext cx="3158613" cy="762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Fundamentalist</a:t>
            </a:r>
          </a:p>
        </p:txBody>
      </p:sp>
      <p:sp>
        <p:nvSpPr>
          <p:cNvPr id="14" name="Subtitle 2">
            <a:extLst>
              <a:ext uri="{FF2B5EF4-FFF2-40B4-BE49-F238E27FC236}">
                <a16:creationId xmlns:a16="http://schemas.microsoft.com/office/drawing/2014/main" id="{08845A16-074D-D352-184F-7A1B7A70EBFB}"/>
              </a:ext>
            </a:extLst>
          </p:cNvPr>
          <p:cNvSpPr txBox="1">
            <a:spLocks/>
          </p:cNvSpPr>
          <p:nvPr/>
        </p:nvSpPr>
        <p:spPr>
          <a:xfrm>
            <a:off x="38100" y="19665"/>
            <a:ext cx="12153900" cy="19615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Holds to the core fundamentalists belief such as </a:t>
            </a:r>
            <a:br>
              <a:rPr lang="en-US" sz="3600" dirty="0"/>
            </a:br>
            <a:r>
              <a:rPr lang="en-US" sz="3600" dirty="0"/>
              <a:t>inerrancy but takes a more nuanced approach.</a:t>
            </a:r>
            <a:endParaRPr lang="en-US" sz="4000" dirty="0"/>
          </a:p>
        </p:txBody>
      </p:sp>
      <p:cxnSp>
        <p:nvCxnSpPr>
          <p:cNvPr id="2" name="Straight Arrow Connector 1">
            <a:extLst>
              <a:ext uri="{FF2B5EF4-FFF2-40B4-BE49-F238E27FC236}">
                <a16:creationId xmlns:a16="http://schemas.microsoft.com/office/drawing/2014/main" id="{1B264683-3E81-D31E-731B-66448C4B1D9F}"/>
              </a:ext>
            </a:extLst>
          </p:cNvPr>
          <p:cNvCxnSpPr>
            <a:cxnSpLocks/>
          </p:cNvCxnSpPr>
          <p:nvPr/>
        </p:nvCxnSpPr>
        <p:spPr>
          <a:xfrm>
            <a:off x="5791200" y="1238250"/>
            <a:ext cx="1676400" cy="356235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6" name="Subtitle 2">
            <a:extLst>
              <a:ext uri="{FF2B5EF4-FFF2-40B4-BE49-F238E27FC236}">
                <a16:creationId xmlns:a16="http://schemas.microsoft.com/office/drawing/2014/main" id="{D44B10E1-77A1-9ED1-875E-B431E7221711}"/>
              </a:ext>
            </a:extLst>
          </p:cNvPr>
          <p:cNvSpPr txBox="1">
            <a:spLocks/>
          </p:cNvSpPr>
          <p:nvPr/>
        </p:nvSpPr>
        <p:spPr>
          <a:xfrm>
            <a:off x="0" y="6172200"/>
            <a:ext cx="12192000" cy="11233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600" dirty="0"/>
              <a:t>Five approaches to viewing scripture</a:t>
            </a:r>
            <a:endParaRPr lang="en-US" sz="4000" dirty="0"/>
          </a:p>
        </p:txBody>
      </p:sp>
    </p:spTree>
    <p:extLst>
      <p:ext uri="{BB962C8B-B14F-4D97-AF65-F5344CB8AC3E}">
        <p14:creationId xmlns:p14="http://schemas.microsoft.com/office/powerpoint/2010/main" val="124142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oken/Kertayasa">
      <a:majorFont>
        <a:latin typeface="Kertayasa"/>
        <a:ea typeface=""/>
        <a:cs typeface=""/>
      </a:majorFont>
      <a:minorFont>
        <a:latin typeface="Packard Antiq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1774</Words>
  <Application>Microsoft Office PowerPoint</Application>
  <PresentationFormat>Widescreen</PresentationFormat>
  <Paragraphs>189</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Kertayasa</vt:lpstr>
      <vt:lpstr>Packard Antique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Viewing the Scriptures Like Jesus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Big L</dc:creator>
  <cp:lastModifiedBy>Z. Redmon</cp:lastModifiedBy>
  <cp:revision>23</cp:revision>
  <dcterms:created xsi:type="dcterms:W3CDTF">2016-09-02T19:40:10Z</dcterms:created>
  <dcterms:modified xsi:type="dcterms:W3CDTF">2025-07-27T13:50:23Z</dcterms:modified>
</cp:coreProperties>
</file>